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3.xml" ContentType="application/vnd.openxmlformats-officedocument.presentationml.notesSlide+xml"/>
  <Override PartName="/ppt/charts/chart22.xml" ContentType="application/vnd.openxmlformats-officedocument.drawingml.chart+xml"/>
  <Override PartName="/ppt/notesSlides/notesSlide4.xml" ContentType="application/vnd.openxmlformats-officedocument.presentationml.notesSl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drawings/drawing1.xml" ContentType="application/vnd.openxmlformats-officedocument.drawingml.chartshapes+xml"/>
  <Override PartName="/ppt/charts/chart25.xml" ContentType="application/vnd.openxmlformats-officedocument.drawingml.chart+xml"/>
  <Override PartName="/ppt/drawings/drawing2.xml" ContentType="application/vnd.openxmlformats-officedocument.drawingml.chartshape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notesSlides/notesSlide5.xml" ContentType="application/vnd.openxmlformats-officedocument.presentationml.notesSlide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drawings/drawing3.xml" ContentType="application/vnd.openxmlformats-officedocument.drawingml.chartshapes+xml"/>
  <Override PartName="/ppt/charts/chart3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35.xml" ContentType="application/vnd.openxmlformats-officedocument.drawingml.chart+xml"/>
  <Override PartName="/ppt/drawings/drawing4.xml" ContentType="application/vnd.openxmlformats-officedocument.drawingml.chartshapes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5.xml" ContentType="application/vnd.openxmlformats-officedocument.themeOverride+xml"/>
  <Override PartName="/ppt/charts/chart4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6.xml" ContentType="application/vnd.openxmlformats-officedocument.themeOverride+xml"/>
  <Override PartName="/ppt/charts/chart4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4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7.xml" ContentType="application/vnd.openxmlformats-officedocument.themeOverride+xml"/>
  <Override PartName="/ppt/charts/chart4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8.xml" ContentType="application/vnd.openxmlformats-officedocument.themeOverride+xml"/>
  <Override PartName="/ppt/charts/chart4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9.xml" ContentType="application/vnd.openxmlformats-officedocument.themeOverride+xml"/>
  <Override PartName="/ppt/drawings/drawing5.xml" ContentType="application/vnd.openxmlformats-officedocument.drawingml.chartshapes+xml"/>
  <Override PartName="/ppt/charts/chart4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0.xml" ContentType="application/vnd.openxmlformats-officedocument.themeOverride+xml"/>
  <Override PartName="/ppt/charts/chart46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11.xml" ContentType="application/vnd.openxmlformats-officedocument.themeOverride+xml"/>
  <Override PartName="/ppt/charts/chart47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12.xml" ContentType="application/vnd.openxmlformats-officedocument.themeOverride+xml"/>
  <Override PartName="/ppt/charts/chart48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13.xml" ContentType="application/vnd.openxmlformats-officedocument.themeOverride+xml"/>
  <Override PartName="/ppt/charts/chart49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50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51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52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53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8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  <p:sldMasterId id="2147483660" r:id="rId2"/>
    <p:sldMasterId id="2147483674" r:id="rId3"/>
    <p:sldMasterId id="2147483686" r:id="rId4"/>
    <p:sldMasterId id="2147483699" r:id="rId5"/>
  </p:sldMasterIdLst>
  <p:notesMasterIdLst>
    <p:notesMasterId r:id="rId119"/>
  </p:notesMasterIdLst>
  <p:sldIdLst>
    <p:sldId id="668" r:id="rId6"/>
    <p:sldId id="669" r:id="rId7"/>
    <p:sldId id="670" r:id="rId8"/>
    <p:sldId id="671" r:id="rId9"/>
    <p:sldId id="674" r:id="rId10"/>
    <p:sldId id="269" r:id="rId11"/>
    <p:sldId id="266" r:id="rId12"/>
    <p:sldId id="268" r:id="rId13"/>
    <p:sldId id="681" r:id="rId14"/>
    <p:sldId id="276" r:id="rId15"/>
    <p:sldId id="278" r:id="rId16"/>
    <p:sldId id="279" r:id="rId17"/>
    <p:sldId id="682" r:id="rId18"/>
    <p:sldId id="683" r:id="rId19"/>
    <p:sldId id="684" r:id="rId20"/>
    <p:sldId id="685" r:id="rId21"/>
    <p:sldId id="262" r:id="rId22"/>
    <p:sldId id="263" r:id="rId23"/>
    <p:sldId id="264" r:id="rId24"/>
    <p:sldId id="265" r:id="rId25"/>
    <p:sldId id="292" r:id="rId26"/>
    <p:sldId id="291" r:id="rId27"/>
    <p:sldId id="293" r:id="rId28"/>
    <p:sldId id="272" r:id="rId29"/>
    <p:sldId id="297" r:id="rId30"/>
    <p:sldId id="686" r:id="rId31"/>
    <p:sldId id="724" r:id="rId32"/>
    <p:sldId id="725" r:id="rId33"/>
    <p:sldId id="726" r:id="rId34"/>
    <p:sldId id="727" r:id="rId35"/>
    <p:sldId id="728" r:id="rId36"/>
    <p:sldId id="729" r:id="rId37"/>
    <p:sldId id="730" r:id="rId38"/>
    <p:sldId id="731" r:id="rId39"/>
    <p:sldId id="732" r:id="rId40"/>
    <p:sldId id="733" r:id="rId41"/>
    <p:sldId id="734" r:id="rId42"/>
    <p:sldId id="735" r:id="rId43"/>
    <p:sldId id="736" r:id="rId44"/>
    <p:sldId id="737" r:id="rId45"/>
    <p:sldId id="738" r:id="rId46"/>
    <p:sldId id="739" r:id="rId47"/>
    <p:sldId id="740" r:id="rId48"/>
    <p:sldId id="741" r:id="rId49"/>
    <p:sldId id="742" r:id="rId50"/>
    <p:sldId id="743" r:id="rId51"/>
    <p:sldId id="744" r:id="rId52"/>
    <p:sldId id="745" r:id="rId53"/>
    <p:sldId id="746" r:id="rId54"/>
    <p:sldId id="747" r:id="rId55"/>
    <p:sldId id="748" r:id="rId56"/>
    <p:sldId id="749" r:id="rId57"/>
    <p:sldId id="750" r:id="rId58"/>
    <p:sldId id="751" r:id="rId59"/>
    <p:sldId id="758" r:id="rId60"/>
    <p:sldId id="754" r:id="rId61"/>
    <p:sldId id="756" r:id="rId62"/>
    <p:sldId id="757" r:id="rId63"/>
    <p:sldId id="673" r:id="rId64"/>
    <p:sldId id="672" r:id="rId65"/>
    <p:sldId id="722" r:id="rId66"/>
    <p:sldId id="258" r:id="rId67"/>
    <p:sldId id="257" r:id="rId68"/>
    <p:sldId id="720" r:id="rId69"/>
    <p:sldId id="721" r:id="rId70"/>
    <p:sldId id="261" r:id="rId71"/>
    <p:sldId id="259" r:id="rId72"/>
    <p:sldId id="260" r:id="rId73"/>
    <p:sldId id="706" r:id="rId74"/>
    <p:sldId id="707" r:id="rId75"/>
    <p:sldId id="709" r:id="rId76"/>
    <p:sldId id="710" r:id="rId77"/>
    <p:sldId id="713" r:id="rId78"/>
    <p:sldId id="714" r:id="rId79"/>
    <p:sldId id="256" r:id="rId80"/>
    <p:sldId id="655" r:id="rId81"/>
    <p:sldId id="648" r:id="rId82"/>
    <p:sldId id="650" r:id="rId83"/>
    <p:sldId id="651" r:id="rId84"/>
    <p:sldId id="652" r:id="rId85"/>
    <p:sldId id="653" r:id="rId86"/>
    <p:sldId id="654" r:id="rId87"/>
    <p:sldId id="656" r:id="rId88"/>
    <p:sldId id="660" r:id="rId89"/>
    <p:sldId id="661" r:id="rId90"/>
    <p:sldId id="662" r:id="rId91"/>
    <p:sldId id="663" r:id="rId92"/>
    <p:sldId id="666" r:id="rId93"/>
    <p:sldId id="664" r:id="rId94"/>
    <p:sldId id="665" r:id="rId95"/>
    <p:sldId id="667" r:id="rId96"/>
    <p:sldId id="716" r:id="rId97"/>
    <p:sldId id="717" r:id="rId98"/>
    <p:sldId id="676" r:id="rId99"/>
    <p:sldId id="687" r:id="rId100"/>
    <p:sldId id="688" r:id="rId101"/>
    <p:sldId id="689" r:id="rId102"/>
    <p:sldId id="690" r:id="rId103"/>
    <p:sldId id="691" r:id="rId104"/>
    <p:sldId id="692" r:id="rId105"/>
    <p:sldId id="277" r:id="rId106"/>
    <p:sldId id="693" r:id="rId107"/>
    <p:sldId id="694" r:id="rId108"/>
    <p:sldId id="695" r:id="rId109"/>
    <p:sldId id="270" r:id="rId110"/>
    <p:sldId id="271" r:id="rId111"/>
    <p:sldId id="696" r:id="rId112"/>
    <p:sldId id="273" r:id="rId113"/>
    <p:sldId id="274" r:id="rId114"/>
    <p:sldId id="275" r:id="rId115"/>
    <p:sldId id="697" r:id="rId116"/>
    <p:sldId id="698" r:id="rId117"/>
    <p:sldId id="699" r:id="rId1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FF00"/>
    <a:srgbClr val="FED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48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2" y="8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8140"/>
    </p:cViewPr>
  </p:sorterViewPr>
  <p:notesViewPr>
    <p:cSldViewPr snapToGrid="0">
      <p:cViewPr varScale="1">
        <p:scale>
          <a:sx n="63" d="100"/>
          <a:sy n="63" d="100"/>
        </p:scale>
        <p:origin x="26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16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Microsoft_Excel1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26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Microsoft_Excel27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29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32.xlsx"/></Relationships>
</file>

<file path=ppt/charts/_rels/chart3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_____Microsoft_Excel33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Microsoft_Excel3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3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38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__________Microsoft_Excel39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__________Microsoft_Excel4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__________Microsoft_Excel40.xlsx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Microsoft_Excel41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__________Microsoft_Excel42.xlsx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__________Microsoft_Excel43.xlsx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9.xml"/><Relationship Id="rId1" Type="http://schemas.microsoft.com/office/2011/relationships/chartStyle" Target="style19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__________Microsoft_Excel44.xlsx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__________Microsoft_Excel45.xlsx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__________Microsoft_Excel46.xlsx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__________Microsoft_Excel47.xlsx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__________Microsoft_Excel48.xlsx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626;&#3640;&#3586;&#3640;&#3617;\LTC2-63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__________Microsoft_Excel5.xlsx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626;&#3640;&#3586;&#3640;&#3617;\LTC2-63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626;&#3640;&#3586;&#3640;&#3617;\&#3611;&#3619;&#3632;&#3648;&#3617;&#3636;&#3609;\LTC2-63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626;&#3640;&#3586;&#3640;&#3617;\&#3611;&#3619;&#3632;&#3648;&#3617;&#3636;&#3609;\LTC2-63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3626;&#3640;&#3586;&#3640;&#3617;\&#3611;&#3619;&#3632;&#3648;&#3617;&#3636;&#3609;\LTC2-63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_____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Microsoft_Excel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2560</c:v>
                </c:pt>
                <c:pt idx="1">
                  <c:v>2561</c:v>
                </c:pt>
                <c:pt idx="2">
                  <c:v>2562</c:v>
                </c:pt>
                <c:pt idx="3">
                  <c:v>2563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64.16</c:v>
                </c:pt>
                <c:pt idx="1">
                  <c:v>67.430000000000007</c:v>
                </c:pt>
                <c:pt idx="2">
                  <c:v>72.180000000000007</c:v>
                </c:pt>
                <c:pt idx="3">
                  <c:v>85.72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535-4F9F-B592-4805576B2AE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98653040"/>
        <c:axId val="198653600"/>
      </c:lineChart>
      <c:catAx>
        <c:axId val="198653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98653600"/>
        <c:crosses val="autoZero"/>
        <c:auto val="1"/>
        <c:lblAlgn val="ctr"/>
        <c:lblOffset val="100"/>
        <c:noMultiLvlLbl val="0"/>
      </c:catAx>
      <c:valAx>
        <c:axId val="19865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98653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4737116334438904E-2"/>
          <c:y val="2.861322998687664E-2"/>
          <c:w val="0.92690085753565599"/>
          <c:h val="0.786143167650918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คัดกรอง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จังหวัด</c:v>
                </c:pt>
              </c:strCache>
            </c:strRef>
          </c:cat>
          <c:val>
            <c:numRef>
              <c:f>Sheet1!$B$2:$B$9</c:f>
              <c:numCache>
                <c:formatCode>0.00</c:formatCode>
                <c:ptCount val="8"/>
                <c:pt idx="0">
                  <c:v>89.954872137723555</c:v>
                </c:pt>
                <c:pt idx="1">
                  <c:v>92.440854010386602</c:v>
                </c:pt>
                <c:pt idx="2">
                  <c:v>79.14177077675177</c:v>
                </c:pt>
                <c:pt idx="3">
                  <c:v>95</c:v>
                </c:pt>
                <c:pt idx="4">
                  <c:v>94.054331112250139</c:v>
                </c:pt>
                <c:pt idx="5">
                  <c:v>92.424242424242422</c:v>
                </c:pt>
                <c:pt idx="6">
                  <c:v>89.510489510489506</c:v>
                </c:pt>
                <c:pt idx="7">
                  <c:v>90.680663353621085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4F3-4748-8A46-93D464A537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สงสัยล่าช้า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จังหวัด</c:v>
                </c:pt>
              </c:strCache>
            </c:strRef>
          </c:cat>
          <c:val>
            <c:numRef>
              <c:f>Sheet1!$C$2:$C$9</c:f>
              <c:numCache>
                <c:formatCode>0.00</c:formatCode>
                <c:ptCount val="8"/>
                <c:pt idx="0">
                  <c:v>13.972500929022669</c:v>
                </c:pt>
                <c:pt idx="1">
                  <c:v>21.535580524344571</c:v>
                </c:pt>
                <c:pt idx="2">
                  <c:v>24.639670555936856</c:v>
                </c:pt>
                <c:pt idx="3">
                  <c:v>24.342105263157894</c:v>
                </c:pt>
                <c:pt idx="4">
                  <c:v>27.547683923705723</c:v>
                </c:pt>
                <c:pt idx="5">
                  <c:v>26.854020296643249</c:v>
                </c:pt>
                <c:pt idx="6">
                  <c:v>30.95703125</c:v>
                </c:pt>
                <c:pt idx="7">
                  <c:v>21.995073891625616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4F3-4748-8A46-93D464A537B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ติดตาม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4F3-4748-8A46-93D464A537B5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4F3-4748-8A46-93D464A537B5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4F3-4748-8A46-93D464A537B5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4F3-4748-8A46-93D464A537B5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4F3-4748-8A46-93D464A537B5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4F3-4748-8A46-93D464A537B5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84F3-4748-8A46-93D464A537B5}"/>
              </c:ext>
            </c:extLst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84F3-4748-8A46-93D464A537B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จังหวัด</c:v>
                </c:pt>
              </c:strCache>
            </c:strRef>
          </c:cat>
          <c:val>
            <c:numRef>
              <c:f>Sheet1!$D$2:$D$9</c:f>
              <c:numCache>
                <c:formatCode>0.00</c:formatCode>
                <c:ptCount val="8"/>
                <c:pt idx="0">
                  <c:v>90.933333333333337</c:v>
                </c:pt>
                <c:pt idx="1">
                  <c:v>95.014662756598241</c:v>
                </c:pt>
                <c:pt idx="2">
                  <c:v>81.284916201117312</c:v>
                </c:pt>
                <c:pt idx="3">
                  <c:v>95.464852607709744</c:v>
                </c:pt>
                <c:pt idx="4">
                  <c:v>91.080277502477699</c:v>
                </c:pt>
                <c:pt idx="5">
                  <c:v>93.82352941176471</c:v>
                </c:pt>
                <c:pt idx="6">
                  <c:v>91.318327974276528</c:v>
                </c:pt>
                <c:pt idx="7">
                  <c:v>91.267605633802816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84F3-4748-8A46-93D464A537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4126432"/>
        <c:axId val="204126992"/>
        <c:axId val="0"/>
      </c:bar3DChart>
      <c:catAx>
        <c:axId val="204126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204126992"/>
        <c:crosses val="autoZero"/>
        <c:auto val="1"/>
        <c:lblAlgn val="ctr"/>
        <c:lblOffset val="100"/>
        <c:noMultiLvlLbl val="0"/>
      </c:catAx>
      <c:valAx>
        <c:axId val="204126992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2041264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2936209647409569"/>
          <c:y val="0.92416599171044089"/>
          <c:w val="0.32816804688207085"/>
          <c:h val="7.2279158464566909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Sheet1!$A$2:$A$22</c:f>
              <c:strCache>
                <c:ptCount val="21"/>
                <c:pt idx="0">
                  <c:v>คลองขุด</c:v>
                </c:pt>
                <c:pt idx="1">
                  <c:v>ควนขัน</c:v>
                </c:pt>
                <c:pt idx="2">
                  <c:v>บ้านควน 1</c:v>
                </c:pt>
                <c:pt idx="3">
                  <c:v>บ้านควน 2</c:v>
                </c:pt>
                <c:pt idx="4">
                  <c:v>บ้านฉลุง </c:v>
                </c:pt>
                <c:pt idx="5">
                  <c:v>บ้านทุ่ง </c:v>
                </c:pt>
                <c:pt idx="6">
                  <c:v>บ้านตันหยงกลิง </c:v>
                </c:pt>
                <c:pt idx="7">
                  <c:v>เกาะสาหร่าย</c:v>
                </c:pt>
                <c:pt idx="8">
                  <c:v>เกาะหลีเป๊ะ</c:v>
                </c:pt>
                <c:pt idx="9">
                  <c:v>ตันหยงโป</c:v>
                </c:pt>
                <c:pt idx="10">
                  <c:v>เจ๊ะบิลัง</c:v>
                </c:pt>
                <c:pt idx="11">
                  <c:v>บ้านปาเต๊ะ </c:v>
                </c:pt>
                <c:pt idx="12">
                  <c:v>ตำมะลัง</c:v>
                </c:pt>
                <c:pt idx="13">
                  <c:v>บ้านเกาะยาว </c:v>
                </c:pt>
                <c:pt idx="14">
                  <c:v>ปูยู</c:v>
                </c:pt>
                <c:pt idx="15">
                  <c:v>บ้านใหม่ </c:v>
                </c:pt>
                <c:pt idx="16">
                  <c:v>บ้านวังพะเนียด </c:v>
                </c:pt>
                <c:pt idx="17">
                  <c:v> PCU ศรีพิมาน</c:v>
                </c:pt>
                <c:pt idx="18">
                  <c:v>คลองขุด (สาขา)</c:v>
                </c:pt>
                <c:pt idx="19">
                  <c:v>PCUพิมาน</c:v>
                </c:pt>
                <c:pt idx="20">
                  <c:v>อำเภอ</c:v>
                </c:pt>
              </c:strCache>
            </c:strRef>
          </c:cat>
          <c:val>
            <c:numRef>
              <c:f>Sheet1!$B$2:$B$22</c:f>
              <c:numCache>
                <c:formatCode>0.00</c:formatCode>
                <c:ptCount val="21"/>
                <c:pt idx="0">
                  <c:v>100</c:v>
                </c:pt>
                <c:pt idx="1">
                  <c:v>90.818363273453102</c:v>
                </c:pt>
                <c:pt idx="2">
                  <c:v>64.770240700218821</c:v>
                </c:pt>
                <c:pt idx="3">
                  <c:v>93.333333333333329</c:v>
                </c:pt>
                <c:pt idx="4">
                  <c:v>99.584199584199581</c:v>
                </c:pt>
                <c:pt idx="5">
                  <c:v>92.52873563218391</c:v>
                </c:pt>
                <c:pt idx="6">
                  <c:v>100</c:v>
                </c:pt>
                <c:pt idx="7">
                  <c:v>93.75</c:v>
                </c:pt>
                <c:pt idx="8">
                  <c:v>91.666666666666657</c:v>
                </c:pt>
                <c:pt idx="9">
                  <c:v>95.024875621890544</c:v>
                </c:pt>
                <c:pt idx="10">
                  <c:v>95.121951219512198</c:v>
                </c:pt>
                <c:pt idx="11">
                  <c:v>70.348837209302332</c:v>
                </c:pt>
                <c:pt idx="12">
                  <c:v>97.983870967741936</c:v>
                </c:pt>
                <c:pt idx="13">
                  <c:v>63.46153846153846</c:v>
                </c:pt>
                <c:pt idx="14">
                  <c:v>87.5</c:v>
                </c:pt>
                <c:pt idx="15">
                  <c:v>87.5</c:v>
                </c:pt>
                <c:pt idx="16">
                  <c:v>97.222222222222214</c:v>
                </c:pt>
                <c:pt idx="17">
                  <c:v>76.764705882352942</c:v>
                </c:pt>
                <c:pt idx="18">
                  <c:v>83.224400871459693</c:v>
                </c:pt>
                <c:pt idx="19">
                  <c:v>100</c:v>
                </c:pt>
                <c:pt idx="20">
                  <c:v>89.954872137723555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4128672"/>
        <c:axId val="204129232"/>
      </c:barChart>
      <c:catAx>
        <c:axId val="20412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04129232"/>
        <c:crosses val="autoZero"/>
        <c:auto val="1"/>
        <c:lblAlgn val="ctr"/>
        <c:lblOffset val="100"/>
        <c:noMultiLvlLbl val="0"/>
      </c:catAx>
      <c:valAx>
        <c:axId val="204129232"/>
        <c:scaling>
          <c:orientation val="minMax"/>
          <c:max val="1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04128672"/>
        <c:crosses val="autoZero"/>
        <c:crossBetween val="between"/>
        <c:majorUnit val="10"/>
        <c:min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57053805774278E-2"/>
          <c:y val="3.4335875984251966E-2"/>
          <c:w val="0.94242946194225719"/>
          <c:h val="0.67019020669291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Sheet1!$A$2:$A$22</c:f>
              <c:strCache>
                <c:ptCount val="21"/>
                <c:pt idx="0">
                  <c:v>คลองขุด</c:v>
                </c:pt>
                <c:pt idx="1">
                  <c:v>ควนขัน</c:v>
                </c:pt>
                <c:pt idx="2">
                  <c:v>บ้านควน 1</c:v>
                </c:pt>
                <c:pt idx="3">
                  <c:v>บ้านควน 2</c:v>
                </c:pt>
                <c:pt idx="4">
                  <c:v>บ้านฉลุง </c:v>
                </c:pt>
                <c:pt idx="5">
                  <c:v>บ้านทุ่ง </c:v>
                </c:pt>
                <c:pt idx="6">
                  <c:v>บ้านตันหยงกลิง </c:v>
                </c:pt>
                <c:pt idx="7">
                  <c:v>เกาะสาหร่าย</c:v>
                </c:pt>
                <c:pt idx="8">
                  <c:v>เกาะหลีเป๊ะ</c:v>
                </c:pt>
                <c:pt idx="9">
                  <c:v>ตันหยงโป</c:v>
                </c:pt>
                <c:pt idx="10">
                  <c:v>เจ๊ะบิลัง</c:v>
                </c:pt>
                <c:pt idx="11">
                  <c:v>บ้านปาเต๊ะ </c:v>
                </c:pt>
                <c:pt idx="12">
                  <c:v>ตำมะลัง</c:v>
                </c:pt>
                <c:pt idx="13">
                  <c:v>บ้านเกาะยาว </c:v>
                </c:pt>
                <c:pt idx="14">
                  <c:v>ปูยู</c:v>
                </c:pt>
                <c:pt idx="15">
                  <c:v>บ้านใหม่ </c:v>
                </c:pt>
                <c:pt idx="16">
                  <c:v>บ้านวังพะเนียด </c:v>
                </c:pt>
                <c:pt idx="17">
                  <c:v> PCU ศรีพิมาน</c:v>
                </c:pt>
                <c:pt idx="18">
                  <c:v>คลองขุด (สาขา)</c:v>
                </c:pt>
                <c:pt idx="19">
                  <c:v>PCUพิมาน</c:v>
                </c:pt>
                <c:pt idx="20">
                  <c:v>อำเภอ</c:v>
                </c:pt>
              </c:strCache>
            </c:strRef>
          </c:cat>
          <c:val>
            <c:numRef>
              <c:f>Sheet1!$B$2:$B$22</c:f>
              <c:numCache>
                <c:formatCode>0.00</c:formatCode>
                <c:ptCount val="21"/>
                <c:pt idx="0">
                  <c:v>10.244988864142538</c:v>
                </c:pt>
                <c:pt idx="1">
                  <c:v>10.549450549450549</c:v>
                </c:pt>
                <c:pt idx="2">
                  <c:v>5.0675675675675675</c:v>
                </c:pt>
                <c:pt idx="3">
                  <c:v>11.688311688311687</c:v>
                </c:pt>
                <c:pt idx="4">
                  <c:v>6.4718162839248432</c:v>
                </c:pt>
                <c:pt idx="5">
                  <c:v>12.732919254658384</c:v>
                </c:pt>
                <c:pt idx="6">
                  <c:v>1.639344262295082</c:v>
                </c:pt>
                <c:pt idx="7">
                  <c:v>0.83333333333333337</c:v>
                </c:pt>
                <c:pt idx="8">
                  <c:v>5.1948051948051948</c:v>
                </c:pt>
                <c:pt idx="9">
                  <c:v>7.8534031413612562</c:v>
                </c:pt>
                <c:pt idx="10">
                  <c:v>21.911421911421911</c:v>
                </c:pt>
                <c:pt idx="11">
                  <c:v>16.528925619834713</c:v>
                </c:pt>
                <c:pt idx="12">
                  <c:v>22.633744855967077</c:v>
                </c:pt>
                <c:pt idx="13">
                  <c:v>6.0606060606060606</c:v>
                </c:pt>
                <c:pt idx="14">
                  <c:v>9.8214285714285712</c:v>
                </c:pt>
                <c:pt idx="15">
                  <c:v>17.201166180758019</c:v>
                </c:pt>
                <c:pt idx="16">
                  <c:v>23.571428571428569</c:v>
                </c:pt>
                <c:pt idx="17">
                  <c:v>3.4482758620689653</c:v>
                </c:pt>
                <c:pt idx="18">
                  <c:v>24.345549738219894</c:v>
                </c:pt>
                <c:pt idx="19">
                  <c:v>20.737327188940093</c:v>
                </c:pt>
                <c:pt idx="20">
                  <c:v>13.972500929022669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C6-4697-85BF-616DE14ED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131472"/>
        <c:axId val="204132032"/>
      </c:barChart>
      <c:catAx>
        <c:axId val="204131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4132032"/>
        <c:crosses val="autoZero"/>
        <c:auto val="1"/>
        <c:lblAlgn val="ctr"/>
        <c:lblOffset val="100"/>
        <c:noMultiLvlLbl val="0"/>
      </c:catAx>
      <c:valAx>
        <c:axId val="204132032"/>
        <c:scaling>
          <c:orientation val="minMax"/>
          <c:max val="5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204131472"/>
        <c:crosses val="autoZero"/>
        <c:crossBetween val="between"/>
        <c:majorUnit val="5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2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E13-43DD-AE12-8A7359D9DB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E13-43DD-AE12-8A7359D9DB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E13-43DD-AE12-8A7359D9DB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E13-43DD-AE12-8A7359D9DB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E13-43DD-AE12-8A7359D9DB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Sheet1!$A$2:$A$22</c:f>
              <c:strCache>
                <c:ptCount val="21"/>
                <c:pt idx="0">
                  <c:v>คลองขุด</c:v>
                </c:pt>
                <c:pt idx="1">
                  <c:v>ควนขัน</c:v>
                </c:pt>
                <c:pt idx="2">
                  <c:v>บ้านควน 1</c:v>
                </c:pt>
                <c:pt idx="3">
                  <c:v>บ้านควน 2</c:v>
                </c:pt>
                <c:pt idx="4">
                  <c:v>บ้านฉลุง </c:v>
                </c:pt>
                <c:pt idx="5">
                  <c:v>บ้านทุ่ง </c:v>
                </c:pt>
                <c:pt idx="6">
                  <c:v>บ้านตันหยงกลิง </c:v>
                </c:pt>
                <c:pt idx="7">
                  <c:v>เกาะสาหร่าย</c:v>
                </c:pt>
                <c:pt idx="8">
                  <c:v>เกาะหลีเป๊ะ</c:v>
                </c:pt>
                <c:pt idx="9">
                  <c:v>ตันหยงโป</c:v>
                </c:pt>
                <c:pt idx="10">
                  <c:v>เจ๊ะบิลัง</c:v>
                </c:pt>
                <c:pt idx="11">
                  <c:v>บ้านปาเต๊ะ </c:v>
                </c:pt>
                <c:pt idx="12">
                  <c:v>ตำมะลัง</c:v>
                </c:pt>
                <c:pt idx="13">
                  <c:v>บ้านเกาะยาว </c:v>
                </c:pt>
                <c:pt idx="14">
                  <c:v>ปูยู</c:v>
                </c:pt>
                <c:pt idx="15">
                  <c:v>บ้านใหม่ </c:v>
                </c:pt>
                <c:pt idx="16">
                  <c:v>บ้านวังพะเนียด </c:v>
                </c:pt>
                <c:pt idx="17">
                  <c:v> PCU ศรีพิมาน</c:v>
                </c:pt>
                <c:pt idx="18">
                  <c:v>คลองขุด (สาขา)</c:v>
                </c:pt>
                <c:pt idx="19">
                  <c:v>PCUพิมาน</c:v>
                </c:pt>
                <c:pt idx="20">
                  <c:v>อำเภอ</c:v>
                </c:pt>
              </c:strCache>
            </c:strRef>
          </c:cat>
          <c:val>
            <c:numRef>
              <c:f>Sheet1!$B$2:$B$22</c:f>
              <c:numCache>
                <c:formatCode>0.00</c:formatCode>
                <c:ptCount val="21"/>
                <c:pt idx="0">
                  <c:v>100</c:v>
                </c:pt>
                <c:pt idx="1">
                  <c:v>91.666666666666657</c:v>
                </c:pt>
                <c:pt idx="2">
                  <c:v>13.333333333333334</c:v>
                </c:pt>
                <c:pt idx="3">
                  <c:v>88.235294117647058</c:v>
                </c:pt>
                <c:pt idx="4">
                  <c:v>100</c:v>
                </c:pt>
                <c:pt idx="5">
                  <c:v>90.243902439024396</c:v>
                </c:pt>
                <c:pt idx="6">
                  <c:v>100</c:v>
                </c:pt>
                <c:pt idx="7">
                  <c:v>0</c:v>
                </c:pt>
                <c:pt idx="8">
                  <c:v>100</c:v>
                </c:pt>
                <c:pt idx="9">
                  <c:v>93.333333333333329</c:v>
                </c:pt>
                <c:pt idx="10">
                  <c:v>94.680851063829792</c:v>
                </c:pt>
                <c:pt idx="11">
                  <c:v>100</c:v>
                </c:pt>
                <c:pt idx="12">
                  <c:v>87.272727272727266</c:v>
                </c:pt>
                <c:pt idx="13">
                  <c:v>100</c:v>
                </c:pt>
                <c:pt idx="14">
                  <c:v>36.363636363636367</c:v>
                </c:pt>
                <c:pt idx="15">
                  <c:v>93.220338983050837</c:v>
                </c:pt>
                <c:pt idx="16">
                  <c:v>90.909090909090907</c:v>
                </c:pt>
                <c:pt idx="17">
                  <c:v>66.666666666666657</c:v>
                </c:pt>
                <c:pt idx="18">
                  <c:v>91.304347826086953</c:v>
                </c:pt>
                <c:pt idx="19">
                  <c:v>100</c:v>
                </c:pt>
                <c:pt idx="20">
                  <c:v>90.933333333333337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E13-43DD-AE12-8A7359D9DB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639600"/>
        <c:axId val="206640160"/>
      </c:barChart>
      <c:catAx>
        <c:axId val="2066396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6640160"/>
        <c:crosses val="autoZero"/>
        <c:auto val="1"/>
        <c:lblAlgn val="ctr"/>
        <c:lblOffset val="100"/>
        <c:noMultiLvlLbl val="0"/>
      </c:catAx>
      <c:valAx>
        <c:axId val="206640160"/>
        <c:scaling>
          <c:orientation val="minMax"/>
          <c:max val="110"/>
        </c:scaling>
        <c:delete val="0"/>
        <c:axPos val="l"/>
        <c:numFmt formatCode="0" sourceLinked="0"/>
        <c:majorTickMark val="out"/>
        <c:minorTickMark val="none"/>
        <c:tickLblPos val="nextTo"/>
        <c:crossAx val="206639600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348192013188438E-2"/>
          <c:y val="6.5586122047244094E-2"/>
          <c:w val="0.89599065096201813"/>
          <c:h val="0.56859448818897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Sheet1!$A$2:$A$14</c:f>
              <c:strCache>
                <c:ptCount val="12"/>
                <c:pt idx="0">
                  <c:v>ละงู</c:v>
                </c:pt>
                <c:pt idx="1">
                  <c:v>บ้านห้วยไทร </c:v>
                </c:pt>
                <c:pt idx="2">
                  <c:v>บ้านในเมือง </c:v>
                </c:pt>
                <c:pt idx="3">
                  <c:v>เขาขาว</c:v>
                </c:pt>
                <c:pt idx="4">
                  <c:v>บ้านบ่อเจ็ดลูก</c:v>
                </c:pt>
                <c:pt idx="5">
                  <c:v>ปากน้ำ</c:v>
                </c:pt>
                <c:pt idx="6">
                  <c:v>บ้านทุ่งไหม้ </c:v>
                </c:pt>
                <c:pt idx="7">
                  <c:v>น้ำผุด</c:v>
                </c:pt>
                <c:pt idx="8">
                  <c:v>แหลมสน</c:v>
                </c:pt>
                <c:pt idx="9">
                  <c:v>บ้านตันหยงละไน้ </c:v>
                </c:pt>
                <c:pt idx="10">
                  <c:v>PCU กำแพง</c:v>
                </c:pt>
                <c:pt idx="11">
                  <c:v>อำเภอ</c:v>
                </c:pt>
              </c:strCache>
            </c:strRef>
          </c:cat>
          <c:val>
            <c:numRef>
              <c:f>Sheet1!$B$2:$B$14</c:f>
              <c:numCache>
                <c:formatCode>0.00</c:formatCode>
                <c:ptCount val="13"/>
                <c:pt idx="0">
                  <c:v>95.226130653266324</c:v>
                </c:pt>
                <c:pt idx="1">
                  <c:v>99.07621247113164</c:v>
                </c:pt>
                <c:pt idx="2">
                  <c:v>78.384279475982538</c:v>
                </c:pt>
                <c:pt idx="3">
                  <c:v>98.895027624309392</c:v>
                </c:pt>
                <c:pt idx="4">
                  <c:v>64.15094339622641</c:v>
                </c:pt>
                <c:pt idx="5">
                  <c:v>99.461400359066431</c:v>
                </c:pt>
                <c:pt idx="6">
                  <c:v>98.854961832061079</c:v>
                </c:pt>
                <c:pt idx="7">
                  <c:v>95.057034220532316</c:v>
                </c:pt>
                <c:pt idx="8">
                  <c:v>77.094972067039109</c:v>
                </c:pt>
                <c:pt idx="9">
                  <c:v>100</c:v>
                </c:pt>
                <c:pt idx="10">
                  <c:v>99.074074074074076</c:v>
                </c:pt>
                <c:pt idx="11">
                  <c:v>94.054331112250139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B76-45F3-A1C8-4037E6998F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642960"/>
        <c:axId val="206643520"/>
      </c:barChart>
      <c:catAx>
        <c:axId val="206642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6643520"/>
        <c:crosses val="autoZero"/>
        <c:auto val="1"/>
        <c:lblAlgn val="ctr"/>
        <c:lblOffset val="100"/>
        <c:noMultiLvlLbl val="0"/>
      </c:catAx>
      <c:valAx>
        <c:axId val="206643520"/>
        <c:scaling>
          <c:orientation val="minMax"/>
          <c:max val="100"/>
        </c:scaling>
        <c:delete val="0"/>
        <c:axPos val="l"/>
        <c:numFmt formatCode="0" sourceLinked="0"/>
        <c:majorTickMark val="out"/>
        <c:minorTickMark val="none"/>
        <c:tickLblPos val="nextTo"/>
        <c:crossAx val="206642960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600" b="1" i="0" baseline="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348192013188438E-2"/>
          <c:y val="6.5586122047244094E-2"/>
          <c:w val="0.89599065096201813"/>
          <c:h val="0.56859448818897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Sheet1!$A$2:$A$13</c:f>
              <c:strCache>
                <c:ptCount val="12"/>
                <c:pt idx="0">
                  <c:v>ละงู</c:v>
                </c:pt>
                <c:pt idx="1">
                  <c:v>บ้านห้วยไทร </c:v>
                </c:pt>
                <c:pt idx="2">
                  <c:v>บ้านในเมือง </c:v>
                </c:pt>
                <c:pt idx="3">
                  <c:v>เขาขาว</c:v>
                </c:pt>
                <c:pt idx="4">
                  <c:v>บ้านบ่อเจ็ดลูก</c:v>
                </c:pt>
                <c:pt idx="5">
                  <c:v>ปากน้ำ</c:v>
                </c:pt>
                <c:pt idx="6">
                  <c:v>บ้านทุ่งไหม้ </c:v>
                </c:pt>
                <c:pt idx="7">
                  <c:v>น้ำผุด</c:v>
                </c:pt>
                <c:pt idx="8">
                  <c:v>แหลมสน</c:v>
                </c:pt>
                <c:pt idx="9">
                  <c:v>บ้านตันหยงละไน้ </c:v>
                </c:pt>
                <c:pt idx="10">
                  <c:v>PCU กำแพง</c:v>
                </c:pt>
                <c:pt idx="11">
                  <c:v>อำเภอ</c:v>
                </c:pt>
              </c:strCache>
            </c:strRef>
          </c:cat>
          <c:val>
            <c:numRef>
              <c:f>Sheet1!$B$2:$B$13</c:f>
              <c:numCache>
                <c:formatCode>0.00</c:formatCode>
                <c:ptCount val="12"/>
                <c:pt idx="0">
                  <c:v>26.649076517150394</c:v>
                </c:pt>
                <c:pt idx="1">
                  <c:v>21.911421911421911</c:v>
                </c:pt>
                <c:pt idx="2">
                  <c:v>22.841225626740947</c:v>
                </c:pt>
                <c:pt idx="3">
                  <c:v>19.273743016759777</c:v>
                </c:pt>
                <c:pt idx="4">
                  <c:v>20.588235294117645</c:v>
                </c:pt>
                <c:pt idx="5">
                  <c:v>45.126353790613713</c:v>
                </c:pt>
                <c:pt idx="6">
                  <c:v>23.938223938223938</c:v>
                </c:pt>
                <c:pt idx="7">
                  <c:v>28.4</c:v>
                </c:pt>
                <c:pt idx="8">
                  <c:v>27.536231884057973</c:v>
                </c:pt>
                <c:pt idx="9">
                  <c:v>20</c:v>
                </c:pt>
                <c:pt idx="10">
                  <c:v>26.401869158878505</c:v>
                </c:pt>
                <c:pt idx="11">
                  <c:v>27.547683923705723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67-4CD8-BD98-058A30E190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645760"/>
        <c:axId val="206646320"/>
      </c:barChart>
      <c:catAx>
        <c:axId val="206645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6646320"/>
        <c:crosses val="autoZero"/>
        <c:auto val="1"/>
        <c:lblAlgn val="ctr"/>
        <c:lblOffset val="100"/>
        <c:noMultiLvlLbl val="0"/>
      </c:catAx>
      <c:valAx>
        <c:axId val="206646320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crossAx val="206645760"/>
        <c:crosses val="autoZero"/>
        <c:crossBetween val="between"/>
        <c:majorUnit val="10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600" b="1" i="0" baseline="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145778652668415E-2"/>
          <c:y val="2.8609251968503936E-2"/>
          <c:w val="0.94885422134733155"/>
          <c:h val="0.730400836614173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Sheet1!$A$2:$A$13</c:f>
              <c:strCache>
                <c:ptCount val="12"/>
                <c:pt idx="0">
                  <c:v>ละงู</c:v>
                </c:pt>
                <c:pt idx="1">
                  <c:v>บ้านห้วยไทร </c:v>
                </c:pt>
                <c:pt idx="2">
                  <c:v>บ้านในเมือง </c:v>
                </c:pt>
                <c:pt idx="3">
                  <c:v>เขาขาว</c:v>
                </c:pt>
                <c:pt idx="4">
                  <c:v>บ้านบ่อเจ็ดลูก</c:v>
                </c:pt>
                <c:pt idx="5">
                  <c:v>ปากน้ำ</c:v>
                </c:pt>
                <c:pt idx="6">
                  <c:v>บ้านทุ่งไหม้ </c:v>
                </c:pt>
                <c:pt idx="7">
                  <c:v>น้ำผุด</c:v>
                </c:pt>
                <c:pt idx="8">
                  <c:v>แหลมสน</c:v>
                </c:pt>
                <c:pt idx="9">
                  <c:v>บ้านตันหยงละไน้ </c:v>
                </c:pt>
                <c:pt idx="10">
                  <c:v>PCU กำแพง</c:v>
                </c:pt>
                <c:pt idx="11">
                  <c:v>อำเภอ</c:v>
                </c:pt>
              </c:strCache>
            </c:strRef>
          </c:cat>
          <c:val>
            <c:numRef>
              <c:f>Sheet1!$B$2:$B$13</c:f>
              <c:numCache>
                <c:formatCode>0.00</c:formatCode>
                <c:ptCount val="12"/>
                <c:pt idx="0">
                  <c:v>50</c:v>
                </c:pt>
                <c:pt idx="1">
                  <c:v>81.914893617021278</c:v>
                </c:pt>
                <c:pt idx="2">
                  <c:v>86.58536585365853</c:v>
                </c:pt>
                <c:pt idx="3">
                  <c:v>100</c:v>
                </c:pt>
                <c:pt idx="4">
                  <c:v>85.714285714285708</c:v>
                </c:pt>
                <c:pt idx="5">
                  <c:v>100</c:v>
                </c:pt>
                <c:pt idx="6">
                  <c:v>96.774193548387103</c:v>
                </c:pt>
                <c:pt idx="7">
                  <c:v>95.714285714285722</c:v>
                </c:pt>
                <c:pt idx="8">
                  <c:v>89.473684210526315</c:v>
                </c:pt>
                <c:pt idx="9">
                  <c:v>100</c:v>
                </c:pt>
                <c:pt idx="10">
                  <c:v>99.557522123893804</c:v>
                </c:pt>
                <c:pt idx="11">
                  <c:v>91.080277502477699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546-4DBC-9C57-9E4DEDBD0D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994432"/>
        <c:axId val="206994992"/>
      </c:barChart>
      <c:catAx>
        <c:axId val="206994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6994992"/>
        <c:crosses val="autoZero"/>
        <c:auto val="1"/>
        <c:lblAlgn val="ctr"/>
        <c:lblOffset val="100"/>
        <c:noMultiLvlLbl val="0"/>
      </c:catAx>
      <c:valAx>
        <c:axId val="206994992"/>
        <c:scaling>
          <c:orientation val="minMax"/>
          <c:max val="100"/>
        </c:scaling>
        <c:delete val="0"/>
        <c:axPos val="l"/>
        <c:numFmt formatCode="0" sourceLinked="0"/>
        <c:majorTickMark val="out"/>
        <c:minorTickMark val="none"/>
        <c:tickLblPos val="nextTo"/>
        <c:crossAx val="206994432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600" baseline="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587314935147663E-2"/>
          <c:y val="2.4348299547662926E-2"/>
          <c:w val="0.94041268506485232"/>
          <c:h val="0.709654255319149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คัดกรอง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7"/>
              <c:layout>
                <c:manualLayout>
                  <c:x val="6.4724919093851136E-3"/>
                  <c:y val="-3.72340425531914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174-4B17-BC5D-A3B946BA548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ควนกาหลง</c:v>
                </c:pt>
                <c:pt idx="1">
                  <c:v>ควนบ่อทอง </c:v>
                </c:pt>
                <c:pt idx="2">
                  <c:v>ทุ่งนุ้ย</c:v>
                </c:pt>
                <c:pt idx="3">
                  <c:v>ผัง 34 </c:v>
                </c:pt>
                <c:pt idx="4">
                  <c:v>อุใดเจริญ </c:v>
                </c:pt>
                <c:pt idx="5">
                  <c:v>รพ.ควนกาหลง</c:v>
                </c:pt>
                <c:pt idx="6">
                  <c:v>กะทูน-พิปูนล้นเกล้า</c:v>
                </c:pt>
                <c:pt idx="7">
                  <c:v>นเหนือคลอง </c:v>
                </c:pt>
                <c:pt idx="8">
                  <c:v>อำเภอ</c:v>
                </c:pt>
              </c:strCache>
            </c:strRef>
          </c:cat>
          <c:val>
            <c:numRef>
              <c:f>Sheet1!$B$2:$B$10</c:f>
              <c:numCache>
                <c:formatCode>0.00</c:formatCode>
                <c:ptCount val="9"/>
                <c:pt idx="0">
                  <c:v>98.245614035087712</c:v>
                </c:pt>
                <c:pt idx="1">
                  <c:v>98.578199052132703</c:v>
                </c:pt>
                <c:pt idx="2">
                  <c:v>69.109947643979055</c:v>
                </c:pt>
                <c:pt idx="3">
                  <c:v>45.038167938931295</c:v>
                </c:pt>
                <c:pt idx="4">
                  <c:v>70.967741935483872</c:v>
                </c:pt>
                <c:pt idx="5">
                  <c:v>89.603960396039611</c:v>
                </c:pt>
                <c:pt idx="6">
                  <c:v>98.312236286919827</c:v>
                </c:pt>
                <c:pt idx="7">
                  <c:v>85.15625</c:v>
                </c:pt>
                <c:pt idx="8">
                  <c:v>79.14177077675177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174-4B17-BC5D-A3B946BA54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สงสัยล่าช้า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ควนกาหลง</c:v>
                </c:pt>
                <c:pt idx="1">
                  <c:v>ควนบ่อทอง </c:v>
                </c:pt>
                <c:pt idx="2">
                  <c:v>ทุ่งนุ้ย</c:v>
                </c:pt>
                <c:pt idx="3">
                  <c:v>ผัง 34 </c:v>
                </c:pt>
                <c:pt idx="4">
                  <c:v>อุใดเจริญ </c:v>
                </c:pt>
                <c:pt idx="5">
                  <c:v>รพ.ควนกาหลง</c:v>
                </c:pt>
                <c:pt idx="6">
                  <c:v>กะทูน-พิปูนล้นเกล้า</c:v>
                </c:pt>
                <c:pt idx="7">
                  <c:v>นเหนือคลอง </c:v>
                </c:pt>
                <c:pt idx="8">
                  <c:v>อำเภอ</c:v>
                </c:pt>
              </c:strCache>
            </c:strRef>
          </c:cat>
          <c:val>
            <c:numRef>
              <c:f>Sheet1!$C$2:$C$10</c:f>
              <c:numCache>
                <c:formatCode>0.00</c:formatCode>
                <c:ptCount val="9"/>
                <c:pt idx="0">
                  <c:v>25.595238095238095</c:v>
                </c:pt>
                <c:pt idx="1">
                  <c:v>28.846153846153843</c:v>
                </c:pt>
                <c:pt idx="2">
                  <c:v>25.757575757575758</c:v>
                </c:pt>
                <c:pt idx="3">
                  <c:v>8.4745762711864394</c:v>
                </c:pt>
                <c:pt idx="4">
                  <c:v>10.227272727272728</c:v>
                </c:pt>
                <c:pt idx="5">
                  <c:v>37.016574585635361</c:v>
                </c:pt>
                <c:pt idx="6">
                  <c:v>27.467811158798284</c:v>
                </c:pt>
                <c:pt idx="7">
                  <c:v>26.605504587155966</c:v>
                </c:pt>
                <c:pt idx="8">
                  <c:v>24.639670555936856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174-4B17-BC5D-A3B946BA548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ติดตาม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2"/>
              <c:layout>
                <c:manualLayout>
                  <c:x val="1.294498381877022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174-4B17-BC5D-A3B946BA548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94174757281554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174-4B17-BC5D-A3B946BA548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103559870550161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174-4B17-BC5D-A3B946BA548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9417475728155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174-4B17-BC5D-A3B946BA548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ควนกาหลง</c:v>
                </c:pt>
                <c:pt idx="1">
                  <c:v>ควนบ่อทอง </c:v>
                </c:pt>
                <c:pt idx="2">
                  <c:v>ทุ่งนุ้ย</c:v>
                </c:pt>
                <c:pt idx="3">
                  <c:v>ผัง 34 </c:v>
                </c:pt>
                <c:pt idx="4">
                  <c:v>อุใดเจริญ </c:v>
                </c:pt>
                <c:pt idx="5">
                  <c:v>รพ.ควนกาหลง</c:v>
                </c:pt>
                <c:pt idx="6">
                  <c:v>กะทูน-พิปูนล้นเกล้า</c:v>
                </c:pt>
                <c:pt idx="7">
                  <c:v>นเหนือคลอง </c:v>
                </c:pt>
                <c:pt idx="8">
                  <c:v>อำเภอ</c:v>
                </c:pt>
              </c:strCache>
            </c:strRef>
          </c:cat>
          <c:val>
            <c:numRef>
              <c:f>Sheet1!$D$2:$D$10</c:f>
              <c:numCache>
                <c:formatCode>0.00</c:formatCode>
                <c:ptCount val="9"/>
                <c:pt idx="0">
                  <c:v>100</c:v>
                </c:pt>
                <c:pt idx="1">
                  <c:v>96.666666666666671</c:v>
                </c:pt>
                <c:pt idx="2">
                  <c:v>38.235294117647058</c:v>
                </c:pt>
                <c:pt idx="3">
                  <c:v>80</c:v>
                </c:pt>
                <c:pt idx="4">
                  <c:v>66.666666666666657</c:v>
                </c:pt>
                <c:pt idx="5">
                  <c:v>98.484848484848484</c:v>
                </c:pt>
                <c:pt idx="6">
                  <c:v>79.6875</c:v>
                </c:pt>
                <c:pt idx="7">
                  <c:v>96.551724137931032</c:v>
                </c:pt>
                <c:pt idx="8">
                  <c:v>81.284916201117312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174-4B17-BC5D-A3B946BA54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999472"/>
        <c:axId val="207000032"/>
      </c:barChart>
      <c:catAx>
        <c:axId val="20699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+mj-cs"/>
              </a:defRPr>
            </a:pPr>
            <a:endParaRPr lang="th-TH"/>
          </a:p>
        </c:txPr>
        <c:crossAx val="207000032"/>
        <c:crosses val="autoZero"/>
        <c:auto val="1"/>
        <c:lblAlgn val="ctr"/>
        <c:lblOffset val="100"/>
        <c:noMultiLvlLbl val="0"/>
      </c:catAx>
      <c:valAx>
        <c:axId val="207000032"/>
        <c:scaling>
          <c:orientation val="minMax"/>
          <c:max val="10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069994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351881762888491"/>
          <c:y val="0.93241045286051638"/>
          <c:w val="0.29105929719950052"/>
          <c:h val="5.44253643826436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คัดกรอง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บ้านนาทอน </c:v>
                </c:pt>
                <c:pt idx="1">
                  <c:v>บ้านวังตง</c:v>
                </c:pt>
                <c:pt idx="2">
                  <c:v>ขอนคลาน</c:v>
                </c:pt>
                <c:pt idx="3">
                  <c:v>ทุ่งบุหลัง</c:v>
                </c:pt>
                <c:pt idx="4">
                  <c:v>บ้านทุ่งดินลุ่ม </c:v>
                </c:pt>
                <c:pt idx="5">
                  <c:v>บ้านเขาแดง </c:v>
                </c:pt>
                <c:pt idx="6">
                  <c:v>รพ.ทุ่งหว้า</c:v>
                </c:pt>
                <c:pt idx="7">
                  <c:v>บ้านคีรีวง </c:v>
                </c:pt>
                <c:pt idx="8">
                  <c:v>อำเภอ</c:v>
                </c:pt>
              </c:strCache>
            </c:strRef>
          </c:cat>
          <c:val>
            <c:numRef>
              <c:f>Sheet1!$B$2:$B$10</c:f>
              <c:numCache>
                <c:formatCode>0.00</c:formatCode>
                <c:ptCount val="9"/>
                <c:pt idx="0">
                  <c:v>91.901408450704224</c:v>
                </c:pt>
                <c:pt idx="1">
                  <c:v>96.753246753246756</c:v>
                </c:pt>
                <c:pt idx="2">
                  <c:v>85.064935064935071</c:v>
                </c:pt>
                <c:pt idx="3">
                  <c:v>88.888888888888886</c:v>
                </c:pt>
                <c:pt idx="4">
                  <c:v>98.802395209580837</c:v>
                </c:pt>
                <c:pt idx="5">
                  <c:v>99.152542372881356</c:v>
                </c:pt>
                <c:pt idx="6">
                  <c:v>94.285714285714278</c:v>
                </c:pt>
                <c:pt idx="7">
                  <c:v>85.365853658536579</c:v>
                </c:pt>
                <c:pt idx="8">
                  <c:v>92.424242424242422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2F-4D0B-AEF0-B6D481D20D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สงสัยล่าช้า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บ้านนาทอน </c:v>
                </c:pt>
                <c:pt idx="1">
                  <c:v>บ้านวังตง</c:v>
                </c:pt>
                <c:pt idx="2">
                  <c:v>ขอนคลาน</c:v>
                </c:pt>
                <c:pt idx="3">
                  <c:v>ทุ่งบุหลัง</c:v>
                </c:pt>
                <c:pt idx="4">
                  <c:v>บ้านทุ่งดินลุ่ม </c:v>
                </c:pt>
                <c:pt idx="5">
                  <c:v>บ้านเขาแดง </c:v>
                </c:pt>
                <c:pt idx="6">
                  <c:v>รพ.ทุ่งหว้า</c:v>
                </c:pt>
                <c:pt idx="7">
                  <c:v>บ้านคีรีวง </c:v>
                </c:pt>
                <c:pt idx="8">
                  <c:v>อำเภอ</c:v>
                </c:pt>
              </c:strCache>
            </c:strRef>
          </c:cat>
          <c:val>
            <c:numRef>
              <c:f>Sheet1!$C$2:$C$10</c:f>
              <c:numCache>
                <c:formatCode>0.00</c:formatCode>
                <c:ptCount val="9"/>
                <c:pt idx="0">
                  <c:v>39.463601532567047</c:v>
                </c:pt>
                <c:pt idx="1">
                  <c:v>26.845637583892618</c:v>
                </c:pt>
                <c:pt idx="2">
                  <c:v>20.610687022900763</c:v>
                </c:pt>
                <c:pt idx="3">
                  <c:v>24.166666666666668</c:v>
                </c:pt>
                <c:pt idx="4">
                  <c:v>29.09090909090909</c:v>
                </c:pt>
                <c:pt idx="5">
                  <c:v>23.931623931623932</c:v>
                </c:pt>
                <c:pt idx="6">
                  <c:v>23.232323232323232</c:v>
                </c:pt>
                <c:pt idx="7">
                  <c:v>16.428571428571427</c:v>
                </c:pt>
                <c:pt idx="8">
                  <c:v>26.854020296643249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52F-4D0B-AEF0-B6D481D20D0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ติดตาม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บ้านนาทอน </c:v>
                </c:pt>
                <c:pt idx="1">
                  <c:v>บ้านวังตง</c:v>
                </c:pt>
                <c:pt idx="2">
                  <c:v>ขอนคลาน</c:v>
                </c:pt>
                <c:pt idx="3">
                  <c:v>ทุ่งบุหลัง</c:v>
                </c:pt>
                <c:pt idx="4">
                  <c:v>บ้านทุ่งดินลุ่ม </c:v>
                </c:pt>
                <c:pt idx="5">
                  <c:v>บ้านเขาแดง </c:v>
                </c:pt>
                <c:pt idx="6">
                  <c:v>รพ.ทุ่งหว้า</c:v>
                </c:pt>
                <c:pt idx="7">
                  <c:v>บ้านคีรีวง </c:v>
                </c:pt>
                <c:pt idx="8">
                  <c:v>อำเภอ</c:v>
                </c:pt>
              </c:strCache>
            </c:strRef>
          </c:cat>
          <c:val>
            <c:numRef>
              <c:f>Sheet1!$D$2:$D$10</c:f>
              <c:numCache>
                <c:formatCode>0.00</c:formatCode>
                <c:ptCount val="9"/>
                <c:pt idx="0">
                  <c:v>92.233009708737868</c:v>
                </c:pt>
                <c:pt idx="1">
                  <c:v>89.743589743589752</c:v>
                </c:pt>
                <c:pt idx="2">
                  <c:v>81.481481481481481</c:v>
                </c:pt>
                <c:pt idx="3">
                  <c:v>100</c:v>
                </c:pt>
                <c:pt idx="4">
                  <c:v>100</c:v>
                </c:pt>
                <c:pt idx="5">
                  <c:v>96.428571428571431</c:v>
                </c:pt>
                <c:pt idx="6">
                  <c:v>97.727272727272734</c:v>
                </c:pt>
                <c:pt idx="7">
                  <c:v>91.304347826086953</c:v>
                </c:pt>
                <c:pt idx="8">
                  <c:v>93.82352941176471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52F-4D0B-AEF0-B6D481D20D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734384"/>
        <c:axId val="206995552"/>
      </c:barChart>
      <c:catAx>
        <c:axId val="20673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th-TH"/>
          </a:p>
        </c:txPr>
        <c:crossAx val="206995552"/>
        <c:crosses val="autoZero"/>
        <c:auto val="1"/>
        <c:lblAlgn val="ctr"/>
        <c:lblOffset val="100"/>
        <c:noMultiLvlLbl val="0"/>
      </c:catAx>
      <c:valAx>
        <c:axId val="206995552"/>
        <c:scaling>
          <c:orientation val="minMax"/>
          <c:max val="11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th-TH"/>
          </a:p>
        </c:txPr>
        <c:crossAx val="20673438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36888184535977"/>
          <c:y val="0.93141729442636134"/>
          <c:w val="0.34881194380918423"/>
          <c:h val="5.4425364382643657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583471919375048E-2"/>
          <c:y val="9.6156810185960798E-2"/>
          <c:w val="0.92341652808062491"/>
          <c:h val="0.750118110236220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คัดกรอง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แป-ระ</c:v>
                </c:pt>
                <c:pt idx="1">
                  <c:v>สาคร</c:v>
                </c:pt>
                <c:pt idx="2">
                  <c:v>บ้านทางยาง </c:v>
                </c:pt>
                <c:pt idx="3">
                  <c:v>บ้านแป-ระใต้</c:v>
                </c:pt>
                <c:pt idx="4">
                  <c:v>ท่าเรือ</c:v>
                </c:pt>
                <c:pt idx="5">
                  <c:v>PCU ท่าแพ</c:v>
                </c:pt>
                <c:pt idx="6">
                  <c:v>อำเภอ</c:v>
                </c:pt>
              </c:strCache>
            </c:strRef>
          </c:cat>
          <c:val>
            <c:numRef>
              <c:f>Sheet1!$B$2:$B$8</c:f>
              <c:numCache>
                <c:formatCode>0.00</c:formatCode>
                <c:ptCount val="7"/>
                <c:pt idx="0">
                  <c:v>98.25</c:v>
                </c:pt>
                <c:pt idx="1">
                  <c:v>82.520325203252028</c:v>
                </c:pt>
                <c:pt idx="2">
                  <c:v>98.584905660377359</c:v>
                </c:pt>
                <c:pt idx="3">
                  <c:v>97.5</c:v>
                </c:pt>
                <c:pt idx="4">
                  <c:v>99.45054945054946</c:v>
                </c:pt>
                <c:pt idx="5">
                  <c:v>94.722222222222214</c:v>
                </c:pt>
                <c:pt idx="6">
                  <c:v>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3D-463C-8C2E-B106A60CCF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สงสัยล่าช้า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แป-ระ</c:v>
                </c:pt>
                <c:pt idx="1">
                  <c:v>สาคร</c:v>
                </c:pt>
                <c:pt idx="2">
                  <c:v>บ้านทางยาง </c:v>
                </c:pt>
                <c:pt idx="3">
                  <c:v>บ้านแป-ระใต้</c:v>
                </c:pt>
                <c:pt idx="4">
                  <c:v>ท่าเรือ</c:v>
                </c:pt>
                <c:pt idx="5">
                  <c:v>PCU ท่าแพ</c:v>
                </c:pt>
                <c:pt idx="6">
                  <c:v>อำเภอ</c:v>
                </c:pt>
              </c:strCache>
            </c:strRef>
          </c:cat>
          <c:val>
            <c:numRef>
              <c:f>Sheet1!$C$2:$C$8</c:f>
              <c:numCache>
                <c:formatCode>0.00</c:formatCode>
                <c:ptCount val="7"/>
                <c:pt idx="0">
                  <c:v>22.900763358778626</c:v>
                </c:pt>
                <c:pt idx="1">
                  <c:v>26.600985221674879</c:v>
                </c:pt>
                <c:pt idx="2">
                  <c:v>24.401913875598087</c:v>
                </c:pt>
                <c:pt idx="3">
                  <c:v>23.717948717948715</c:v>
                </c:pt>
                <c:pt idx="4">
                  <c:v>20.441988950276244</c:v>
                </c:pt>
                <c:pt idx="5">
                  <c:v>25.659824046920821</c:v>
                </c:pt>
                <c:pt idx="6">
                  <c:v>24.342105263157894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13D-463C-8C2E-B106A60CCFC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ติดตาม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แป-ระ</c:v>
                </c:pt>
                <c:pt idx="1">
                  <c:v>สาคร</c:v>
                </c:pt>
                <c:pt idx="2">
                  <c:v>บ้านทางยาง </c:v>
                </c:pt>
                <c:pt idx="3">
                  <c:v>บ้านแป-ระใต้</c:v>
                </c:pt>
                <c:pt idx="4">
                  <c:v>ท่าเรือ</c:v>
                </c:pt>
                <c:pt idx="5">
                  <c:v>PCU ท่าแพ</c:v>
                </c:pt>
                <c:pt idx="6">
                  <c:v>อำเภอ</c:v>
                </c:pt>
              </c:strCache>
            </c:strRef>
          </c:cat>
          <c:val>
            <c:numRef>
              <c:f>Sheet1!$D$2:$D$8</c:f>
              <c:numCache>
                <c:formatCode>0.00</c:formatCode>
                <c:ptCount val="7"/>
                <c:pt idx="0">
                  <c:v>92.222222222222229</c:v>
                </c:pt>
                <c:pt idx="1">
                  <c:v>90.740740740740748</c:v>
                </c:pt>
                <c:pt idx="2">
                  <c:v>100</c:v>
                </c:pt>
                <c:pt idx="3">
                  <c:v>100</c:v>
                </c:pt>
                <c:pt idx="4">
                  <c:v>97.297297297297305</c:v>
                </c:pt>
                <c:pt idx="5">
                  <c:v>95.930232558139537</c:v>
                </c:pt>
                <c:pt idx="6">
                  <c:v>95.464852607709744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13D-463C-8C2E-B106A60CCF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738304"/>
        <c:axId val="206738864"/>
      </c:barChart>
      <c:catAx>
        <c:axId val="20673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th-TH"/>
          </a:p>
        </c:txPr>
        <c:crossAx val="206738864"/>
        <c:crosses val="autoZero"/>
        <c:auto val="1"/>
        <c:lblAlgn val="ctr"/>
        <c:lblOffset val="100"/>
        <c:noMultiLvlLbl val="0"/>
      </c:catAx>
      <c:valAx>
        <c:axId val="206738864"/>
        <c:scaling>
          <c:orientation val="minMax"/>
          <c:max val="10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/>
            </a:pPr>
            <a:endParaRPr lang="th-TH"/>
          </a:p>
        </c:txPr>
        <c:crossAx val="20673830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189800814231989"/>
          <c:y val="0.94557472763082573"/>
          <c:w val="0.32368492711990848"/>
          <c:h val="5.4425364382643657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3.9146818145912775E-2"/>
                  <c:y val="-7.99360511590727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044-4AD2-8B8C-767D7BDC6ED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576130386964776E-2"/>
                  <c:y val="-7.99360511590727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044-4AD2-8B8C-767D7BDC6ED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6378655870529688E-2"/>
                  <c:y val="-6.39488409272582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044-4AD2-8B8C-767D7BDC6ED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2560</c:v>
                </c:pt>
                <c:pt idx="1">
                  <c:v>2561</c:v>
                </c:pt>
                <c:pt idx="2">
                  <c:v>2562</c:v>
                </c:pt>
                <c:pt idx="3">
                  <c:v>2563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24.55</c:v>
                </c:pt>
                <c:pt idx="1">
                  <c:v>81.19</c:v>
                </c:pt>
                <c:pt idx="2">
                  <c:v>81.39</c:v>
                </c:pt>
                <c:pt idx="3">
                  <c:v>118.11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6044-4AD2-8B8C-767D7BDC6ED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99569344"/>
        <c:axId val="199569904"/>
      </c:lineChart>
      <c:catAx>
        <c:axId val="19956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99569904"/>
        <c:crosses val="autoZero"/>
        <c:auto val="1"/>
        <c:lblAlgn val="ctr"/>
        <c:lblOffset val="100"/>
        <c:noMultiLvlLbl val="0"/>
      </c:catAx>
      <c:valAx>
        <c:axId val="199569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99569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283209744413018E-2"/>
          <c:y val="7.9248334342822538E-2"/>
          <c:w val="0.92140776699029137"/>
          <c:h val="0.76576910840690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คัดกรอง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ควนโดน</c:v>
                </c:pt>
                <c:pt idx="1">
                  <c:v>บ้านกุบังปะโหลด</c:v>
                </c:pt>
                <c:pt idx="2">
                  <c:v>ย่านซื่อ</c:v>
                </c:pt>
                <c:pt idx="3">
                  <c:v>บ้านวังประจัน </c:v>
                </c:pt>
                <c:pt idx="4">
                  <c:v>รพ.ควนโดน</c:v>
                </c:pt>
                <c:pt idx="5">
                  <c:v>อำเภอ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98.35526315789474</c:v>
                </c:pt>
                <c:pt idx="1">
                  <c:v>83.574879227053145</c:v>
                </c:pt>
                <c:pt idx="2">
                  <c:v>96.416938110749186</c:v>
                </c:pt>
                <c:pt idx="3">
                  <c:v>97.119341563786008</c:v>
                </c:pt>
                <c:pt idx="4">
                  <c:v>81.25</c:v>
                </c:pt>
                <c:pt idx="5">
                  <c:v>92.440854010386602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00-4B9A-82EF-4B9B2401300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สงสัยล่าช้า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ควนโดน</c:v>
                </c:pt>
                <c:pt idx="1">
                  <c:v>บ้านกุบังปะโหลด</c:v>
                </c:pt>
                <c:pt idx="2">
                  <c:v>ย่านซื่อ</c:v>
                </c:pt>
                <c:pt idx="3">
                  <c:v>บ้านวังประจัน </c:v>
                </c:pt>
                <c:pt idx="4">
                  <c:v>รพ.ควนโดน</c:v>
                </c:pt>
                <c:pt idx="5">
                  <c:v>อำเภอ</c:v>
                </c:pt>
              </c:strCache>
            </c:strRef>
          </c:cat>
          <c:val>
            <c:numRef>
              <c:f>Sheet1!$C$2:$C$7</c:f>
              <c:numCache>
                <c:formatCode>0.00</c:formatCode>
                <c:ptCount val="6"/>
                <c:pt idx="0">
                  <c:v>21.739130434782609</c:v>
                </c:pt>
                <c:pt idx="1">
                  <c:v>21.965317919075144</c:v>
                </c:pt>
                <c:pt idx="2">
                  <c:v>22.297297297297298</c:v>
                </c:pt>
                <c:pt idx="3">
                  <c:v>40.254237288135592</c:v>
                </c:pt>
                <c:pt idx="4">
                  <c:v>5.3511705685618729</c:v>
                </c:pt>
                <c:pt idx="5">
                  <c:v>21.535580524344571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C00-4B9A-82EF-4B9B2401300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ติดตาม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ควนโดน</c:v>
                </c:pt>
                <c:pt idx="1">
                  <c:v>บ้านกุบังปะโหลด</c:v>
                </c:pt>
                <c:pt idx="2">
                  <c:v>ย่านซื่อ</c:v>
                </c:pt>
                <c:pt idx="3">
                  <c:v>บ้านวังประจัน </c:v>
                </c:pt>
                <c:pt idx="4">
                  <c:v>รพ.ควนโดน</c:v>
                </c:pt>
                <c:pt idx="5">
                  <c:v>อำเภอ</c:v>
                </c:pt>
              </c:strCache>
            </c:strRef>
          </c:cat>
          <c:val>
            <c:numRef>
              <c:f>Sheet1!$D$2:$D$7</c:f>
              <c:numCache>
                <c:formatCode>0.00</c:formatCode>
                <c:ptCount val="6"/>
                <c:pt idx="0">
                  <c:v>100</c:v>
                </c:pt>
                <c:pt idx="1">
                  <c:v>94.594594594594597</c:v>
                </c:pt>
                <c:pt idx="2">
                  <c:v>100</c:v>
                </c:pt>
                <c:pt idx="3">
                  <c:v>91.578947368421055</c:v>
                </c:pt>
                <c:pt idx="4">
                  <c:v>56.25</c:v>
                </c:pt>
                <c:pt idx="5">
                  <c:v>95.014662756598241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C00-4B9A-82EF-4B9B240130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742224"/>
        <c:axId val="206742784"/>
      </c:barChart>
      <c:catAx>
        <c:axId val="20674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th-TH"/>
          </a:p>
        </c:txPr>
        <c:crossAx val="206742784"/>
        <c:crosses val="autoZero"/>
        <c:auto val="1"/>
        <c:lblAlgn val="ctr"/>
        <c:lblOffset val="100"/>
        <c:noMultiLvlLbl val="0"/>
      </c:catAx>
      <c:valAx>
        <c:axId val="206742784"/>
        <c:scaling>
          <c:orientation val="minMax"/>
          <c:max val="10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th-TH"/>
          </a:p>
        </c:txPr>
        <c:crossAx val="20674222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521917671793851"/>
          <c:y val="0.94095797648557622"/>
          <c:w val="0.31383812361622865"/>
          <c:h val="5.1676608605742462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910073134062124E-2"/>
          <c:y val="3.1300469090299876E-2"/>
          <c:w val="0.94708992686593785"/>
          <c:h val="0.804579912883230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คัดกรอง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ปาล์มพัฒนา</c:v>
                </c:pt>
                <c:pt idx="1">
                  <c:v>บ้านมะนัง </c:v>
                </c:pt>
                <c:pt idx="2">
                  <c:v>บ้านผัง 50 </c:v>
                </c:pt>
                <c:pt idx="3">
                  <c:v>เฉลิมพระเกียรติฯ </c:v>
                </c:pt>
                <c:pt idx="4">
                  <c:v>iรพ.มะนัง</c:v>
                </c:pt>
                <c:pt idx="5">
                  <c:v>อำเภอ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98.671096345514954</c:v>
                </c:pt>
                <c:pt idx="1">
                  <c:v>84.530386740331494</c:v>
                </c:pt>
                <c:pt idx="2">
                  <c:v>86.060606060606062</c:v>
                </c:pt>
                <c:pt idx="3">
                  <c:v>84.403669724770651</c:v>
                </c:pt>
                <c:pt idx="4">
                  <c:v>91.764705882352942</c:v>
                </c:pt>
                <c:pt idx="5">
                  <c:v>89.510489510489506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C8-4DEB-B72F-1583884CEC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สงสัยล่าช้า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ปาล์มพัฒนา</c:v>
                </c:pt>
                <c:pt idx="1">
                  <c:v>บ้านมะนัง </c:v>
                </c:pt>
                <c:pt idx="2">
                  <c:v>บ้านผัง 50 </c:v>
                </c:pt>
                <c:pt idx="3">
                  <c:v>เฉลิมพระเกียรติฯ </c:v>
                </c:pt>
                <c:pt idx="4">
                  <c:v>iรพ.มะนัง</c:v>
                </c:pt>
                <c:pt idx="5">
                  <c:v>อำเภอ</c:v>
                </c:pt>
              </c:strCache>
            </c:strRef>
          </c:cat>
          <c:val>
            <c:numRef>
              <c:f>Sheet1!$C$2:$C$7</c:f>
              <c:numCache>
                <c:formatCode>0.00</c:formatCode>
                <c:ptCount val="6"/>
                <c:pt idx="0">
                  <c:v>30.63973063973064</c:v>
                </c:pt>
                <c:pt idx="1">
                  <c:v>50.980392156862742</c:v>
                </c:pt>
                <c:pt idx="2">
                  <c:v>32.394366197183103</c:v>
                </c:pt>
                <c:pt idx="3">
                  <c:v>25.724637681159418</c:v>
                </c:pt>
                <c:pt idx="4">
                  <c:v>19.871794871794872</c:v>
                </c:pt>
                <c:pt idx="5">
                  <c:v>30.95703125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FC8-4DEB-B72F-1583884CEC4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ติดตาม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ปาล์มพัฒนา</c:v>
                </c:pt>
                <c:pt idx="1">
                  <c:v>บ้านมะนัง </c:v>
                </c:pt>
                <c:pt idx="2">
                  <c:v>บ้านผัง 50 </c:v>
                </c:pt>
                <c:pt idx="3">
                  <c:v>เฉลิมพระเกียรติฯ </c:v>
                </c:pt>
                <c:pt idx="4">
                  <c:v>iรพ.มะนัง</c:v>
                </c:pt>
                <c:pt idx="5">
                  <c:v>อำเภอ</c:v>
                </c:pt>
              </c:strCache>
            </c:strRef>
          </c:cat>
          <c:val>
            <c:numRef>
              <c:f>Sheet1!$D$2:$D$7</c:f>
              <c:numCache>
                <c:formatCode>0.00</c:formatCode>
                <c:ptCount val="6"/>
                <c:pt idx="0">
                  <c:v>96.590909090909093</c:v>
                </c:pt>
                <c:pt idx="1">
                  <c:v>96.15384615384616</c:v>
                </c:pt>
                <c:pt idx="2">
                  <c:v>82.608695652173907</c:v>
                </c:pt>
                <c:pt idx="3">
                  <c:v>88.571428571428569</c:v>
                </c:pt>
                <c:pt idx="4">
                  <c:v>82.758620689655174</c:v>
                </c:pt>
                <c:pt idx="5">
                  <c:v>91.318327974276528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FC8-4DEB-B72F-1583884CE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746144"/>
        <c:axId val="206746704"/>
      </c:barChart>
      <c:catAx>
        <c:axId val="206746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th-TH"/>
          </a:p>
        </c:txPr>
        <c:crossAx val="206746704"/>
        <c:crosses val="autoZero"/>
        <c:auto val="1"/>
        <c:lblAlgn val="ctr"/>
        <c:lblOffset val="100"/>
        <c:noMultiLvlLbl val="0"/>
      </c:catAx>
      <c:valAx>
        <c:axId val="206746704"/>
        <c:scaling>
          <c:orientation val="minMax"/>
          <c:max val="10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>
                <a:solidFill>
                  <a:schemeClr val="tx1"/>
                </a:solidFill>
              </a:defRPr>
            </a:pPr>
            <a:endParaRPr lang="th-TH"/>
          </a:p>
        </c:txPr>
        <c:crossAx val="20674614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754800722858544"/>
          <c:y val="0.94304746662405947"/>
          <c:w val="0.28321234359188269"/>
          <c:h val="4.9670822720542664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ได้รับการกระตุ้น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จังหวัด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85.71</c:v>
                </c:pt>
                <c:pt idx="1">
                  <c:v>69.23</c:v>
                </c:pt>
                <c:pt idx="2">
                  <c:v>50</c:v>
                </c:pt>
                <c:pt idx="3">
                  <c:v>78.95</c:v>
                </c:pt>
                <c:pt idx="4">
                  <c:v>60</c:v>
                </c:pt>
                <c:pt idx="5">
                  <c:v>66.67</c:v>
                </c:pt>
                <c:pt idx="6">
                  <c:v>66.67</c:v>
                </c:pt>
                <c:pt idx="7" formatCode="0.00">
                  <c:v>70.833333333333343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C8-42C2-8082-89C393714A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748944"/>
        <c:axId val="206749504"/>
      </c:barChart>
      <c:catAx>
        <c:axId val="206748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206749504"/>
        <c:crosses val="autoZero"/>
        <c:auto val="1"/>
        <c:lblAlgn val="ctr"/>
        <c:lblOffset val="100"/>
        <c:noMultiLvlLbl val="0"/>
      </c:catAx>
      <c:valAx>
        <c:axId val="206749504"/>
        <c:scaling>
          <c:orientation val="minMax"/>
          <c:max val="10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2067489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ได้รับการกระตุ้น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จังหวัด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88.58</c:v>
                </c:pt>
                <c:pt idx="1">
                  <c:v>91.85</c:v>
                </c:pt>
                <c:pt idx="2">
                  <c:v>75.569999999999993</c:v>
                </c:pt>
                <c:pt idx="3">
                  <c:v>92.96</c:v>
                </c:pt>
                <c:pt idx="4">
                  <c:v>91.56</c:v>
                </c:pt>
                <c:pt idx="5">
                  <c:v>91.68</c:v>
                </c:pt>
                <c:pt idx="6">
                  <c:v>86.1</c:v>
                </c:pt>
                <c:pt idx="7" formatCode="0.00">
                  <c:v>88.766679694042779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C4C-405C-8AA7-E3AAE3352C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873488"/>
        <c:axId val="207874048"/>
      </c:barChart>
      <c:catAx>
        <c:axId val="207873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207874048"/>
        <c:crosses val="autoZero"/>
        <c:auto val="1"/>
        <c:lblAlgn val="ctr"/>
        <c:lblOffset val="100"/>
        <c:noMultiLvlLbl val="0"/>
      </c:catAx>
      <c:valAx>
        <c:axId val="207874048"/>
        <c:scaling>
          <c:orientation val="minMax"/>
          <c:max val="10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207873488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2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708027875825862E-2"/>
          <c:y val="0.14735402951680221"/>
          <c:w val="0.93910806407819736"/>
          <c:h val="0.7640356447379561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ชั่งนนและ วัดส่วนสูง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สตูล</c:v>
                </c:pt>
              </c:strCache>
            </c:strRef>
          </c:cat>
          <c:val>
            <c:numRef>
              <c:f>Sheet1!$B$2:$B$9</c:f>
              <c:numCache>
                <c:formatCode>0.00</c:formatCode>
                <c:ptCount val="8"/>
                <c:pt idx="0">
                  <c:v>91.26</c:v>
                </c:pt>
                <c:pt idx="1">
                  <c:v>94.11</c:v>
                </c:pt>
                <c:pt idx="2">
                  <c:v>93.58</c:v>
                </c:pt>
                <c:pt idx="3">
                  <c:v>87.87</c:v>
                </c:pt>
                <c:pt idx="4">
                  <c:v>58.68</c:v>
                </c:pt>
                <c:pt idx="5">
                  <c:v>86.77</c:v>
                </c:pt>
                <c:pt idx="6">
                  <c:v>59.06</c:v>
                </c:pt>
                <c:pt idx="7">
                  <c:v>81.898871630234652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00-483E-B613-A3EF3B28433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สูงดี สมส่วน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6"/>
              <c:layout>
                <c:manualLayout>
                  <c:x val="2.7024764898731703E-2"/>
                  <c:y val="2.5219298681090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4155829232668938E-2"/>
                  <c:y val="2.5219298681090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สตูล</c:v>
                </c:pt>
              </c:strCache>
            </c:strRef>
          </c:cat>
          <c:val>
            <c:numRef>
              <c:f>Sheet1!$C$2:$C$9</c:f>
              <c:numCache>
                <c:formatCode>0.00</c:formatCode>
                <c:ptCount val="8"/>
                <c:pt idx="0">
                  <c:v>50.85</c:v>
                </c:pt>
                <c:pt idx="1">
                  <c:v>61.27</c:v>
                </c:pt>
                <c:pt idx="2">
                  <c:v>44.36</c:v>
                </c:pt>
                <c:pt idx="3">
                  <c:v>55.52</c:v>
                </c:pt>
                <c:pt idx="4">
                  <c:v>48.56</c:v>
                </c:pt>
                <c:pt idx="5">
                  <c:v>54.88</c:v>
                </c:pt>
                <c:pt idx="6">
                  <c:v>60.12</c:v>
                </c:pt>
                <c:pt idx="7">
                  <c:v>52.1588747333833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B00-483E-B613-A3EF3B2843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7880768"/>
        <c:axId val="207881328"/>
        <c:axId val="0"/>
      </c:bar3DChart>
      <c:catAx>
        <c:axId val="207880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207881328"/>
        <c:crosses val="autoZero"/>
        <c:auto val="1"/>
        <c:lblAlgn val="ctr"/>
        <c:lblOffset val="100"/>
        <c:noMultiLvlLbl val="0"/>
      </c:catAx>
      <c:valAx>
        <c:axId val="207881328"/>
        <c:scaling>
          <c:orientation val="minMax"/>
          <c:max val="10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207880768"/>
        <c:crosses val="autoZero"/>
        <c:crossBetween val="between"/>
        <c:majorUnit val="10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60286369438850673"/>
          <c:y val="0.13247883807772681"/>
          <c:w val="0.37142037740972034"/>
          <c:h val="7.395859791719583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0873567100925952E-2"/>
          <c:y val="3.7617081302767287E-2"/>
          <c:w val="0.93910806407819736"/>
          <c:h val="0.7640356447379561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ชั่งนนและ วัดส่วนสูง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ควนกาหลง</c:v>
                </c:pt>
                <c:pt idx="1">
                  <c:v>ควนบ่อทอง </c:v>
                </c:pt>
                <c:pt idx="2">
                  <c:v>ทุ่งนุ้ย</c:v>
                </c:pt>
                <c:pt idx="3">
                  <c:v>ผัง 34 </c:v>
                </c:pt>
                <c:pt idx="4">
                  <c:v>อุใดเจริญ </c:v>
                </c:pt>
                <c:pt idx="5">
                  <c:v>รพ.ควนกาหลง</c:v>
                </c:pt>
                <c:pt idx="6">
                  <c:v>กะทูน-พิปูน</c:v>
                </c:pt>
                <c:pt idx="7">
                  <c:v>เหนือคลอง </c:v>
                </c:pt>
                <c:pt idx="8">
                  <c:v>อำเภอ</c:v>
                </c:pt>
              </c:strCache>
            </c:strRef>
          </c:cat>
          <c:val>
            <c:numRef>
              <c:f>Sheet1!$B$2:$B$10</c:f>
              <c:numCache>
                <c:formatCode>0.00</c:formatCode>
                <c:ptCount val="9"/>
                <c:pt idx="0">
                  <c:v>102.75</c:v>
                </c:pt>
                <c:pt idx="1">
                  <c:v>99.27</c:v>
                </c:pt>
                <c:pt idx="2">
                  <c:v>91.63</c:v>
                </c:pt>
                <c:pt idx="3">
                  <c:v>101.62</c:v>
                </c:pt>
                <c:pt idx="4">
                  <c:v>102.64</c:v>
                </c:pt>
                <c:pt idx="5">
                  <c:v>71.67</c:v>
                </c:pt>
                <c:pt idx="6">
                  <c:v>101.85</c:v>
                </c:pt>
                <c:pt idx="7">
                  <c:v>76.25</c:v>
                </c:pt>
                <c:pt idx="8">
                  <c:v>94.488888888888894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00-483E-B613-A3EF3B28433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สูงดี สมส่วน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6.8382603358016578E-3"/>
                  <c:y val="-2.21177213104418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8382603358016578E-3"/>
                  <c:y val="-8.84708852417675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536810615636372E-2"/>
                  <c:y val="-2.21177213104423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8382603358016578E-3"/>
                  <c:y val="-6.63531639313256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257390503702488E-2"/>
                  <c:y val="4.42354426208829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39339111753057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2.393391117530588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481623072757025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7353041343206631E-2"/>
                  <c:y val="-2.21177213104418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ควนกาหลง</c:v>
                </c:pt>
                <c:pt idx="1">
                  <c:v>ควนบ่อทอง </c:v>
                </c:pt>
                <c:pt idx="2">
                  <c:v>ทุ่งนุ้ย</c:v>
                </c:pt>
                <c:pt idx="3">
                  <c:v>ผัง 34 </c:v>
                </c:pt>
                <c:pt idx="4">
                  <c:v>อุใดเจริญ </c:v>
                </c:pt>
                <c:pt idx="5">
                  <c:v>รพ.ควนกาหลง</c:v>
                </c:pt>
                <c:pt idx="6">
                  <c:v>กะทูน-พิปูน</c:v>
                </c:pt>
                <c:pt idx="7">
                  <c:v>เหนือคลอง </c:v>
                </c:pt>
                <c:pt idx="8">
                  <c:v>อำเภอ</c:v>
                </c:pt>
              </c:strCache>
            </c:strRef>
          </c:cat>
          <c:val>
            <c:numRef>
              <c:f>Sheet1!$C$2:$C$10</c:f>
              <c:numCache>
                <c:formatCode>0.00</c:formatCode>
                <c:ptCount val="9"/>
                <c:pt idx="0">
                  <c:v>42.86</c:v>
                </c:pt>
                <c:pt idx="1">
                  <c:v>35.06</c:v>
                </c:pt>
                <c:pt idx="2">
                  <c:v>60.73</c:v>
                </c:pt>
                <c:pt idx="3">
                  <c:v>45.05</c:v>
                </c:pt>
                <c:pt idx="4">
                  <c:v>21.22</c:v>
                </c:pt>
                <c:pt idx="5">
                  <c:v>47.67</c:v>
                </c:pt>
                <c:pt idx="6">
                  <c:v>57.09</c:v>
                </c:pt>
                <c:pt idx="7">
                  <c:v>43.44</c:v>
                </c:pt>
                <c:pt idx="8">
                  <c:v>44.967074317968013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B00-483E-B613-A3EF3B2843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7884128"/>
        <c:axId val="207884688"/>
        <c:axId val="0"/>
      </c:bar3DChart>
      <c:catAx>
        <c:axId val="207884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th-TH"/>
          </a:p>
        </c:txPr>
        <c:crossAx val="207884688"/>
        <c:crosses val="autoZero"/>
        <c:auto val="1"/>
        <c:lblAlgn val="ctr"/>
        <c:lblOffset val="100"/>
        <c:noMultiLvlLbl val="0"/>
      </c:catAx>
      <c:valAx>
        <c:axId val="207884688"/>
        <c:scaling>
          <c:orientation val="minMax"/>
          <c:max val="10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207884128"/>
        <c:crosses val="autoZero"/>
        <c:crossBetween val="between"/>
        <c:majorUnit val="10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33731128039245512"/>
          <c:y val="0.92105897517423019"/>
          <c:w val="0.37142037740972034"/>
          <c:h val="7.395859791719583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910073134062124E-2"/>
          <c:y val="3.1300469090299876E-2"/>
          <c:w val="0.94708992686593785"/>
          <c:h val="0.804579912883230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ชั่งนน./วัดส่วงนสูง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ปาล์มพัฒนา</c:v>
                </c:pt>
                <c:pt idx="1">
                  <c:v>บ้านมะนัง </c:v>
                </c:pt>
                <c:pt idx="2">
                  <c:v>บ้านผัง 50 </c:v>
                </c:pt>
                <c:pt idx="3">
                  <c:v>เฉลิมพระเกียรติฯ </c:v>
                </c:pt>
                <c:pt idx="4">
                  <c:v>iรพ.มะนัง</c:v>
                </c:pt>
                <c:pt idx="5">
                  <c:v>อำเภอ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94.26</c:v>
                </c:pt>
                <c:pt idx="1">
                  <c:v>101.87</c:v>
                </c:pt>
                <c:pt idx="2">
                  <c:v>37.44</c:v>
                </c:pt>
                <c:pt idx="3">
                  <c:v>4.17</c:v>
                </c:pt>
                <c:pt idx="4">
                  <c:v>76.53</c:v>
                </c:pt>
                <c:pt idx="5">
                  <c:v>59.06089508437271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C8-4DEB-B72F-1583884CEC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สูงดี สมส่วน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ปาล์มพัฒนา</c:v>
                </c:pt>
                <c:pt idx="1">
                  <c:v>บ้านมะนัง </c:v>
                </c:pt>
                <c:pt idx="2">
                  <c:v>บ้านผัง 50 </c:v>
                </c:pt>
                <c:pt idx="3">
                  <c:v>เฉลิมพระเกียรติฯ </c:v>
                </c:pt>
                <c:pt idx="4">
                  <c:v>iรพ.มะนัง</c:v>
                </c:pt>
                <c:pt idx="5">
                  <c:v>อำเภอ</c:v>
                </c:pt>
              </c:strCache>
            </c:strRef>
          </c:cat>
          <c:val>
            <c:numRef>
              <c:f>Sheet1!$C$2:$C$7</c:f>
              <c:numCache>
                <c:formatCode>0.00</c:formatCode>
                <c:ptCount val="6"/>
                <c:pt idx="0">
                  <c:v>65.22</c:v>
                </c:pt>
                <c:pt idx="1">
                  <c:v>66.510000000000005</c:v>
                </c:pt>
                <c:pt idx="2">
                  <c:v>61.84</c:v>
                </c:pt>
                <c:pt idx="3">
                  <c:v>50</c:v>
                </c:pt>
                <c:pt idx="4">
                  <c:v>39.33</c:v>
                </c:pt>
                <c:pt idx="5">
                  <c:v>60.12422360248447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FC8-4DEB-B72F-1583884CE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118032"/>
        <c:axId val="204121392"/>
      </c:barChart>
      <c:catAx>
        <c:axId val="20411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th-TH"/>
          </a:p>
        </c:txPr>
        <c:crossAx val="204121392"/>
        <c:crosses val="autoZero"/>
        <c:auto val="1"/>
        <c:lblAlgn val="ctr"/>
        <c:lblOffset val="100"/>
        <c:noMultiLvlLbl val="0"/>
      </c:catAx>
      <c:valAx>
        <c:axId val="204121392"/>
        <c:scaling>
          <c:orientation val="minMax"/>
          <c:max val="10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/>
            </a:pPr>
            <a:endParaRPr lang="th-TH"/>
          </a:p>
        </c:txPr>
        <c:crossAx val="20411803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754800722858544"/>
          <c:y val="0.94304746662405947"/>
          <c:w val="0.28321234359188269"/>
          <c:h val="4.9670822720542664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2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983041798448958E-2"/>
          <c:y val="0.11042586673069225"/>
          <c:w val="0.96601695820155109"/>
          <c:h val="0.666345615997439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ชั่งนน./วัดส่วนสูงสูงดี สมส่วน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ละงู</c:v>
                </c:pt>
                <c:pt idx="1">
                  <c:v>ห้วยไทร </c:v>
                </c:pt>
                <c:pt idx="2">
                  <c:v>ในเมือง </c:v>
                </c:pt>
                <c:pt idx="3">
                  <c:v>เขาขาว</c:v>
                </c:pt>
                <c:pt idx="4">
                  <c:v>บ่อเจ็ดลูก</c:v>
                </c:pt>
                <c:pt idx="5">
                  <c:v>ปากน้ำ</c:v>
                </c:pt>
                <c:pt idx="6">
                  <c:v>ทุ่งไหม้ </c:v>
                </c:pt>
                <c:pt idx="7">
                  <c:v>น้ำผุด</c:v>
                </c:pt>
                <c:pt idx="8">
                  <c:v>แหลมสน</c:v>
                </c:pt>
                <c:pt idx="9">
                  <c:v>ตันหยงละไน้ </c:v>
                </c:pt>
                <c:pt idx="10">
                  <c:v>PCU กำแพง</c:v>
                </c:pt>
                <c:pt idx="11">
                  <c:v>อำเภอ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68.02</c:v>
                </c:pt>
                <c:pt idx="1">
                  <c:v>40.81</c:v>
                </c:pt>
                <c:pt idx="2">
                  <c:v>25.22</c:v>
                </c:pt>
                <c:pt idx="3">
                  <c:v>88.11</c:v>
                </c:pt>
                <c:pt idx="4">
                  <c:v>100</c:v>
                </c:pt>
                <c:pt idx="5">
                  <c:v>40.42</c:v>
                </c:pt>
                <c:pt idx="6">
                  <c:v>97.08</c:v>
                </c:pt>
                <c:pt idx="7">
                  <c:v>67.61</c:v>
                </c:pt>
                <c:pt idx="8">
                  <c:v>70.099999999999994</c:v>
                </c:pt>
                <c:pt idx="9">
                  <c:v>68.180000000000007</c:v>
                </c:pt>
                <c:pt idx="10">
                  <c:v>58.82</c:v>
                </c:pt>
                <c:pt idx="11">
                  <c:v>58.55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สูงดี สมส่วน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ละงู</c:v>
                </c:pt>
                <c:pt idx="1">
                  <c:v>ห้วยไทร </c:v>
                </c:pt>
                <c:pt idx="2">
                  <c:v>ในเมือง </c:v>
                </c:pt>
                <c:pt idx="3">
                  <c:v>เขาขาว</c:v>
                </c:pt>
                <c:pt idx="4">
                  <c:v>บ่อเจ็ดลูก</c:v>
                </c:pt>
                <c:pt idx="5">
                  <c:v>ปากน้ำ</c:v>
                </c:pt>
                <c:pt idx="6">
                  <c:v>ทุ่งไหม้ </c:v>
                </c:pt>
                <c:pt idx="7">
                  <c:v>น้ำผุด</c:v>
                </c:pt>
                <c:pt idx="8">
                  <c:v>แหลมสน</c:v>
                </c:pt>
                <c:pt idx="9">
                  <c:v>ตันหยงละไน้ </c:v>
                </c:pt>
                <c:pt idx="10">
                  <c:v>PCU กำแพง</c:v>
                </c:pt>
                <c:pt idx="11">
                  <c:v>อำเภอ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33.53</c:v>
                </c:pt>
                <c:pt idx="1">
                  <c:v>48.34</c:v>
                </c:pt>
                <c:pt idx="2">
                  <c:v>37.76</c:v>
                </c:pt>
                <c:pt idx="3">
                  <c:v>52.91</c:v>
                </c:pt>
                <c:pt idx="4">
                  <c:v>58.14</c:v>
                </c:pt>
                <c:pt idx="5">
                  <c:v>63.97</c:v>
                </c:pt>
                <c:pt idx="6">
                  <c:v>64.209999999999994</c:v>
                </c:pt>
                <c:pt idx="7">
                  <c:v>59.53</c:v>
                </c:pt>
                <c:pt idx="8">
                  <c:v>38.46</c:v>
                </c:pt>
                <c:pt idx="9">
                  <c:v>33.33</c:v>
                </c:pt>
                <c:pt idx="10">
                  <c:v>38.67</c:v>
                </c:pt>
                <c:pt idx="11">
                  <c:v>48.57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720112"/>
        <c:axId val="167720672"/>
      </c:barChart>
      <c:catAx>
        <c:axId val="16772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+mn-cs"/>
              </a:defRPr>
            </a:pPr>
            <a:endParaRPr lang="th-TH"/>
          </a:p>
        </c:txPr>
        <c:crossAx val="167720672"/>
        <c:crosses val="autoZero"/>
        <c:auto val="1"/>
        <c:lblAlgn val="ctr"/>
        <c:lblOffset val="100"/>
        <c:noMultiLvlLbl val="0"/>
      </c:catAx>
      <c:valAx>
        <c:axId val="16772067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j-cs"/>
              </a:defRPr>
            </a:pPr>
            <a:endParaRPr lang="th-TH"/>
          </a:p>
        </c:txPr>
        <c:crossAx val="16772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j-cs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ชั่งนน./วัดส่วนสูง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บ้านนาทอน </c:v>
                </c:pt>
                <c:pt idx="1">
                  <c:v>บ้านวังตง</c:v>
                </c:pt>
                <c:pt idx="2">
                  <c:v>ขอนคลาน</c:v>
                </c:pt>
                <c:pt idx="3">
                  <c:v>ทุ่งบุหลัง</c:v>
                </c:pt>
                <c:pt idx="4">
                  <c:v>บ้านทุ่งดินลุ่ม </c:v>
                </c:pt>
                <c:pt idx="5">
                  <c:v>บ้านเขาแดง </c:v>
                </c:pt>
                <c:pt idx="6">
                  <c:v>รพ.ทุ่งหว้า</c:v>
                </c:pt>
                <c:pt idx="7">
                  <c:v>บ้านคีรีวง </c:v>
                </c:pt>
                <c:pt idx="8">
                  <c:v>อำเภอ</c:v>
                </c:pt>
              </c:strCache>
            </c:strRef>
          </c:cat>
          <c:val>
            <c:numRef>
              <c:f>Sheet1!$B$2:$B$10</c:f>
              <c:numCache>
                <c:formatCode>0.00</c:formatCode>
                <c:ptCount val="9"/>
                <c:pt idx="0">
                  <c:v>100.28</c:v>
                </c:pt>
                <c:pt idx="1">
                  <c:v>95.26</c:v>
                </c:pt>
                <c:pt idx="2">
                  <c:v>25.56</c:v>
                </c:pt>
                <c:pt idx="3">
                  <c:v>98.16</c:v>
                </c:pt>
                <c:pt idx="4">
                  <c:v>102.09</c:v>
                </c:pt>
                <c:pt idx="5">
                  <c:v>100.72</c:v>
                </c:pt>
                <c:pt idx="6">
                  <c:v>98.53</c:v>
                </c:pt>
                <c:pt idx="7">
                  <c:v>102.05</c:v>
                </c:pt>
                <c:pt idx="8">
                  <c:v>91.671624033313506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2F-4D0B-AEF0-B6D481D20D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สูงดีสมส่วน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บ้านนาทอน </c:v>
                </c:pt>
                <c:pt idx="1">
                  <c:v>บ้านวังตง</c:v>
                </c:pt>
                <c:pt idx="2">
                  <c:v>ขอนคลาน</c:v>
                </c:pt>
                <c:pt idx="3">
                  <c:v>ทุ่งบุหลัง</c:v>
                </c:pt>
                <c:pt idx="4">
                  <c:v>บ้านทุ่งดินลุ่ม </c:v>
                </c:pt>
                <c:pt idx="5">
                  <c:v>บ้านเขาแดง </c:v>
                </c:pt>
                <c:pt idx="6">
                  <c:v>รพ.ทุ่งหว้า</c:v>
                </c:pt>
                <c:pt idx="7">
                  <c:v>บ้านคีรีวง </c:v>
                </c:pt>
                <c:pt idx="8">
                  <c:v>อำเภอ</c:v>
                </c:pt>
              </c:strCache>
            </c:strRef>
          </c:cat>
          <c:val>
            <c:numRef>
              <c:f>Sheet1!$C$2:$C$10</c:f>
              <c:numCache>
                <c:formatCode>0.00</c:formatCode>
                <c:ptCount val="9"/>
                <c:pt idx="0">
                  <c:v>59.09</c:v>
                </c:pt>
                <c:pt idx="1">
                  <c:v>60.77</c:v>
                </c:pt>
                <c:pt idx="2">
                  <c:v>47.83</c:v>
                </c:pt>
                <c:pt idx="3">
                  <c:v>55.63</c:v>
                </c:pt>
                <c:pt idx="4">
                  <c:v>55.9</c:v>
                </c:pt>
                <c:pt idx="5">
                  <c:v>53.96</c:v>
                </c:pt>
                <c:pt idx="6">
                  <c:v>54.28</c:v>
                </c:pt>
                <c:pt idx="7">
                  <c:v>47.24</c:v>
                </c:pt>
                <c:pt idx="8">
                  <c:v>55.353666450356911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52F-4D0B-AEF0-B6D481D20D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726272"/>
        <c:axId val="167726832"/>
      </c:barChart>
      <c:catAx>
        <c:axId val="16772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th-TH"/>
          </a:p>
        </c:txPr>
        <c:crossAx val="167726832"/>
        <c:crosses val="autoZero"/>
        <c:auto val="1"/>
        <c:lblAlgn val="ctr"/>
        <c:lblOffset val="100"/>
        <c:noMultiLvlLbl val="0"/>
      </c:catAx>
      <c:valAx>
        <c:axId val="167726832"/>
        <c:scaling>
          <c:orientation val="minMax"/>
          <c:max val="10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/>
            </a:pPr>
            <a:endParaRPr lang="th-TH"/>
          </a:p>
        </c:txPr>
        <c:crossAx val="16772627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816154140909934"/>
          <c:y val="0.93141729442636134"/>
          <c:w val="0.3043392467115823"/>
          <c:h val="5.4425364382643657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ชั่งนน./วัดสว่นสูง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E13-43DD-AE12-8A7359D9DB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E13-43DD-AE12-8A7359D9DB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E13-43DD-AE12-8A7359D9DB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E13-43DD-AE12-8A7359D9DB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E13-43DD-AE12-8A7359D9DB6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Sheet1!$A$2:$A$22</c:f>
              <c:strCache>
                <c:ptCount val="21"/>
                <c:pt idx="0">
                  <c:v>คลองขุด</c:v>
                </c:pt>
                <c:pt idx="1">
                  <c:v>ควนขัน</c:v>
                </c:pt>
                <c:pt idx="2">
                  <c:v>บ้านควน 1</c:v>
                </c:pt>
                <c:pt idx="3">
                  <c:v>บ้านควน 2</c:v>
                </c:pt>
                <c:pt idx="4">
                  <c:v>บ้านฉลุง </c:v>
                </c:pt>
                <c:pt idx="5">
                  <c:v>บ้านทุ่ง </c:v>
                </c:pt>
                <c:pt idx="6">
                  <c:v>บ้านตันหยงกลิง </c:v>
                </c:pt>
                <c:pt idx="7">
                  <c:v>เกาะสาหร่าย</c:v>
                </c:pt>
                <c:pt idx="8">
                  <c:v>เกาะหลีเป๊ะ</c:v>
                </c:pt>
                <c:pt idx="9">
                  <c:v>ตันหยงโป</c:v>
                </c:pt>
                <c:pt idx="10">
                  <c:v>เจ๊ะบิลัง</c:v>
                </c:pt>
                <c:pt idx="11">
                  <c:v>บ้านปาเต๊ะ </c:v>
                </c:pt>
                <c:pt idx="12">
                  <c:v>ตำมะลัง</c:v>
                </c:pt>
                <c:pt idx="13">
                  <c:v>บ้านเกาะยาว </c:v>
                </c:pt>
                <c:pt idx="14">
                  <c:v>ปูยู</c:v>
                </c:pt>
                <c:pt idx="15">
                  <c:v>บ้านใหม่ </c:v>
                </c:pt>
                <c:pt idx="16">
                  <c:v>บ้านวังพะเนียด </c:v>
                </c:pt>
                <c:pt idx="17">
                  <c:v> PCU ศรีพิมาน</c:v>
                </c:pt>
                <c:pt idx="18">
                  <c:v>คลองขุด (สาขา)</c:v>
                </c:pt>
                <c:pt idx="19">
                  <c:v>PCUพิมาน</c:v>
                </c:pt>
                <c:pt idx="20">
                  <c:v>อำเภอ</c:v>
                </c:pt>
              </c:strCache>
            </c:strRef>
          </c:cat>
          <c:val>
            <c:numRef>
              <c:f>Sheet1!$B$2:$B$22</c:f>
              <c:numCache>
                <c:formatCode>0.00</c:formatCode>
                <c:ptCount val="21"/>
                <c:pt idx="0">
                  <c:v>97.47</c:v>
                </c:pt>
                <c:pt idx="1">
                  <c:v>100</c:v>
                </c:pt>
                <c:pt idx="2">
                  <c:v>100.56</c:v>
                </c:pt>
                <c:pt idx="3">
                  <c:v>103.55</c:v>
                </c:pt>
                <c:pt idx="4">
                  <c:v>101.44</c:v>
                </c:pt>
                <c:pt idx="5">
                  <c:v>99.76</c:v>
                </c:pt>
                <c:pt idx="6">
                  <c:v>100</c:v>
                </c:pt>
                <c:pt idx="7">
                  <c:v>23.19</c:v>
                </c:pt>
                <c:pt idx="8">
                  <c:v>30.69</c:v>
                </c:pt>
                <c:pt idx="9">
                  <c:v>102.52</c:v>
                </c:pt>
                <c:pt idx="10">
                  <c:v>99.44</c:v>
                </c:pt>
                <c:pt idx="11">
                  <c:v>98.52</c:v>
                </c:pt>
                <c:pt idx="12">
                  <c:v>100.7</c:v>
                </c:pt>
                <c:pt idx="13">
                  <c:v>101.72</c:v>
                </c:pt>
                <c:pt idx="14">
                  <c:v>101.28</c:v>
                </c:pt>
                <c:pt idx="15">
                  <c:v>102.73</c:v>
                </c:pt>
                <c:pt idx="16">
                  <c:v>103.93</c:v>
                </c:pt>
                <c:pt idx="17">
                  <c:v>56.15</c:v>
                </c:pt>
                <c:pt idx="18">
                  <c:v>99.64</c:v>
                </c:pt>
                <c:pt idx="19">
                  <c:v>39.29</c:v>
                </c:pt>
                <c:pt idx="20">
                  <c:v>91.312410841654781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E13-43DD-AE12-8A7359D9DB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729632"/>
        <c:axId val="167730192"/>
      </c:barChart>
      <c:catAx>
        <c:axId val="167729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7730192"/>
        <c:crosses val="autoZero"/>
        <c:auto val="1"/>
        <c:lblAlgn val="ctr"/>
        <c:lblOffset val="100"/>
        <c:noMultiLvlLbl val="0"/>
      </c:catAx>
      <c:valAx>
        <c:axId val="167730192"/>
        <c:scaling>
          <c:orientation val="minMax"/>
          <c:max val="110"/>
        </c:scaling>
        <c:delete val="0"/>
        <c:axPos val="l"/>
        <c:numFmt formatCode="0" sourceLinked="0"/>
        <c:majorTickMark val="out"/>
        <c:minorTickMark val="none"/>
        <c:tickLblPos val="nextTo"/>
        <c:crossAx val="167729632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'{worksheet}'!$B$1:$B$2</c:f>
              <c:strCache>
                <c:ptCount val="2"/>
                <c:pt idx="1">
                  <c:v>ปี 2561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'{worksheet}'!$A$3:$A$10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'{worksheet}'!$B$3:$B$10</c:f>
              <c:numCache>
                <c:formatCode>General</c:formatCode>
                <c:ptCount val="8"/>
                <c:pt idx="0">
                  <c:v>52.68</c:v>
                </c:pt>
                <c:pt idx="1">
                  <c:v>67.069999999999993</c:v>
                </c:pt>
                <c:pt idx="2">
                  <c:v>66.67</c:v>
                </c:pt>
                <c:pt idx="3">
                  <c:v>67.59</c:v>
                </c:pt>
                <c:pt idx="4">
                  <c:v>65.83</c:v>
                </c:pt>
                <c:pt idx="5">
                  <c:v>74.44</c:v>
                </c:pt>
                <c:pt idx="6">
                  <c:v>51.81</c:v>
                </c:pt>
                <c:pt idx="7">
                  <c:v>61.51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99-4C32-AE3F-1AEA210969D4}"/>
            </c:ext>
          </c:extLst>
        </c:ser>
        <c:ser>
          <c:idx val="1"/>
          <c:order val="1"/>
          <c:tx>
            <c:strRef>
              <c:f>'{worksheet}'!$C$1:$C$2</c:f>
              <c:strCache>
                <c:ptCount val="2"/>
                <c:pt idx="1">
                  <c:v>ปี 2562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'{worksheet}'!$A$3:$A$10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'{worksheet}'!$C$3:$C$10</c:f>
              <c:numCache>
                <c:formatCode>General</c:formatCode>
                <c:ptCount val="8"/>
                <c:pt idx="0">
                  <c:v>62.12</c:v>
                </c:pt>
                <c:pt idx="1">
                  <c:v>70.61</c:v>
                </c:pt>
                <c:pt idx="2">
                  <c:v>76.56</c:v>
                </c:pt>
                <c:pt idx="3">
                  <c:v>75.709999999999994</c:v>
                </c:pt>
                <c:pt idx="4">
                  <c:v>69.2</c:v>
                </c:pt>
                <c:pt idx="5">
                  <c:v>77.36</c:v>
                </c:pt>
                <c:pt idx="6">
                  <c:v>68.599999999999994</c:v>
                </c:pt>
                <c:pt idx="7">
                  <c:v>68.62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499-4C32-AE3F-1AEA210969D4}"/>
            </c:ext>
          </c:extLst>
        </c:ser>
        <c:ser>
          <c:idx val="2"/>
          <c:order val="2"/>
          <c:tx>
            <c:strRef>
              <c:f>'{worksheet}'!$D$1:$D$2</c:f>
              <c:strCache>
                <c:ptCount val="2"/>
                <c:pt idx="1">
                  <c:v>ปี 2563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'{worksheet}'!$A$3:$A$10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'{worksheet}'!$D$3:$D$10</c:f>
              <c:numCache>
                <c:formatCode>General</c:formatCode>
                <c:ptCount val="8"/>
                <c:pt idx="0">
                  <c:v>76.98</c:v>
                </c:pt>
                <c:pt idx="1">
                  <c:v>86.88</c:v>
                </c:pt>
                <c:pt idx="2">
                  <c:v>82.55</c:v>
                </c:pt>
                <c:pt idx="3">
                  <c:v>88.84</c:v>
                </c:pt>
                <c:pt idx="4">
                  <c:v>79.53</c:v>
                </c:pt>
                <c:pt idx="5">
                  <c:v>88.56</c:v>
                </c:pt>
                <c:pt idx="6">
                  <c:v>83.02</c:v>
                </c:pt>
                <c:pt idx="7">
                  <c:v>81.36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499-4C32-AE3F-1AEA21096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9573264"/>
        <c:axId val="199573824"/>
        <c:axId val="0"/>
      </c:bar3DChart>
      <c:catAx>
        <c:axId val="199573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99573824"/>
        <c:crosses val="autoZero"/>
        <c:auto val="1"/>
        <c:lblAlgn val="ctr"/>
        <c:lblOffset val="100"/>
        <c:noMultiLvlLbl val="0"/>
      </c:catAx>
      <c:valAx>
        <c:axId val="19957382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199573264"/>
        <c:crosses val="autoZero"/>
        <c:crossBetween val="between"/>
        <c:majorUnit val="2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57053805774278E-2"/>
          <c:y val="3.4335875984251966E-2"/>
          <c:w val="0.94242946194225719"/>
          <c:h val="0.67019020669291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Sheet1!$A$2:$A$22</c:f>
              <c:strCache>
                <c:ptCount val="21"/>
                <c:pt idx="0">
                  <c:v>คลองขุด</c:v>
                </c:pt>
                <c:pt idx="1">
                  <c:v>ควนขัน</c:v>
                </c:pt>
                <c:pt idx="2">
                  <c:v>ควน 1</c:v>
                </c:pt>
                <c:pt idx="3">
                  <c:v>ควน 2</c:v>
                </c:pt>
                <c:pt idx="4">
                  <c:v>ฉลุง </c:v>
                </c:pt>
                <c:pt idx="5">
                  <c:v>บ้านทุ่ง </c:v>
                </c:pt>
                <c:pt idx="6">
                  <c:v>ตันหยงกลิง </c:v>
                </c:pt>
                <c:pt idx="7">
                  <c:v>เกาะสาหร่าย</c:v>
                </c:pt>
                <c:pt idx="8">
                  <c:v>เกาะหลีเป๊ะ</c:v>
                </c:pt>
                <c:pt idx="9">
                  <c:v>ตันหยงโป</c:v>
                </c:pt>
                <c:pt idx="10">
                  <c:v>เจ๊ะบิลัง</c:v>
                </c:pt>
                <c:pt idx="11">
                  <c:v>ปาเต๊ะ </c:v>
                </c:pt>
                <c:pt idx="12">
                  <c:v>ตำมะลัง</c:v>
                </c:pt>
                <c:pt idx="13">
                  <c:v>เกาะยาว </c:v>
                </c:pt>
                <c:pt idx="14">
                  <c:v>ปูยู</c:v>
                </c:pt>
                <c:pt idx="15">
                  <c:v>บ้านใหม่ </c:v>
                </c:pt>
                <c:pt idx="16">
                  <c:v>วังพะเนียด </c:v>
                </c:pt>
                <c:pt idx="17">
                  <c:v> PCU ศรีพิมาน</c:v>
                </c:pt>
                <c:pt idx="18">
                  <c:v>คลองขุด (สาขา)</c:v>
                </c:pt>
                <c:pt idx="19">
                  <c:v>PCUพิมาน</c:v>
                </c:pt>
                <c:pt idx="20">
                  <c:v>อำเภอ</c:v>
                </c:pt>
              </c:strCache>
            </c:strRef>
          </c:cat>
          <c:val>
            <c:numRef>
              <c:f>Sheet1!$B$2:$B$22</c:f>
              <c:numCache>
                <c:formatCode>0.00</c:formatCode>
                <c:ptCount val="21"/>
                <c:pt idx="0">
                  <c:v>56.4</c:v>
                </c:pt>
                <c:pt idx="1">
                  <c:v>36.72</c:v>
                </c:pt>
                <c:pt idx="2">
                  <c:v>42.33</c:v>
                </c:pt>
                <c:pt idx="3">
                  <c:v>50.49</c:v>
                </c:pt>
                <c:pt idx="4">
                  <c:v>48.31</c:v>
                </c:pt>
                <c:pt idx="5">
                  <c:v>53.7</c:v>
                </c:pt>
                <c:pt idx="6">
                  <c:v>45.83</c:v>
                </c:pt>
                <c:pt idx="7">
                  <c:v>50</c:v>
                </c:pt>
                <c:pt idx="8">
                  <c:v>45.16</c:v>
                </c:pt>
                <c:pt idx="9">
                  <c:v>65.16</c:v>
                </c:pt>
                <c:pt idx="10">
                  <c:v>59.07</c:v>
                </c:pt>
                <c:pt idx="11">
                  <c:v>46</c:v>
                </c:pt>
                <c:pt idx="12">
                  <c:v>50</c:v>
                </c:pt>
                <c:pt idx="13">
                  <c:v>91.53</c:v>
                </c:pt>
                <c:pt idx="14">
                  <c:v>58.86</c:v>
                </c:pt>
                <c:pt idx="15">
                  <c:v>47.76</c:v>
                </c:pt>
                <c:pt idx="16">
                  <c:v>63.33</c:v>
                </c:pt>
                <c:pt idx="17">
                  <c:v>38.57</c:v>
                </c:pt>
                <c:pt idx="18">
                  <c:v>49.45</c:v>
                </c:pt>
                <c:pt idx="19">
                  <c:v>40</c:v>
                </c:pt>
                <c:pt idx="20">
                  <c:v>50.695203874394622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C6-4697-85BF-616DE14ED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731872"/>
        <c:axId val="167732432"/>
      </c:barChart>
      <c:catAx>
        <c:axId val="167731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cs typeface="+mj-cs"/>
              </a:defRPr>
            </a:pPr>
            <a:endParaRPr lang="th-TH"/>
          </a:p>
        </c:txPr>
        <c:crossAx val="167732432"/>
        <c:crosses val="autoZero"/>
        <c:auto val="1"/>
        <c:lblAlgn val="ctr"/>
        <c:lblOffset val="100"/>
        <c:noMultiLvlLbl val="0"/>
      </c:catAx>
      <c:valAx>
        <c:axId val="167732432"/>
        <c:scaling>
          <c:orientation val="minMax"/>
          <c:max val="100"/>
        </c:scaling>
        <c:delete val="0"/>
        <c:axPos val="l"/>
        <c:numFmt formatCode="0" sourceLinked="0"/>
        <c:majorTickMark val="out"/>
        <c:minorTickMark val="none"/>
        <c:tickLblPos val="nextTo"/>
        <c:crossAx val="167731872"/>
        <c:crosses val="autoZero"/>
        <c:crossBetween val="between"/>
        <c:majorUnit val="2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2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ได้รับการกระตุ้น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จังหวัด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44.03</c:v>
                </c:pt>
                <c:pt idx="1">
                  <c:v>38.979999999999997</c:v>
                </c:pt>
                <c:pt idx="2">
                  <c:v>31.38</c:v>
                </c:pt>
                <c:pt idx="3">
                  <c:v>30.41</c:v>
                </c:pt>
                <c:pt idx="4">
                  <c:v>61.39</c:v>
                </c:pt>
                <c:pt idx="5">
                  <c:v>62.93</c:v>
                </c:pt>
                <c:pt idx="6">
                  <c:v>10.5</c:v>
                </c:pt>
                <c:pt idx="7" formatCode="0.00">
                  <c:v>43.761638733705773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79D-41A1-B8B5-4F1ADAFE0F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733552"/>
        <c:axId val="167734112"/>
      </c:barChart>
      <c:catAx>
        <c:axId val="167733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167734112"/>
        <c:crosses val="autoZero"/>
        <c:auto val="1"/>
        <c:lblAlgn val="ctr"/>
        <c:lblOffset val="100"/>
        <c:noMultiLvlLbl val="0"/>
      </c:catAx>
      <c:valAx>
        <c:axId val="167734112"/>
        <c:scaling>
          <c:orientation val="minMax"/>
          <c:max val="10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th-TH"/>
          </a:p>
        </c:txPr>
        <c:crossAx val="167733552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solidFill>
              <a:srgbClr val="FF00FF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977-41C6-B342-5AD13710D4A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977-41C6-B342-5AD13710D4A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977-41C6-B342-5AD13710D4A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977-41C6-B342-5AD13710D4A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/>
                      <a:t>100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977-41C6-B342-5AD13710D4A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Sheet1!$A$2:$A$23</c:f>
              <c:strCache>
                <c:ptCount val="22"/>
                <c:pt idx="0">
                  <c:v>คลองขุด</c:v>
                </c:pt>
                <c:pt idx="1">
                  <c:v>ควนขัน</c:v>
                </c:pt>
                <c:pt idx="2">
                  <c:v>บ้านควน 1</c:v>
                </c:pt>
                <c:pt idx="3">
                  <c:v>บ้านควน 2</c:v>
                </c:pt>
                <c:pt idx="4">
                  <c:v>บ้านฉลุง </c:v>
                </c:pt>
                <c:pt idx="5">
                  <c:v>บ้านทุ่ง </c:v>
                </c:pt>
                <c:pt idx="6">
                  <c:v>บ้านตันหยงกลิง </c:v>
                </c:pt>
                <c:pt idx="7">
                  <c:v>เกาะสาหร่าย</c:v>
                </c:pt>
                <c:pt idx="8">
                  <c:v>เกาะหลีเป๊ะ</c:v>
                </c:pt>
                <c:pt idx="9">
                  <c:v>ตันหยงโป</c:v>
                </c:pt>
                <c:pt idx="10">
                  <c:v>เจ๊ะบิลัง</c:v>
                </c:pt>
                <c:pt idx="11">
                  <c:v>บ้านปาเต๊ะ </c:v>
                </c:pt>
                <c:pt idx="12">
                  <c:v>ตำมะลัง</c:v>
                </c:pt>
                <c:pt idx="13">
                  <c:v>บ้านเกาะยาว </c:v>
                </c:pt>
                <c:pt idx="14">
                  <c:v>ปูยู</c:v>
                </c:pt>
                <c:pt idx="15">
                  <c:v>บ้านใหม่ </c:v>
                </c:pt>
                <c:pt idx="16">
                  <c:v>บ้านวังพะเนียด </c:v>
                </c:pt>
                <c:pt idx="17">
                  <c:v>รพ.สตูล</c:v>
                </c:pt>
                <c:pt idx="18">
                  <c:v> PCU ศรีพิมาน</c:v>
                </c:pt>
                <c:pt idx="19">
                  <c:v>คลองขุด (สาขา)</c:v>
                </c:pt>
                <c:pt idx="20">
                  <c:v>PCUพิมาน</c:v>
                </c:pt>
                <c:pt idx="21">
                  <c:v>อำเภอ</c:v>
                </c:pt>
              </c:strCache>
            </c:strRef>
          </c:cat>
          <c:val>
            <c:numRef>
              <c:f>Sheet1!$B$2:$B$23</c:f>
              <c:numCache>
                <c:formatCode>0.00</c:formatCode>
                <c:ptCount val="22"/>
                <c:pt idx="0">
                  <c:v>16.16</c:v>
                </c:pt>
                <c:pt idx="1">
                  <c:v>0</c:v>
                </c:pt>
                <c:pt idx="2">
                  <c:v>97.1</c:v>
                </c:pt>
                <c:pt idx="3">
                  <c:v>91.43</c:v>
                </c:pt>
                <c:pt idx="4">
                  <c:v>88.54</c:v>
                </c:pt>
                <c:pt idx="5">
                  <c:v>21.03</c:v>
                </c:pt>
                <c:pt idx="6">
                  <c:v>48.72</c:v>
                </c:pt>
                <c:pt idx="7">
                  <c:v>48.91</c:v>
                </c:pt>
                <c:pt idx="8">
                  <c:v>0</c:v>
                </c:pt>
                <c:pt idx="9">
                  <c:v>86.26</c:v>
                </c:pt>
                <c:pt idx="10">
                  <c:v>60.41</c:v>
                </c:pt>
                <c:pt idx="11">
                  <c:v>0</c:v>
                </c:pt>
                <c:pt idx="12">
                  <c:v>95.91</c:v>
                </c:pt>
                <c:pt idx="13">
                  <c:v>0</c:v>
                </c:pt>
                <c:pt idx="14">
                  <c:v>0</c:v>
                </c:pt>
                <c:pt idx="15">
                  <c:v>40.67</c:v>
                </c:pt>
                <c:pt idx="16">
                  <c:v>0</c:v>
                </c:pt>
                <c:pt idx="17">
                  <c:v>32.520000000000003</c:v>
                </c:pt>
                <c:pt idx="18">
                  <c:v>63.64</c:v>
                </c:pt>
                <c:pt idx="19">
                  <c:v>54.84</c:v>
                </c:pt>
                <c:pt idx="20">
                  <c:v>62.54</c:v>
                </c:pt>
                <c:pt idx="21">
                  <c:v>47.167584579071601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977-41C6-B342-5AD13710D4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877968"/>
        <c:axId val="207877408"/>
      </c:barChart>
      <c:catAx>
        <c:axId val="207877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cs typeface="+mj-cs"/>
              </a:defRPr>
            </a:pPr>
            <a:endParaRPr lang="th-TH"/>
          </a:p>
        </c:txPr>
        <c:crossAx val="207877408"/>
        <c:crosses val="autoZero"/>
        <c:auto val="1"/>
        <c:lblAlgn val="ctr"/>
        <c:lblOffset val="100"/>
        <c:noMultiLvlLbl val="0"/>
      </c:catAx>
      <c:valAx>
        <c:axId val="207877408"/>
        <c:scaling>
          <c:orientation val="minMax"/>
          <c:max val="100"/>
        </c:scaling>
        <c:delete val="0"/>
        <c:axPos val="l"/>
        <c:numFmt formatCode="0" sourceLinked="0"/>
        <c:majorTickMark val="out"/>
        <c:minorTickMark val="none"/>
        <c:tickLblPos val="nextTo"/>
        <c:crossAx val="207877968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20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348192013188438E-2"/>
          <c:y val="6.5586122047244094E-2"/>
          <c:w val="0.89599065096201813"/>
          <c:h val="0.56859448818897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Sheet1!$A$2:$A$15</c:f>
              <c:strCache>
                <c:ptCount val="13"/>
                <c:pt idx="0">
                  <c:v>ละงู</c:v>
                </c:pt>
                <c:pt idx="1">
                  <c:v>บ้านห้วยไทร </c:v>
                </c:pt>
                <c:pt idx="2">
                  <c:v>บ้านในเมือง </c:v>
                </c:pt>
                <c:pt idx="3">
                  <c:v>เขาขาว</c:v>
                </c:pt>
                <c:pt idx="4">
                  <c:v>บ้านบ่อเจ็ดลูก</c:v>
                </c:pt>
                <c:pt idx="5">
                  <c:v>ปากน้ำ</c:v>
                </c:pt>
                <c:pt idx="6">
                  <c:v>บ้านทุ่งไหม้ </c:v>
                </c:pt>
                <c:pt idx="7">
                  <c:v>น้ำผุด</c:v>
                </c:pt>
                <c:pt idx="8">
                  <c:v>แหลมสน</c:v>
                </c:pt>
                <c:pt idx="9">
                  <c:v>รพ.ละงู</c:v>
                </c:pt>
                <c:pt idx="10">
                  <c:v>บ้านตันหยงละไน้ </c:v>
                </c:pt>
                <c:pt idx="11">
                  <c:v>PCU กำแพง</c:v>
                </c:pt>
                <c:pt idx="12">
                  <c:v>อำเภอ</c:v>
                </c:pt>
              </c:strCache>
            </c:strRef>
          </c:cat>
          <c:val>
            <c:numRef>
              <c:f>Sheet1!$B$2:$B$15</c:f>
              <c:numCache>
                <c:formatCode>0.00</c:formatCode>
                <c:ptCount val="14"/>
                <c:pt idx="0">
                  <c:v>0</c:v>
                </c:pt>
                <c:pt idx="1">
                  <c:v>94.21</c:v>
                </c:pt>
                <c:pt idx="2">
                  <c:v>0</c:v>
                </c:pt>
                <c:pt idx="3">
                  <c:v>26.55</c:v>
                </c:pt>
                <c:pt idx="4">
                  <c:v>0</c:v>
                </c:pt>
                <c:pt idx="5">
                  <c:v>0</c:v>
                </c:pt>
                <c:pt idx="6">
                  <c:v>47.62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37.19</c:v>
                </c:pt>
                <c:pt idx="12">
                  <c:v>21.322580645161292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F0-4105-83D4-764CE1E90F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6997232"/>
        <c:axId val="197833824"/>
      </c:barChart>
      <c:catAx>
        <c:axId val="206997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cs typeface="+mj-cs"/>
              </a:defRPr>
            </a:pPr>
            <a:endParaRPr lang="th-TH"/>
          </a:p>
        </c:txPr>
        <c:crossAx val="197833824"/>
        <c:crosses val="autoZero"/>
        <c:auto val="1"/>
        <c:lblAlgn val="ctr"/>
        <c:lblOffset val="100"/>
        <c:noMultiLvlLbl val="0"/>
      </c:catAx>
      <c:valAx>
        <c:axId val="197833824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crossAx val="206997232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2000" b="1" i="0" baseline="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  <c:userShapes r:id="rId2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440547569168534E-2"/>
          <c:y val="5.6117021276595742E-2"/>
          <c:w val="0.94041268506485232"/>
          <c:h val="0.709654255319149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คัดกรอง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7"/>
              <c:layout>
                <c:manualLayout>
                  <c:x val="1.1059651087192082E-2"/>
                  <c:y val="-5.31914893617021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CCE-4328-B476-1AB6BABC67A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ควนกาหลง</c:v>
                </c:pt>
                <c:pt idx="1">
                  <c:v>ควนบ่อทอง </c:v>
                </c:pt>
                <c:pt idx="2">
                  <c:v>ทุ่งนุ้ย</c:v>
                </c:pt>
                <c:pt idx="3">
                  <c:v>ผัง 34 </c:v>
                </c:pt>
                <c:pt idx="4">
                  <c:v>อุใดเจริญ </c:v>
                </c:pt>
                <c:pt idx="5">
                  <c:v>รพ.ควนกาหลง</c:v>
                </c:pt>
                <c:pt idx="6">
                  <c:v>กะทูน-พิปูน</c:v>
                </c:pt>
                <c:pt idx="7">
                  <c:v>เหนือคลอง </c:v>
                </c:pt>
                <c:pt idx="8">
                  <c:v>อำเภอ</c:v>
                </c:pt>
              </c:strCache>
            </c:strRef>
          </c:cat>
          <c:val>
            <c:numRef>
              <c:f>Sheet1!$B$2:$B$10</c:f>
              <c:numCache>
                <c:formatCode>0.00</c:formatCode>
                <c:ptCount val="9"/>
                <c:pt idx="0">
                  <c:v>62.68</c:v>
                </c:pt>
                <c:pt idx="1">
                  <c:v>90.4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94.94</c:v>
                </c:pt>
                <c:pt idx="6">
                  <c:v>0</c:v>
                </c:pt>
                <c:pt idx="7">
                  <c:v>0</c:v>
                </c:pt>
                <c:pt idx="8">
                  <c:v>27.763659466327827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CCE-4328-B476-1AB6BABC6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103760"/>
        <c:axId val="210104320"/>
      </c:barChart>
      <c:catAx>
        <c:axId val="21010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+mj-cs"/>
              </a:defRPr>
            </a:pPr>
            <a:endParaRPr lang="th-TH"/>
          </a:p>
        </c:txPr>
        <c:crossAx val="210104320"/>
        <c:crosses val="autoZero"/>
        <c:auto val="1"/>
        <c:lblAlgn val="ctr"/>
        <c:lblOffset val="100"/>
        <c:noMultiLvlLbl val="0"/>
      </c:catAx>
      <c:valAx>
        <c:axId val="210104320"/>
        <c:scaling>
          <c:orientation val="minMax"/>
          <c:max val="100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1010376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คัดกรอง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บ้านนาทอน </c:v>
                </c:pt>
                <c:pt idx="1">
                  <c:v>บ้านวังตง</c:v>
                </c:pt>
                <c:pt idx="2">
                  <c:v>ขอนคลาน</c:v>
                </c:pt>
                <c:pt idx="3">
                  <c:v>ทุ่งบุหลัง</c:v>
                </c:pt>
                <c:pt idx="4">
                  <c:v>บ้านทุ่งดินลุ่ม </c:v>
                </c:pt>
                <c:pt idx="5">
                  <c:v>บ้านเขาแดง </c:v>
                </c:pt>
                <c:pt idx="6">
                  <c:v>รพ.ทุ่งหว้า</c:v>
                </c:pt>
                <c:pt idx="7">
                  <c:v>บ้านคีรีวง </c:v>
                </c:pt>
                <c:pt idx="8">
                  <c:v>อำเภอ</c:v>
                </c:pt>
              </c:strCache>
            </c:strRef>
          </c:cat>
          <c:val>
            <c:numRef>
              <c:f>Sheet1!$B$2:$B$10</c:f>
              <c:numCache>
                <c:formatCode>0.00</c:formatCode>
                <c:ptCount val="9"/>
                <c:pt idx="0">
                  <c:v>51.24</c:v>
                </c:pt>
                <c:pt idx="1">
                  <c:v>0</c:v>
                </c:pt>
                <c:pt idx="2">
                  <c:v>0</c:v>
                </c:pt>
                <c:pt idx="3">
                  <c:v>42.37</c:v>
                </c:pt>
                <c:pt idx="4">
                  <c:v>63.19</c:v>
                </c:pt>
                <c:pt idx="5">
                  <c:v>69.41</c:v>
                </c:pt>
                <c:pt idx="6">
                  <c:v>82.8</c:v>
                </c:pt>
                <c:pt idx="7">
                  <c:v>41.59</c:v>
                </c:pt>
                <c:pt idx="8">
                  <c:v>50.74875207986689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B9-4104-A080-9B2BD7703A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7878528"/>
        <c:axId val="210107120"/>
      </c:barChart>
      <c:catAx>
        <c:axId val="20787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th-TH"/>
          </a:p>
        </c:txPr>
        <c:crossAx val="210107120"/>
        <c:crosses val="autoZero"/>
        <c:auto val="1"/>
        <c:lblAlgn val="ctr"/>
        <c:lblOffset val="100"/>
        <c:noMultiLvlLbl val="0"/>
      </c:catAx>
      <c:valAx>
        <c:axId val="210107120"/>
        <c:scaling>
          <c:orientation val="minMax"/>
          <c:max val="100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 b="1"/>
            </a:pPr>
            <a:endParaRPr lang="th-TH"/>
          </a:p>
        </c:txPr>
        <c:crossAx val="20787852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  <c:userShapes r:id="rId2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35106898045511E-2"/>
          <c:y val="4.2965320824258663E-2"/>
          <c:w val="0.94041268506485232"/>
          <c:h val="0.808628748534092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แป-ระ</c:v>
                </c:pt>
                <c:pt idx="1">
                  <c:v>สาคร</c:v>
                </c:pt>
                <c:pt idx="2">
                  <c:v>บ้านทางยาง </c:v>
                </c:pt>
                <c:pt idx="3">
                  <c:v>บ้านแป-ระใต้</c:v>
                </c:pt>
                <c:pt idx="4">
                  <c:v>รพ.ท่าแพ</c:v>
                </c:pt>
                <c:pt idx="5">
                  <c:v>ท่าเรือ</c:v>
                </c:pt>
                <c:pt idx="6">
                  <c:v>PCU ท่าแพ</c:v>
                </c:pt>
                <c:pt idx="7">
                  <c:v>อำเภอ</c:v>
                </c:pt>
              </c:strCache>
            </c:strRef>
          </c:cat>
          <c:val>
            <c:numRef>
              <c:f>Sheet1!$B$2:$B$9</c:f>
              <c:numCache>
                <c:formatCode>0.00</c:formatCode>
                <c:ptCount val="8"/>
                <c:pt idx="0">
                  <c:v>24.69</c:v>
                </c:pt>
                <c:pt idx="1">
                  <c:v>62.5</c:v>
                </c:pt>
                <c:pt idx="2">
                  <c:v>31.25</c:v>
                </c:pt>
                <c:pt idx="3">
                  <c:v>0</c:v>
                </c:pt>
                <c:pt idx="4">
                  <c:v>0</c:v>
                </c:pt>
                <c:pt idx="5">
                  <c:v>72.66</c:v>
                </c:pt>
                <c:pt idx="6">
                  <c:v>24.25</c:v>
                </c:pt>
                <c:pt idx="7">
                  <c:v>32.027027027027025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B7A-4146-A28A-4080F1202C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109360"/>
        <c:axId val="210109920"/>
      </c:barChart>
      <c:catAx>
        <c:axId val="210109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th-TH"/>
          </a:p>
        </c:txPr>
        <c:crossAx val="210109920"/>
        <c:crosses val="autoZero"/>
        <c:auto val="1"/>
        <c:lblAlgn val="ctr"/>
        <c:lblOffset val="100"/>
        <c:noMultiLvlLbl val="0"/>
      </c:catAx>
      <c:valAx>
        <c:axId val="210109920"/>
        <c:scaling>
          <c:orientation val="minMax"/>
          <c:max val="100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 b="1"/>
            </a:pPr>
            <a:endParaRPr lang="th-TH"/>
          </a:p>
        </c:txPr>
        <c:crossAx val="21010936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283209744413018E-2"/>
          <c:y val="7.9248334342822538E-2"/>
          <c:w val="0.92771679025558695"/>
          <c:h val="0.76576910840690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ควนโดน</c:v>
                </c:pt>
                <c:pt idx="1">
                  <c:v>บ้านกุบังปะโหลด</c:v>
                </c:pt>
                <c:pt idx="2">
                  <c:v>ย่านซื่อ</c:v>
                </c:pt>
                <c:pt idx="3">
                  <c:v>บ้านวังประจัน </c:v>
                </c:pt>
                <c:pt idx="4">
                  <c:v>รพ.ควนโดน</c:v>
                </c:pt>
                <c:pt idx="5">
                  <c:v>อำเภอ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72.88</c:v>
                </c:pt>
                <c:pt idx="1">
                  <c:v>0</c:v>
                </c:pt>
                <c:pt idx="2">
                  <c:v>0</c:v>
                </c:pt>
                <c:pt idx="3">
                  <c:v>64.290000000000006</c:v>
                </c:pt>
                <c:pt idx="4">
                  <c:v>9.92</c:v>
                </c:pt>
                <c:pt idx="5">
                  <c:v>33.429811866859623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84-4A31-82E4-0E71D9F295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113280"/>
        <c:axId val="210113840"/>
      </c:barChart>
      <c:catAx>
        <c:axId val="21011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th-TH"/>
          </a:p>
        </c:txPr>
        <c:crossAx val="210113840"/>
        <c:crosses val="autoZero"/>
        <c:auto val="1"/>
        <c:lblAlgn val="ctr"/>
        <c:lblOffset val="100"/>
        <c:noMultiLvlLbl val="0"/>
      </c:catAx>
      <c:valAx>
        <c:axId val="210113840"/>
        <c:scaling>
          <c:orientation val="minMax"/>
          <c:max val="100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 b="1"/>
            </a:pPr>
            <a:endParaRPr lang="th-TH"/>
          </a:p>
        </c:txPr>
        <c:crossAx val="21011328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910073134062124E-2"/>
          <c:y val="3.1300469090299876E-2"/>
          <c:w val="0.94708992686593785"/>
          <c:h val="0.804579912883230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baseline="0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ปาล์มพัฒนา</c:v>
                </c:pt>
                <c:pt idx="1">
                  <c:v>บ้านมะนัง </c:v>
                </c:pt>
                <c:pt idx="2">
                  <c:v>บ้านผัง 50 </c:v>
                </c:pt>
                <c:pt idx="3">
                  <c:v>เฉลิมพระเกียรติฯ </c:v>
                </c:pt>
                <c:pt idx="4">
                  <c:v>iรพ.มะนัง</c:v>
                </c:pt>
                <c:pt idx="5">
                  <c:v>อำเภอ</c:v>
                </c:pt>
              </c:strCache>
            </c:strRef>
          </c:cat>
          <c:val>
            <c:numRef>
              <c:f>Sheet1!$B$2:$B$7</c:f>
              <c:numCache>
                <c:formatCode>0.00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93.55</c:v>
                </c:pt>
                <c:pt idx="5">
                  <c:v>12.803532008830022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81-4534-B617-F8ECE57116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112160"/>
        <c:axId val="210116640"/>
      </c:barChart>
      <c:catAx>
        <c:axId val="21011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j-cs"/>
              </a:defRPr>
            </a:pPr>
            <a:endParaRPr lang="th-TH"/>
          </a:p>
        </c:txPr>
        <c:crossAx val="210116640"/>
        <c:crosses val="autoZero"/>
        <c:auto val="1"/>
        <c:lblAlgn val="ctr"/>
        <c:lblOffset val="100"/>
        <c:noMultiLvlLbl val="0"/>
      </c:catAx>
      <c:valAx>
        <c:axId val="210116640"/>
        <c:scaling>
          <c:orientation val="minMax"/>
          <c:max val="100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1011216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เทอม1/2562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สตูล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84.35</c:v>
                </c:pt>
                <c:pt idx="1">
                  <c:v>71.45</c:v>
                </c:pt>
                <c:pt idx="2">
                  <c:v>88.24</c:v>
                </c:pt>
                <c:pt idx="3">
                  <c:v>88.93</c:v>
                </c:pt>
                <c:pt idx="4">
                  <c:v>83.91</c:v>
                </c:pt>
                <c:pt idx="5">
                  <c:v>88.58</c:v>
                </c:pt>
                <c:pt idx="6">
                  <c:v>93.67</c:v>
                </c:pt>
                <c:pt idx="7">
                  <c:v>85.04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เทอม2/2562</c:v>
                </c:pt>
              </c:strCache>
            </c:strRef>
          </c:tx>
          <c:spPr>
            <a:solidFill>
              <a:srgbClr val="FFC000">
                <a:lumMod val="40000"/>
                <a:lumOff val="60000"/>
              </a:srgb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สตูล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91.76</c:v>
                </c:pt>
                <c:pt idx="1">
                  <c:v>70.58</c:v>
                </c:pt>
                <c:pt idx="2">
                  <c:v>75.540000000000006</c:v>
                </c:pt>
                <c:pt idx="3">
                  <c:v>83.87</c:v>
                </c:pt>
                <c:pt idx="4">
                  <c:v>97.48</c:v>
                </c:pt>
                <c:pt idx="5">
                  <c:v>83.98</c:v>
                </c:pt>
                <c:pt idx="6">
                  <c:v>82.31</c:v>
                </c:pt>
                <c:pt idx="7">
                  <c:v>86.86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117200"/>
        <c:axId val="210114960"/>
        <c:axId val="0"/>
        <c:extLst/>
      </c:bar3DChart>
      <c:catAx>
        <c:axId val="21011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10114960"/>
        <c:crosses val="autoZero"/>
        <c:auto val="1"/>
        <c:lblAlgn val="ctr"/>
        <c:lblOffset val="100"/>
        <c:noMultiLvlLbl val="0"/>
      </c:catAx>
      <c:valAx>
        <c:axId val="21011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101172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'{worksheet}'!$B$1:$B$2</c:f>
              <c:strCache>
                <c:ptCount val="2"/>
                <c:pt idx="1">
                  <c:v>ปี 2561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'{worksheet}'!$A$3:$A$10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'{worksheet}'!$B$3:$B$10</c:f>
              <c:numCache>
                <c:formatCode>General</c:formatCode>
                <c:ptCount val="8"/>
                <c:pt idx="0">
                  <c:v>57.17</c:v>
                </c:pt>
                <c:pt idx="1">
                  <c:v>81.62</c:v>
                </c:pt>
                <c:pt idx="2">
                  <c:v>79.739999999999995</c:v>
                </c:pt>
                <c:pt idx="3">
                  <c:v>68.86</c:v>
                </c:pt>
                <c:pt idx="4">
                  <c:v>67.52</c:v>
                </c:pt>
                <c:pt idx="5">
                  <c:v>78.540000000000006</c:v>
                </c:pt>
                <c:pt idx="6">
                  <c:v>62.37</c:v>
                </c:pt>
                <c:pt idx="7">
                  <c:v>67.430000000000007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045-4B96-BA09-9CA2308F027E}"/>
            </c:ext>
          </c:extLst>
        </c:ser>
        <c:ser>
          <c:idx val="1"/>
          <c:order val="1"/>
          <c:tx>
            <c:strRef>
              <c:f>'{worksheet}'!$C$1:$C$2</c:f>
              <c:strCache>
                <c:ptCount val="2"/>
                <c:pt idx="1">
                  <c:v>ปี2562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strRef>
              <c:f>'{worksheet}'!$A$3:$A$10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'{worksheet}'!$C$3:$C$10</c:f>
              <c:numCache>
                <c:formatCode>General</c:formatCode>
                <c:ptCount val="8"/>
                <c:pt idx="0">
                  <c:v>68.739999999999995</c:v>
                </c:pt>
                <c:pt idx="1">
                  <c:v>71.88</c:v>
                </c:pt>
                <c:pt idx="2">
                  <c:v>73.849999999999994</c:v>
                </c:pt>
                <c:pt idx="3">
                  <c:v>78.06</c:v>
                </c:pt>
                <c:pt idx="4">
                  <c:v>72.290000000000006</c:v>
                </c:pt>
                <c:pt idx="5">
                  <c:v>85.02</c:v>
                </c:pt>
                <c:pt idx="6">
                  <c:v>64.25</c:v>
                </c:pt>
                <c:pt idx="7">
                  <c:v>72.180000000000007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045-4B96-BA09-9CA2308F027E}"/>
            </c:ext>
          </c:extLst>
        </c:ser>
        <c:ser>
          <c:idx val="2"/>
          <c:order val="2"/>
          <c:tx>
            <c:strRef>
              <c:f>'{worksheet}'!$D$1:$D$2</c:f>
              <c:strCache>
                <c:ptCount val="2"/>
                <c:pt idx="1">
                  <c:v>ปี 2563</c:v>
                </c:pt>
              </c:strCache>
            </c:strRef>
          </c:tx>
          <c:spPr>
            <a:solidFill>
              <a:srgbClr val="70AD47">
                <a:lumMod val="60000"/>
                <a:lumOff val="40000"/>
              </a:srgbClr>
            </a:solidFill>
            <a:ln>
              <a:noFill/>
            </a:ln>
            <a:effectLst/>
            <a:sp3d/>
          </c:spPr>
          <c:invertIfNegative val="0"/>
          <c:cat>
            <c:strRef>
              <c:f>'{worksheet}'!$A$3:$A$10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'{worksheet}'!$D$3:$D$10</c:f>
              <c:numCache>
                <c:formatCode>General</c:formatCode>
                <c:ptCount val="8"/>
                <c:pt idx="0">
                  <c:v>84.22</c:v>
                </c:pt>
                <c:pt idx="1">
                  <c:v>91.89</c:v>
                </c:pt>
                <c:pt idx="2">
                  <c:v>89.21</c:v>
                </c:pt>
                <c:pt idx="3">
                  <c:v>88.19</c:v>
                </c:pt>
                <c:pt idx="4">
                  <c:v>78.63</c:v>
                </c:pt>
                <c:pt idx="5">
                  <c:v>92.65</c:v>
                </c:pt>
                <c:pt idx="6">
                  <c:v>89.09</c:v>
                </c:pt>
                <c:pt idx="7">
                  <c:v>85.42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045-4B96-BA09-9CA2308F02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554048"/>
        <c:axId val="201554608"/>
        <c:axId val="0"/>
      </c:bar3DChart>
      <c:catAx>
        <c:axId val="20155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01554608"/>
        <c:crosses val="autoZero"/>
        <c:auto val="1"/>
        <c:lblAlgn val="ctr"/>
        <c:lblOffset val="100"/>
        <c:noMultiLvlLbl val="0"/>
      </c:catAx>
      <c:valAx>
        <c:axId val="20155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015540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เทอม1/2562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สตูล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42.45</c:v>
                </c:pt>
                <c:pt idx="1">
                  <c:v>40.65</c:v>
                </c:pt>
                <c:pt idx="2">
                  <c:v>48.39</c:v>
                </c:pt>
                <c:pt idx="3">
                  <c:v>54.17</c:v>
                </c:pt>
                <c:pt idx="4">
                  <c:v>39.47</c:v>
                </c:pt>
                <c:pt idx="5">
                  <c:v>44.2</c:v>
                </c:pt>
                <c:pt idx="6">
                  <c:v>52.92</c:v>
                </c:pt>
                <c:pt idx="7">
                  <c:v>44.41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เทอม2/2562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สตูล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51.74</c:v>
                </c:pt>
                <c:pt idx="1">
                  <c:v>43.05</c:v>
                </c:pt>
                <c:pt idx="2">
                  <c:v>39.380000000000003</c:v>
                </c:pt>
                <c:pt idx="3">
                  <c:v>52.4</c:v>
                </c:pt>
                <c:pt idx="4">
                  <c:v>43.21</c:v>
                </c:pt>
                <c:pt idx="5">
                  <c:v>46.1</c:v>
                </c:pt>
                <c:pt idx="6">
                  <c:v>48.83</c:v>
                </c:pt>
                <c:pt idx="7">
                  <c:v>47.37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056528"/>
        <c:axId val="210057088"/>
        <c:axId val="0"/>
        <c:extLst/>
      </c:bar3DChart>
      <c:catAx>
        <c:axId val="210056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10057088"/>
        <c:crosses val="autoZero"/>
        <c:auto val="1"/>
        <c:lblAlgn val="ctr"/>
        <c:lblOffset val="100"/>
        <c:noMultiLvlLbl val="0"/>
      </c:catAx>
      <c:valAx>
        <c:axId val="2100570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100565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946985637561782E-2"/>
          <c:y val="7.7826725403817909E-2"/>
          <c:w val="0.95605301436243817"/>
          <c:h val="0.760956906818365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2560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สตูล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10.25</c:v>
                </c:pt>
                <c:pt idx="1">
                  <c:v>7.94</c:v>
                </c:pt>
                <c:pt idx="2">
                  <c:v>10.37</c:v>
                </c:pt>
                <c:pt idx="3">
                  <c:v>7.75</c:v>
                </c:pt>
                <c:pt idx="4">
                  <c:v>11.66</c:v>
                </c:pt>
                <c:pt idx="5">
                  <c:v>11.68</c:v>
                </c:pt>
                <c:pt idx="6">
                  <c:v>10.35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F7-40A9-B827-71D2473C3DA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2561</c:v>
                </c:pt>
              </c:strCache>
            </c:strRef>
          </c:tx>
          <c:spPr>
            <a:solidFill>
              <a:srgbClr val="EEB5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สตูล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11.47</c:v>
                </c:pt>
                <c:pt idx="1">
                  <c:v>8.44</c:v>
                </c:pt>
                <c:pt idx="2">
                  <c:v>10.42</c:v>
                </c:pt>
                <c:pt idx="3">
                  <c:v>8.06</c:v>
                </c:pt>
                <c:pt idx="4">
                  <c:v>16.89</c:v>
                </c:pt>
                <c:pt idx="5">
                  <c:v>13.26</c:v>
                </c:pt>
                <c:pt idx="6">
                  <c:v>11.92</c:v>
                </c:pt>
                <c:pt idx="7">
                  <c:v>11.04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5F7-40A9-B827-71D2473C3DA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2562</c:v>
                </c:pt>
              </c:strCache>
            </c:strRef>
          </c:tx>
          <c:spPr>
            <a:solidFill>
              <a:srgbClr val="6600CC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สตูล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11.02</c:v>
                </c:pt>
                <c:pt idx="1">
                  <c:v>5.15</c:v>
                </c:pt>
                <c:pt idx="2">
                  <c:v>13.69</c:v>
                </c:pt>
                <c:pt idx="3">
                  <c:v>6.79</c:v>
                </c:pt>
                <c:pt idx="4">
                  <c:v>15.2</c:v>
                </c:pt>
                <c:pt idx="5">
                  <c:v>14.62</c:v>
                </c:pt>
                <c:pt idx="6">
                  <c:v>11.55</c:v>
                </c:pt>
                <c:pt idx="7">
                  <c:v>11.56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F7-40A9-B827-71D2473C3D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059888"/>
        <c:axId val="210060448"/>
      </c:barChart>
      <c:catAx>
        <c:axId val="21005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10060448"/>
        <c:crosses val="autoZero"/>
        <c:auto val="1"/>
        <c:lblAlgn val="ctr"/>
        <c:lblOffset val="100"/>
        <c:noMultiLvlLbl val="0"/>
      </c:catAx>
      <c:valAx>
        <c:axId val="210060448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100598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4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1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เทอม1/2562</c:v>
                </c:pt>
              </c:strCache>
            </c:strRef>
          </c:tx>
          <c:spPr>
            <a:solidFill>
              <a:srgbClr val="FEDADB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สตูล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6.39</c:v>
                </c:pt>
                <c:pt idx="1">
                  <c:v>5.76</c:v>
                </c:pt>
                <c:pt idx="2">
                  <c:v>7.47</c:v>
                </c:pt>
                <c:pt idx="3">
                  <c:v>8.18</c:v>
                </c:pt>
                <c:pt idx="4">
                  <c:v>4.1900000000000004</c:v>
                </c:pt>
                <c:pt idx="5">
                  <c:v>4.83</c:v>
                </c:pt>
                <c:pt idx="6">
                  <c:v>6.54</c:v>
                </c:pt>
                <c:pt idx="7">
                  <c:v>6.3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เทอม2/2562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สตูล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6.71</c:v>
                </c:pt>
                <c:pt idx="1">
                  <c:v>5.08</c:v>
                </c:pt>
                <c:pt idx="2">
                  <c:v>4.0999999999999996</c:v>
                </c:pt>
                <c:pt idx="3">
                  <c:v>5.44</c:v>
                </c:pt>
                <c:pt idx="4">
                  <c:v>6.88</c:v>
                </c:pt>
                <c:pt idx="5">
                  <c:v>4.45</c:v>
                </c:pt>
                <c:pt idx="6">
                  <c:v>4.34</c:v>
                </c:pt>
                <c:pt idx="7">
                  <c:v>5.44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064928"/>
        <c:axId val="210065488"/>
        <c:axId val="0"/>
        <c:extLst/>
      </c:bar3DChart>
      <c:catAx>
        <c:axId val="210064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10065488"/>
        <c:crosses val="autoZero"/>
        <c:auto val="1"/>
        <c:lblAlgn val="ctr"/>
        <c:lblOffset val="100"/>
        <c:noMultiLvlLbl val="0"/>
      </c:catAx>
      <c:valAx>
        <c:axId val="210065488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100649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เทอม1/2562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สตูล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14.29</c:v>
                </c:pt>
                <c:pt idx="1">
                  <c:v>9.0299999999999994</c:v>
                </c:pt>
                <c:pt idx="2">
                  <c:v>12.29</c:v>
                </c:pt>
                <c:pt idx="3">
                  <c:v>6.12</c:v>
                </c:pt>
                <c:pt idx="4">
                  <c:v>18.62</c:v>
                </c:pt>
                <c:pt idx="5">
                  <c:v>14.62</c:v>
                </c:pt>
                <c:pt idx="6">
                  <c:v>9.91</c:v>
                </c:pt>
                <c:pt idx="7">
                  <c:v>13.36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เทอม2/2562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สตูล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12.43</c:v>
                </c:pt>
                <c:pt idx="1">
                  <c:v>6.71</c:v>
                </c:pt>
                <c:pt idx="2">
                  <c:v>11.86</c:v>
                </c:pt>
                <c:pt idx="3">
                  <c:v>5.59</c:v>
                </c:pt>
                <c:pt idx="4">
                  <c:v>26.7</c:v>
                </c:pt>
                <c:pt idx="5">
                  <c:v>11.08</c:v>
                </c:pt>
                <c:pt idx="6">
                  <c:v>9.11</c:v>
                </c:pt>
                <c:pt idx="7">
                  <c:v>13.38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2402752"/>
        <c:axId val="252403312"/>
        <c:axId val="0"/>
        <c:extLst/>
      </c:bar3DChart>
      <c:catAx>
        <c:axId val="25240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52403312"/>
        <c:crosses val="autoZero"/>
        <c:auto val="1"/>
        <c:lblAlgn val="ctr"/>
        <c:lblOffset val="100"/>
        <c:noMultiLvlLbl val="0"/>
      </c:catAx>
      <c:valAx>
        <c:axId val="252403312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52402752"/>
        <c:crosses val="autoZero"/>
        <c:crossBetween val="between"/>
        <c:majorUnit val="5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'อัตราการคลอดมีชีพ 10-14'!$B$1</c:f>
              <c:strCache>
                <c:ptCount val="1"/>
                <c:pt idx="0">
                  <c:v>ปี 2561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'อัตราการคลอดมีชีพ 10-14'!$A$2:$A$9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'อัตราการคลอดมีชีพ 10-14'!$B$2:$B$9</c:f>
              <c:numCache>
                <c:formatCode>0.0</c:formatCode>
                <c:ptCount val="8"/>
                <c:pt idx="0">
                  <c:v>1.1100000000000001</c:v>
                </c:pt>
                <c:pt idx="1">
                  <c:v>0</c:v>
                </c:pt>
                <c:pt idx="2">
                  <c:v>0.74</c:v>
                </c:pt>
                <c:pt idx="3">
                  <c:v>1.9</c:v>
                </c:pt>
                <c:pt idx="4">
                  <c:v>1.56</c:v>
                </c:pt>
                <c:pt idx="5">
                  <c:v>0</c:v>
                </c:pt>
                <c:pt idx="6">
                  <c:v>1.39</c:v>
                </c:pt>
                <c:pt idx="7">
                  <c:v>1.08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4E-4B09-B08D-EFF686F510BA}"/>
            </c:ext>
          </c:extLst>
        </c:ser>
        <c:ser>
          <c:idx val="1"/>
          <c:order val="1"/>
          <c:tx>
            <c:strRef>
              <c:f>'อัตราการคลอดมีชีพ 10-14'!$C$1</c:f>
              <c:strCache>
                <c:ptCount val="1"/>
                <c:pt idx="0">
                  <c:v>ปี 2562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'อัตราการคลอดมีชีพ 10-14'!$A$2:$A$9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'อัตราการคลอดมีชีพ 10-14'!$C$2:$C$9</c:f>
              <c:numCache>
                <c:formatCode>0.0</c:formatCode>
                <c:ptCount val="8"/>
                <c:pt idx="0">
                  <c:v>1.1299999999999999</c:v>
                </c:pt>
                <c:pt idx="1">
                  <c:v>0</c:v>
                </c:pt>
                <c:pt idx="2">
                  <c:v>0</c:v>
                </c:pt>
                <c:pt idx="3">
                  <c:v>0.92</c:v>
                </c:pt>
                <c:pt idx="4">
                  <c:v>0.39</c:v>
                </c:pt>
                <c:pt idx="5">
                  <c:v>2.11</c:v>
                </c:pt>
                <c:pt idx="6">
                  <c:v>0</c:v>
                </c:pt>
                <c:pt idx="7">
                  <c:v>0.73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F4E-4B09-B08D-EFF686F510BA}"/>
            </c:ext>
          </c:extLst>
        </c:ser>
        <c:ser>
          <c:idx val="2"/>
          <c:order val="2"/>
          <c:tx>
            <c:strRef>
              <c:f>'อัตราการคลอดมีชีพ 10-14'!$D$1</c:f>
              <c:strCache>
                <c:ptCount val="1"/>
                <c:pt idx="0">
                  <c:v>ปี 2563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'อัตราการคลอดมีชีพ 10-14'!$A$2:$A$9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'อัตราการคลอดมีชีพ 10-14'!$D$2:$D$9</c:f>
              <c:numCache>
                <c:formatCode>0.0</c:formatCode>
                <c:ptCount val="8"/>
                <c:pt idx="0">
                  <c:v>0.56000000000000005</c:v>
                </c:pt>
                <c:pt idx="1">
                  <c:v>1.1499999999999999</c:v>
                </c:pt>
                <c:pt idx="2">
                  <c:v>0</c:v>
                </c:pt>
                <c:pt idx="3">
                  <c:v>0</c:v>
                </c:pt>
                <c:pt idx="4">
                  <c:v>0.8</c:v>
                </c:pt>
                <c:pt idx="5">
                  <c:v>0</c:v>
                </c:pt>
                <c:pt idx="6">
                  <c:v>0</c:v>
                </c:pt>
                <c:pt idx="7">
                  <c:v>0.45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F4E-4B09-B08D-EFF686F510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2406672"/>
        <c:axId val="252407232"/>
        <c:axId val="0"/>
      </c:bar3DChart>
      <c:catAx>
        <c:axId val="252406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52407232"/>
        <c:crossesAt val="0"/>
        <c:auto val="1"/>
        <c:lblAlgn val="ctr"/>
        <c:lblOffset val="100"/>
        <c:noMultiLvlLbl val="0"/>
      </c:catAx>
      <c:valAx>
        <c:axId val="252407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  <c:crossAx val="2524066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  <c:userShapes r:id="rId5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'อัตราการคลอดมีชีพ 15-19'!$B$1</c:f>
              <c:strCache>
                <c:ptCount val="1"/>
                <c:pt idx="0">
                  <c:v>ปี 2561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'อัตราการคลอดมีชีพ 15-19'!$A$2:$A$9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'อัตราการคลอดมีชีพ 15-19'!$B$2:$B$9</c:f>
              <c:numCache>
                <c:formatCode>0.0</c:formatCode>
                <c:ptCount val="8"/>
                <c:pt idx="0">
                  <c:v>32.93</c:v>
                </c:pt>
                <c:pt idx="1">
                  <c:v>23.72</c:v>
                </c:pt>
                <c:pt idx="2">
                  <c:v>23.29</c:v>
                </c:pt>
                <c:pt idx="3">
                  <c:v>27.17</c:v>
                </c:pt>
                <c:pt idx="4">
                  <c:v>29.45</c:v>
                </c:pt>
                <c:pt idx="5">
                  <c:v>56.12</c:v>
                </c:pt>
                <c:pt idx="6">
                  <c:v>23.81</c:v>
                </c:pt>
                <c:pt idx="7">
                  <c:v>31.23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B90-4918-9A9B-1D3B5AAA5577}"/>
            </c:ext>
          </c:extLst>
        </c:ser>
        <c:ser>
          <c:idx val="1"/>
          <c:order val="1"/>
          <c:tx>
            <c:strRef>
              <c:f>'อัตราการคลอดมีชีพ 15-19'!$C$1</c:f>
              <c:strCache>
                <c:ptCount val="1"/>
                <c:pt idx="0">
                  <c:v>ปี 2562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'อัตราการคลอดมีชีพ 15-19'!$A$2:$A$9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'อัตราการคลอดมีชีพ 15-19'!$C$2:$C$9</c:f>
              <c:numCache>
                <c:formatCode>0.0</c:formatCode>
                <c:ptCount val="8"/>
                <c:pt idx="0">
                  <c:v>33.46</c:v>
                </c:pt>
                <c:pt idx="1">
                  <c:v>20.13</c:v>
                </c:pt>
                <c:pt idx="2">
                  <c:v>21.4</c:v>
                </c:pt>
                <c:pt idx="3">
                  <c:v>11.29</c:v>
                </c:pt>
                <c:pt idx="4">
                  <c:v>19.88</c:v>
                </c:pt>
                <c:pt idx="5">
                  <c:v>28.92</c:v>
                </c:pt>
                <c:pt idx="6">
                  <c:v>25.88</c:v>
                </c:pt>
                <c:pt idx="7">
                  <c:v>25.2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B90-4918-9A9B-1D3B5AAA5577}"/>
            </c:ext>
          </c:extLst>
        </c:ser>
        <c:ser>
          <c:idx val="2"/>
          <c:order val="2"/>
          <c:tx>
            <c:strRef>
              <c:f>'อัตราการคลอดมีชีพ 15-19'!$D$1</c:f>
              <c:strCache>
                <c:ptCount val="1"/>
                <c:pt idx="0">
                  <c:v>ปี 2563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'อัตราการคลอดมีชีพ 15-19'!$A$2:$A$9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'อัตราการคลอดมีชีพ 15-19'!$D$2:$D$9</c:f>
              <c:numCache>
                <c:formatCode>0.0</c:formatCode>
                <c:ptCount val="8"/>
                <c:pt idx="0">
                  <c:v>26.81</c:v>
                </c:pt>
                <c:pt idx="1">
                  <c:v>8.67</c:v>
                </c:pt>
                <c:pt idx="2">
                  <c:v>22.36</c:v>
                </c:pt>
                <c:pt idx="3">
                  <c:v>18.98</c:v>
                </c:pt>
                <c:pt idx="4">
                  <c:v>25.22</c:v>
                </c:pt>
                <c:pt idx="5">
                  <c:v>22.58</c:v>
                </c:pt>
                <c:pt idx="6">
                  <c:v>26.79</c:v>
                </c:pt>
                <c:pt idx="7">
                  <c:v>23.54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B90-4918-9A9B-1D3B5AAA55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2412832"/>
        <c:axId val="252413392"/>
        <c:axId val="0"/>
      </c:bar3DChart>
      <c:catAx>
        <c:axId val="25241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52413392"/>
        <c:crosses val="autoZero"/>
        <c:auto val="1"/>
        <c:lblAlgn val="ctr"/>
        <c:lblOffset val="100"/>
        <c:noMultiLvlLbl val="0"/>
      </c:catAx>
      <c:valAx>
        <c:axId val="252413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;[Red]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  <c:crossAx val="2524128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ตั้งครรภ์ซ้ำ1!$B$1</c:f>
              <c:strCache>
                <c:ptCount val="1"/>
                <c:pt idx="0">
                  <c:v>ปี 2561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ตั้งครรภ์ซ้ำ1!$A$2:$A$9</c:f>
              <c:strCache>
                <c:ptCount val="8"/>
                <c:pt idx="0">
                  <c:v>รพ.สตูล</c:v>
                </c:pt>
                <c:pt idx="1">
                  <c:v>รพ.ควนโดน</c:v>
                </c:pt>
                <c:pt idx="2">
                  <c:v>รพ.ควนกาหลง</c:v>
                </c:pt>
                <c:pt idx="3">
                  <c:v>รพ.ท่าแพ</c:v>
                </c:pt>
                <c:pt idx="4">
                  <c:v>รพ.ละงู</c:v>
                </c:pt>
                <c:pt idx="5">
                  <c:v>รพ.ทุ่งหว้า</c:v>
                </c:pt>
                <c:pt idx="6">
                  <c:v>รพ.มะนัง</c:v>
                </c:pt>
                <c:pt idx="7">
                  <c:v>รวม</c:v>
                </c:pt>
              </c:strCache>
            </c:strRef>
          </c:cat>
          <c:val>
            <c:numRef>
              <c:f>ตั้งครรภ์ซ้ำ1!$B$2:$B$9</c:f>
              <c:numCache>
                <c:formatCode>0.0</c:formatCode>
                <c:ptCount val="8"/>
                <c:pt idx="0">
                  <c:v>23.13</c:v>
                </c:pt>
                <c:pt idx="1">
                  <c:v>25</c:v>
                </c:pt>
                <c:pt idx="2">
                  <c:v>47.37</c:v>
                </c:pt>
                <c:pt idx="3">
                  <c:v>20</c:v>
                </c:pt>
                <c:pt idx="4">
                  <c:v>18.75</c:v>
                </c:pt>
                <c:pt idx="5">
                  <c:v>16.13</c:v>
                </c:pt>
                <c:pt idx="6">
                  <c:v>14.29</c:v>
                </c:pt>
                <c:pt idx="7">
                  <c:v>23.04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A5D-44F0-B2E2-3C848956778C}"/>
            </c:ext>
          </c:extLst>
        </c:ser>
        <c:ser>
          <c:idx val="1"/>
          <c:order val="1"/>
          <c:tx>
            <c:strRef>
              <c:f>ตั้งครรภ์ซ้ำ1!$C$1</c:f>
              <c:strCache>
                <c:ptCount val="1"/>
                <c:pt idx="0">
                  <c:v>ปี 2562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ตั้งครรภ์ซ้ำ1!$A$2:$A$9</c:f>
              <c:strCache>
                <c:ptCount val="8"/>
                <c:pt idx="0">
                  <c:v>รพ.สตูล</c:v>
                </c:pt>
                <c:pt idx="1">
                  <c:v>รพ.ควนโดน</c:v>
                </c:pt>
                <c:pt idx="2">
                  <c:v>รพ.ควนกาหลง</c:v>
                </c:pt>
                <c:pt idx="3">
                  <c:v>รพ.ท่าแพ</c:v>
                </c:pt>
                <c:pt idx="4">
                  <c:v>รพ.ละงู</c:v>
                </c:pt>
                <c:pt idx="5">
                  <c:v>รพ.ทุ่งหว้า</c:v>
                </c:pt>
                <c:pt idx="6">
                  <c:v>รพ.มะนัง</c:v>
                </c:pt>
                <c:pt idx="7">
                  <c:v>รวม</c:v>
                </c:pt>
              </c:strCache>
            </c:strRef>
          </c:cat>
          <c:val>
            <c:numRef>
              <c:f>ตั้งครรภ์ซ้ำ1!$C$2:$C$9</c:f>
              <c:numCache>
                <c:formatCode>0.0</c:formatCode>
                <c:ptCount val="8"/>
                <c:pt idx="0">
                  <c:v>33.33</c:v>
                </c:pt>
                <c:pt idx="1">
                  <c:v>14.29</c:v>
                </c:pt>
                <c:pt idx="2">
                  <c:v>30.43</c:v>
                </c:pt>
                <c:pt idx="3">
                  <c:v>33.33</c:v>
                </c:pt>
                <c:pt idx="4">
                  <c:v>10</c:v>
                </c:pt>
                <c:pt idx="5">
                  <c:v>21.43</c:v>
                </c:pt>
                <c:pt idx="6">
                  <c:v>18.37</c:v>
                </c:pt>
                <c:pt idx="7">
                  <c:v>19.27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A5D-44F0-B2E2-3C848956778C}"/>
            </c:ext>
          </c:extLst>
        </c:ser>
        <c:ser>
          <c:idx val="2"/>
          <c:order val="2"/>
          <c:tx>
            <c:strRef>
              <c:f>ตั้งครรภ์ซ้ำ1!$D$1</c:f>
              <c:strCache>
                <c:ptCount val="1"/>
                <c:pt idx="0">
                  <c:v>ปี 2563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ตั้งครรภ์ซ้ำ1!$A$2:$A$9</c:f>
              <c:strCache>
                <c:ptCount val="8"/>
                <c:pt idx="0">
                  <c:v>รพ.สตูล</c:v>
                </c:pt>
                <c:pt idx="1">
                  <c:v>รพ.ควนโดน</c:v>
                </c:pt>
                <c:pt idx="2">
                  <c:v>รพ.ควนกาหลง</c:v>
                </c:pt>
                <c:pt idx="3">
                  <c:v>รพ.ท่าแพ</c:v>
                </c:pt>
                <c:pt idx="4">
                  <c:v>รพ.ละงู</c:v>
                </c:pt>
                <c:pt idx="5">
                  <c:v>รพ.ทุ่งหว้า</c:v>
                </c:pt>
                <c:pt idx="6">
                  <c:v>รพ.มะนัง</c:v>
                </c:pt>
                <c:pt idx="7">
                  <c:v>รวม</c:v>
                </c:pt>
              </c:strCache>
            </c:strRef>
          </c:cat>
          <c:val>
            <c:numRef>
              <c:f>ตั้งครรภ์ซ้ำ1!$D$2:$D$9</c:f>
              <c:numCache>
                <c:formatCode>0.0</c:formatCode>
                <c:ptCount val="8"/>
                <c:pt idx="0">
                  <c:v>21.18</c:v>
                </c:pt>
                <c:pt idx="1">
                  <c:v>40</c:v>
                </c:pt>
                <c:pt idx="2">
                  <c:v>15.38</c:v>
                </c:pt>
                <c:pt idx="3">
                  <c:v>20</c:v>
                </c:pt>
                <c:pt idx="4">
                  <c:v>13.64</c:v>
                </c:pt>
                <c:pt idx="5">
                  <c:v>18.18</c:v>
                </c:pt>
                <c:pt idx="6">
                  <c:v>22.22</c:v>
                </c:pt>
                <c:pt idx="7">
                  <c:v>20.18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A5D-44F0-B2E2-3C84895677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2416752"/>
        <c:axId val="252417312"/>
        <c:axId val="0"/>
      </c:bar3DChart>
      <c:catAx>
        <c:axId val="252416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  <c:crossAx val="252417312"/>
        <c:crosses val="autoZero"/>
        <c:auto val="1"/>
        <c:lblAlgn val="ctr"/>
        <c:lblOffset val="100"/>
        <c:noMultiLvlLbl val="0"/>
      </c:catAx>
      <c:valAx>
        <c:axId val="25241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  <c:crossAx val="25241675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ysClr val="windowText" lastClr="000000"/>
      </a:solidFill>
    </a:ln>
    <a:effectLst/>
  </c:spPr>
  <c:txPr>
    <a:bodyPr/>
    <a:lstStyle/>
    <a:p>
      <a:pPr>
        <a:defRPr sz="2000">
          <a:latin typeface="TH SarabunIT๙" panose="020B0500040200020003" pitchFamily="34" charset="-34"/>
          <a:cs typeface="TH SarabunIT๙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816151344310661"/>
          <c:y val="5.0273238464563622E-2"/>
          <c:w val="0.86187336448414797"/>
          <c:h val="0.548786927925341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คุมกำเนิดสมัยใหม่!$B$1</c:f>
              <c:strCache>
                <c:ptCount val="1"/>
                <c:pt idx="0">
                  <c:v>ปี 2561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คุมกำเนิดสมัยใหม่!$A$2:$A$9</c:f>
              <c:strCache>
                <c:ptCount val="8"/>
                <c:pt idx="0">
                  <c:v>รพ.สตูล</c:v>
                </c:pt>
                <c:pt idx="1">
                  <c:v>รพ.ควนโดน</c:v>
                </c:pt>
                <c:pt idx="2">
                  <c:v>รพ.ควนกาหลง</c:v>
                </c:pt>
                <c:pt idx="3">
                  <c:v>รพ.ท่าแพ</c:v>
                </c:pt>
                <c:pt idx="4">
                  <c:v>รพ.ละงู</c:v>
                </c:pt>
                <c:pt idx="5">
                  <c:v>รพ.ทุ่งหว้า</c:v>
                </c:pt>
                <c:pt idx="6">
                  <c:v>รพ.มะนัง</c:v>
                </c:pt>
                <c:pt idx="7">
                  <c:v>รวม</c:v>
                </c:pt>
              </c:strCache>
            </c:strRef>
          </c:cat>
          <c:val>
            <c:numRef>
              <c:f>คุมกำเนิดสมัยใหม่!$B$2:$B$9</c:f>
              <c:numCache>
                <c:formatCode>0.0</c:formatCode>
                <c:ptCount val="8"/>
                <c:pt idx="0">
                  <c:v>11.22</c:v>
                </c:pt>
                <c:pt idx="1">
                  <c:v>8.33</c:v>
                </c:pt>
                <c:pt idx="2">
                  <c:v>10.53</c:v>
                </c:pt>
                <c:pt idx="3">
                  <c:v>30</c:v>
                </c:pt>
                <c:pt idx="4">
                  <c:v>41.67</c:v>
                </c:pt>
                <c:pt idx="5">
                  <c:v>29.03</c:v>
                </c:pt>
                <c:pt idx="6">
                  <c:v>28.57</c:v>
                </c:pt>
                <c:pt idx="7">
                  <c:v>16.63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D8-459D-8556-6FF875D79673}"/>
            </c:ext>
          </c:extLst>
        </c:ser>
        <c:ser>
          <c:idx val="1"/>
          <c:order val="1"/>
          <c:tx>
            <c:strRef>
              <c:f>คุมกำเนิดสมัยใหม่!$C$1</c:f>
              <c:strCache>
                <c:ptCount val="1"/>
                <c:pt idx="0">
                  <c:v>ปี 2562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คุมกำเนิดสมัยใหม่!$A$2:$A$9</c:f>
              <c:strCache>
                <c:ptCount val="8"/>
                <c:pt idx="0">
                  <c:v>รพ.สตูล</c:v>
                </c:pt>
                <c:pt idx="1">
                  <c:v>รพ.ควนโดน</c:v>
                </c:pt>
                <c:pt idx="2">
                  <c:v>รพ.ควนกาหลง</c:v>
                </c:pt>
                <c:pt idx="3">
                  <c:v>รพ.ท่าแพ</c:v>
                </c:pt>
                <c:pt idx="4">
                  <c:v>รพ.ละงู</c:v>
                </c:pt>
                <c:pt idx="5">
                  <c:v>รพ.ทุ่งหว้า</c:v>
                </c:pt>
                <c:pt idx="6">
                  <c:v>รพ.มะนัง</c:v>
                </c:pt>
                <c:pt idx="7">
                  <c:v>รวม</c:v>
                </c:pt>
              </c:strCache>
            </c:strRef>
          </c:cat>
          <c:val>
            <c:numRef>
              <c:f>คุมกำเนิดสมัยใหม่!$C$2:$C$9</c:f>
              <c:numCache>
                <c:formatCode>0.0</c:formatCode>
                <c:ptCount val="8"/>
                <c:pt idx="0">
                  <c:v>38.1</c:v>
                </c:pt>
                <c:pt idx="1">
                  <c:v>11.11</c:v>
                </c:pt>
                <c:pt idx="2">
                  <c:v>35.71</c:v>
                </c:pt>
                <c:pt idx="3">
                  <c:v>70</c:v>
                </c:pt>
                <c:pt idx="4">
                  <c:v>21.43</c:v>
                </c:pt>
                <c:pt idx="5">
                  <c:v>34.78</c:v>
                </c:pt>
                <c:pt idx="6" formatCode="0">
                  <c:v>0</c:v>
                </c:pt>
                <c:pt idx="7">
                  <c:v>36.200000000000003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1D8-459D-8556-6FF875D79673}"/>
            </c:ext>
          </c:extLst>
        </c:ser>
        <c:ser>
          <c:idx val="2"/>
          <c:order val="2"/>
          <c:tx>
            <c:strRef>
              <c:f>คุมกำเนิดสมัยใหม่!$D$1</c:f>
              <c:strCache>
                <c:ptCount val="1"/>
                <c:pt idx="0">
                  <c:v>ปี 2563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คุมกำเนิดสมัยใหม่!$A$2:$A$9</c:f>
              <c:strCache>
                <c:ptCount val="8"/>
                <c:pt idx="0">
                  <c:v>รพ.สตูล</c:v>
                </c:pt>
                <c:pt idx="1">
                  <c:v>รพ.ควนโดน</c:v>
                </c:pt>
                <c:pt idx="2">
                  <c:v>รพ.ควนกาหลง</c:v>
                </c:pt>
                <c:pt idx="3">
                  <c:v>รพ.ท่าแพ</c:v>
                </c:pt>
                <c:pt idx="4">
                  <c:v>รพ.ละงู</c:v>
                </c:pt>
                <c:pt idx="5">
                  <c:v>รพ.ทุ่งหว้า</c:v>
                </c:pt>
                <c:pt idx="6">
                  <c:v>รพ.มะนัง</c:v>
                </c:pt>
                <c:pt idx="7">
                  <c:v>รวม</c:v>
                </c:pt>
              </c:strCache>
            </c:strRef>
          </c:cat>
          <c:val>
            <c:numRef>
              <c:f>คุมกำเนิดสมัยใหม่!$D$2:$D$9</c:f>
              <c:numCache>
                <c:formatCode>0</c:formatCode>
                <c:ptCount val="8"/>
                <c:pt idx="0" formatCode="0.0">
                  <c:v>50.98</c:v>
                </c:pt>
                <c:pt idx="1">
                  <c:v>0</c:v>
                </c:pt>
                <c:pt idx="2" formatCode="0.0">
                  <c:v>15.38</c:v>
                </c:pt>
                <c:pt idx="3" formatCode="0.0">
                  <c:v>80</c:v>
                </c:pt>
                <c:pt idx="4" formatCode="0.0">
                  <c:v>36.36</c:v>
                </c:pt>
                <c:pt idx="5" formatCode="0.0">
                  <c:v>9.09</c:v>
                </c:pt>
                <c:pt idx="6" formatCode="0.0">
                  <c:v>22.22</c:v>
                </c:pt>
                <c:pt idx="7" formatCode="0.0">
                  <c:v>45.32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1D8-459D-8556-6FF875D796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4156432"/>
        <c:axId val="254156992"/>
        <c:axId val="0"/>
      </c:bar3DChart>
      <c:catAx>
        <c:axId val="25415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  <c:crossAx val="254156992"/>
        <c:crosses val="autoZero"/>
        <c:auto val="1"/>
        <c:lblAlgn val="ctr"/>
        <c:lblOffset val="100"/>
        <c:noMultiLvlLbl val="0"/>
      </c:catAx>
      <c:valAx>
        <c:axId val="254156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  <c:crossAx val="2541564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TH SarabunIT๙" panose="020B0500040200020003" pitchFamily="34" charset="-34"/>
          <a:cs typeface="TH SarabunIT๙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ยาฝังคุมกำเนิด!$B$1</c:f>
              <c:strCache>
                <c:ptCount val="1"/>
                <c:pt idx="0">
                  <c:v>ปี 2561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ยาฝังคุมกำเนิด!$A$2:$A$9</c:f>
              <c:strCache>
                <c:ptCount val="8"/>
                <c:pt idx="0">
                  <c:v>รพ.สตูล</c:v>
                </c:pt>
                <c:pt idx="1">
                  <c:v>รพ.ควนโดน</c:v>
                </c:pt>
                <c:pt idx="2">
                  <c:v>รพ.ควนกาหลง</c:v>
                </c:pt>
                <c:pt idx="3">
                  <c:v>รพ.ท่าแพ</c:v>
                </c:pt>
                <c:pt idx="4">
                  <c:v>รพ.ละงู</c:v>
                </c:pt>
                <c:pt idx="5">
                  <c:v>รพ.ทุ่งหว้า</c:v>
                </c:pt>
                <c:pt idx="6">
                  <c:v>รพ.มะนัง</c:v>
                </c:pt>
                <c:pt idx="7">
                  <c:v>รวม</c:v>
                </c:pt>
              </c:strCache>
            </c:strRef>
          </c:cat>
          <c:val>
            <c:numRef>
              <c:f>ยาฝังคุมกำเนิด!$B$2:$B$9</c:f>
              <c:numCache>
                <c:formatCode>0</c:formatCode>
                <c:ptCount val="8"/>
                <c:pt idx="0" formatCode="0.0">
                  <c:v>24.32</c:v>
                </c:pt>
                <c:pt idx="1">
                  <c:v>100</c:v>
                </c:pt>
                <c:pt idx="2" formatCode="0.0">
                  <c:v>50</c:v>
                </c:pt>
                <c:pt idx="3" formatCode="0.0">
                  <c:v>50</c:v>
                </c:pt>
                <c:pt idx="4">
                  <c:v>100</c:v>
                </c:pt>
                <c:pt idx="5">
                  <c:v>0</c:v>
                </c:pt>
                <c:pt idx="6" formatCode="0.0">
                  <c:v>33.33</c:v>
                </c:pt>
                <c:pt idx="7" formatCode="0.0">
                  <c:v>43.59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8C-4391-85D0-31695EB891AE}"/>
            </c:ext>
          </c:extLst>
        </c:ser>
        <c:ser>
          <c:idx val="1"/>
          <c:order val="1"/>
          <c:tx>
            <c:strRef>
              <c:f>ยาฝังคุมกำเนิด!$C$1</c:f>
              <c:strCache>
                <c:ptCount val="1"/>
                <c:pt idx="0">
                  <c:v>ปี 2562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ยาฝังคุมกำเนิด!$A$2:$A$9</c:f>
              <c:strCache>
                <c:ptCount val="8"/>
                <c:pt idx="0">
                  <c:v>รพ.สตูล</c:v>
                </c:pt>
                <c:pt idx="1">
                  <c:v>รพ.ควนโดน</c:v>
                </c:pt>
                <c:pt idx="2">
                  <c:v>รพ.ควนกาหลง</c:v>
                </c:pt>
                <c:pt idx="3">
                  <c:v>รพ.ท่าแพ</c:v>
                </c:pt>
                <c:pt idx="4">
                  <c:v>รพ.ละงู</c:v>
                </c:pt>
                <c:pt idx="5">
                  <c:v>รพ.ทุ่งหว้า</c:v>
                </c:pt>
                <c:pt idx="6">
                  <c:v>รพ.มะนัง</c:v>
                </c:pt>
                <c:pt idx="7">
                  <c:v>รวม</c:v>
                </c:pt>
              </c:strCache>
            </c:strRef>
          </c:cat>
          <c:val>
            <c:numRef>
              <c:f>ยาฝังคุมกำเนิด!$C$2:$C$9</c:f>
              <c:numCache>
                <c:formatCode>0</c:formatCode>
                <c:ptCount val="8"/>
                <c:pt idx="0" formatCode="0.0">
                  <c:v>77.680000000000007</c:v>
                </c:pt>
                <c:pt idx="1">
                  <c:v>100</c:v>
                </c:pt>
                <c:pt idx="2">
                  <c:v>100</c:v>
                </c:pt>
                <c:pt idx="3" formatCode="0.0">
                  <c:v>57.14</c:v>
                </c:pt>
                <c:pt idx="4" formatCode="0.0">
                  <c:v>83.33</c:v>
                </c:pt>
                <c:pt idx="5" formatCode="0.0">
                  <c:v>25</c:v>
                </c:pt>
                <c:pt idx="6">
                  <c:v>0</c:v>
                </c:pt>
                <c:pt idx="7" formatCode="0.0">
                  <c:v>74.819999999999993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68C-4391-85D0-31695EB891AE}"/>
            </c:ext>
          </c:extLst>
        </c:ser>
        <c:ser>
          <c:idx val="2"/>
          <c:order val="2"/>
          <c:tx>
            <c:strRef>
              <c:f>ยาฝังคุมกำเนิด!$D$1</c:f>
              <c:strCache>
                <c:ptCount val="1"/>
                <c:pt idx="0">
                  <c:v>ปี 2563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ยาฝังคุมกำเนิด!$A$2:$A$9</c:f>
              <c:strCache>
                <c:ptCount val="8"/>
                <c:pt idx="0">
                  <c:v>รพ.สตูล</c:v>
                </c:pt>
                <c:pt idx="1">
                  <c:v>รพ.ควนโดน</c:v>
                </c:pt>
                <c:pt idx="2">
                  <c:v>รพ.ควนกาหลง</c:v>
                </c:pt>
                <c:pt idx="3">
                  <c:v>รพ.ท่าแพ</c:v>
                </c:pt>
                <c:pt idx="4">
                  <c:v>รพ.ละงู</c:v>
                </c:pt>
                <c:pt idx="5">
                  <c:v>รพ.ทุ่งหว้า</c:v>
                </c:pt>
                <c:pt idx="6">
                  <c:v>รพ.มะนัง</c:v>
                </c:pt>
                <c:pt idx="7">
                  <c:v>รวม</c:v>
                </c:pt>
              </c:strCache>
            </c:strRef>
          </c:cat>
          <c:val>
            <c:numRef>
              <c:f>ยาฝังคุมกำเนิด!$D$2:$D$9</c:f>
              <c:numCache>
                <c:formatCode>0</c:formatCode>
                <c:ptCount val="8"/>
                <c:pt idx="0" formatCode="0.0">
                  <c:v>79.23</c:v>
                </c:pt>
                <c:pt idx="1">
                  <c:v>0</c:v>
                </c:pt>
                <c:pt idx="2">
                  <c:v>100</c:v>
                </c:pt>
                <c:pt idx="3" formatCode="0.0">
                  <c:v>50</c:v>
                </c:pt>
                <c:pt idx="4" formatCode="0.0">
                  <c:v>87.5</c:v>
                </c:pt>
                <c:pt idx="5">
                  <c:v>0</c:v>
                </c:pt>
                <c:pt idx="6" formatCode="0.0">
                  <c:v>50</c:v>
                </c:pt>
                <c:pt idx="7" formatCode="0.0">
                  <c:v>78.709999999999994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68C-4391-85D0-31695EB891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4163712"/>
        <c:axId val="254164272"/>
        <c:axId val="0"/>
      </c:bar3DChart>
      <c:catAx>
        <c:axId val="25416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  <c:crossAx val="254164272"/>
        <c:crosses val="autoZero"/>
        <c:auto val="1"/>
        <c:lblAlgn val="ctr"/>
        <c:lblOffset val="100"/>
        <c:noMultiLvlLbl val="0"/>
      </c:catAx>
      <c:valAx>
        <c:axId val="254164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  <c:crossAx val="2541637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TH SarabunIT๙" panose="020B0500040200020003" pitchFamily="34" charset="-34"/>
          <a:cs typeface="TH SarabunIT๙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410160428766079"/>
          <c:y val="2.3248760571595216E-2"/>
          <c:w val="0.81589839571233924"/>
          <c:h val="0.550554514019080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ADL!$C$1</c:f>
              <c:strCache>
                <c:ptCount val="1"/>
                <c:pt idx="0">
                  <c:v>ติดสังคม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ADL!$A$2:$A$9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จังหวัด</c:v>
                </c:pt>
              </c:strCache>
            </c:strRef>
          </c:cat>
          <c:val>
            <c:numRef>
              <c:f>ADL!$C$2:$C$9</c:f>
              <c:numCache>
                <c:formatCode>General</c:formatCode>
                <c:ptCount val="8"/>
                <c:pt idx="0">
                  <c:v>97.2</c:v>
                </c:pt>
                <c:pt idx="1">
                  <c:v>98.3</c:v>
                </c:pt>
                <c:pt idx="2">
                  <c:v>97.6</c:v>
                </c:pt>
                <c:pt idx="3">
                  <c:v>97.8</c:v>
                </c:pt>
                <c:pt idx="4">
                  <c:v>99.2</c:v>
                </c:pt>
                <c:pt idx="5">
                  <c:v>97.8</c:v>
                </c:pt>
                <c:pt idx="6">
                  <c:v>96</c:v>
                </c:pt>
                <c:pt idx="7">
                  <c:v>97.8</c:v>
                </c:pt>
              </c:numCache>
            </c:numRef>
          </c:val>
        </c:ser>
        <c:ser>
          <c:idx val="1"/>
          <c:order val="1"/>
          <c:tx>
            <c:strRef>
              <c:f>ADL!$D$1</c:f>
              <c:strCache>
                <c:ptCount val="1"/>
                <c:pt idx="0">
                  <c:v>ติดบ้าน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ADL!$A$2:$A$9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จังหวัด</c:v>
                </c:pt>
              </c:strCache>
            </c:strRef>
          </c:cat>
          <c:val>
            <c:numRef>
              <c:f>ADL!$D$2:$D$9</c:f>
              <c:numCache>
                <c:formatCode>General</c:formatCode>
                <c:ptCount val="8"/>
                <c:pt idx="0">
                  <c:v>2.2999999999999998</c:v>
                </c:pt>
                <c:pt idx="1">
                  <c:v>1.3</c:v>
                </c:pt>
                <c:pt idx="2">
                  <c:v>1.6</c:v>
                </c:pt>
                <c:pt idx="3">
                  <c:v>1.7</c:v>
                </c:pt>
                <c:pt idx="4">
                  <c:v>0.6</c:v>
                </c:pt>
                <c:pt idx="5">
                  <c:v>1.9</c:v>
                </c:pt>
                <c:pt idx="6">
                  <c:v>3.5</c:v>
                </c:pt>
                <c:pt idx="7">
                  <c:v>1.7</c:v>
                </c:pt>
              </c:numCache>
            </c:numRef>
          </c:val>
        </c:ser>
        <c:ser>
          <c:idx val="2"/>
          <c:order val="2"/>
          <c:tx>
            <c:strRef>
              <c:f>ADL!$E$1</c:f>
              <c:strCache>
                <c:ptCount val="1"/>
                <c:pt idx="0">
                  <c:v>ติดเตียง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ADL!$A$2:$A$9</c:f>
              <c:strCache>
                <c:ptCount val="8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จังหวัด</c:v>
                </c:pt>
              </c:strCache>
            </c:strRef>
          </c:cat>
          <c:val>
            <c:numRef>
              <c:f>ADL!$E$2:$E$9</c:f>
              <c:numCache>
                <c:formatCode>0.0</c:formatCode>
                <c:ptCount val="8"/>
                <c:pt idx="0">
                  <c:v>0.5266622778143516</c:v>
                </c:pt>
                <c:pt idx="1">
                  <c:v>0.43304463690872752</c:v>
                </c:pt>
                <c:pt idx="2">
                  <c:v>0.78814627994955866</c:v>
                </c:pt>
                <c:pt idx="3">
                  <c:v>0.53231939163498099</c:v>
                </c:pt>
                <c:pt idx="4">
                  <c:v>0.20558002936857561</c:v>
                </c:pt>
                <c:pt idx="5">
                  <c:v>0.32441200324412001</c:v>
                </c:pt>
                <c:pt idx="6">
                  <c:v>0.51052967453733245</c:v>
                </c:pt>
                <c:pt idx="7">
                  <c:v>0.5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3930960"/>
        <c:axId val="113931520"/>
        <c:axId val="0"/>
      </c:bar3DChart>
      <c:catAx>
        <c:axId val="11393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th-TH"/>
          </a:p>
        </c:txPr>
        <c:crossAx val="113931520"/>
        <c:crosses val="autoZero"/>
        <c:auto val="1"/>
        <c:lblAlgn val="ctr"/>
        <c:lblOffset val="100"/>
        <c:noMultiLvlLbl val="0"/>
      </c:catAx>
      <c:valAx>
        <c:axId val="11393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th-TH"/>
          </a:p>
        </c:txPr>
        <c:crossAx val="113930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ngsana New" panose="02020603050405020304" pitchFamily="18" charset="-34"/>
              <a:ea typeface="+mn-ea"/>
              <a:cs typeface="Angsana New" panose="02020603050405020304" pitchFamily="18" charset="-34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latin typeface="Angsana New" panose="02020603050405020304" pitchFamily="18" charset="-34"/>
          <a:cs typeface="Angsana New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'{worksheet}'!$B$1</c:f>
              <c:strCache>
                <c:ptCount val="1"/>
                <c:pt idx="0">
                  <c:v>ปี2561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'{worksheet}'!$A$2:$A$9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'{worksheet}'!$B$2:$B$9</c:f>
              <c:numCache>
                <c:formatCode>General</c:formatCode>
                <c:ptCount val="8"/>
                <c:pt idx="0">
                  <c:v>14.42</c:v>
                </c:pt>
                <c:pt idx="1">
                  <c:v>7.69</c:v>
                </c:pt>
                <c:pt idx="2">
                  <c:v>17.329999999999998</c:v>
                </c:pt>
                <c:pt idx="3">
                  <c:v>6.47</c:v>
                </c:pt>
                <c:pt idx="4">
                  <c:v>12.19</c:v>
                </c:pt>
                <c:pt idx="5">
                  <c:v>28.57</c:v>
                </c:pt>
                <c:pt idx="6">
                  <c:v>17.95</c:v>
                </c:pt>
                <c:pt idx="7">
                  <c:v>13.71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ED3-4366-862D-D72F30DB8289}"/>
            </c:ext>
          </c:extLst>
        </c:ser>
        <c:ser>
          <c:idx val="1"/>
          <c:order val="1"/>
          <c:tx>
            <c:strRef>
              <c:f>'{worksheet}'!$C$1</c:f>
              <c:strCache>
                <c:ptCount val="1"/>
                <c:pt idx="0">
                  <c:v>ปี 2562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  <a:effectLst/>
            <a:sp3d/>
          </c:spPr>
          <c:invertIfNegative val="0"/>
          <c:cat>
            <c:strRef>
              <c:f>'{worksheet}'!$A$2:$A$9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'{worksheet}'!$C$2:$C$9</c:f>
              <c:numCache>
                <c:formatCode>General</c:formatCode>
                <c:ptCount val="8"/>
                <c:pt idx="0">
                  <c:v>21.05</c:v>
                </c:pt>
                <c:pt idx="1">
                  <c:v>15.06</c:v>
                </c:pt>
                <c:pt idx="2">
                  <c:v>11.18</c:v>
                </c:pt>
                <c:pt idx="3">
                  <c:v>5.88</c:v>
                </c:pt>
                <c:pt idx="4">
                  <c:v>14.34</c:v>
                </c:pt>
                <c:pt idx="5">
                  <c:v>21.21</c:v>
                </c:pt>
                <c:pt idx="6">
                  <c:v>19.82</c:v>
                </c:pt>
                <c:pt idx="7">
                  <c:v>16.5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ED3-4366-862D-D72F30DB8289}"/>
            </c:ext>
          </c:extLst>
        </c:ser>
        <c:ser>
          <c:idx val="2"/>
          <c:order val="2"/>
          <c:tx>
            <c:strRef>
              <c:f>'{worksheet}'!$D$1</c:f>
              <c:strCache>
                <c:ptCount val="1"/>
                <c:pt idx="0">
                  <c:v>ปี2563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  <a:sp3d/>
          </c:spPr>
          <c:invertIfNegative val="0"/>
          <c:cat>
            <c:strRef>
              <c:f>'{worksheet}'!$A$2:$A$9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'{worksheet}'!$D$2:$D$9</c:f>
              <c:numCache>
                <c:formatCode>General</c:formatCode>
                <c:ptCount val="8"/>
                <c:pt idx="0">
                  <c:v>16.329999999999998</c:v>
                </c:pt>
                <c:pt idx="1">
                  <c:v>8.8699999999999992</c:v>
                </c:pt>
                <c:pt idx="2">
                  <c:v>10</c:v>
                </c:pt>
                <c:pt idx="3">
                  <c:v>7.5</c:v>
                </c:pt>
                <c:pt idx="4">
                  <c:v>10.77</c:v>
                </c:pt>
                <c:pt idx="5">
                  <c:v>20</c:v>
                </c:pt>
                <c:pt idx="6">
                  <c:v>14.61</c:v>
                </c:pt>
                <c:pt idx="7">
                  <c:v>13.26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ED3-4366-862D-D72F30DB82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1558528"/>
        <c:axId val="201559088"/>
        <c:axId val="0"/>
      </c:bar3DChart>
      <c:catAx>
        <c:axId val="20155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01559088"/>
        <c:crosses val="autoZero"/>
        <c:auto val="1"/>
        <c:lblAlgn val="ctr"/>
        <c:lblOffset val="100"/>
        <c:noMultiLvlLbl val="0"/>
      </c:catAx>
      <c:valAx>
        <c:axId val="20155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015585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077222613680313E-2"/>
          <c:y val="2.5694742746667401E-2"/>
          <c:w val="0.67431146789719887"/>
          <c:h val="0.9743052572533326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 b="1">
                        <a:solidFill>
                          <a:schemeClr val="bg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rPr>
                      <a:t>97.8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395964525530462E-2"/>
                  <c:y val="-1.641878066263500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1.7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8322526394221095E-2"/>
                  <c:y val="-1.25106217808977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0.5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Sheet2!$A$1:$A$3</c:f>
              <c:strCache>
                <c:ptCount val="3"/>
                <c:pt idx="0">
                  <c:v>ติดสังคม </c:v>
                </c:pt>
                <c:pt idx="1">
                  <c:v>ติดบ้าน </c:v>
                </c:pt>
                <c:pt idx="2">
                  <c:v>ติดเตียง </c:v>
                </c:pt>
              </c:strCache>
            </c:strRef>
          </c:cat>
          <c:val>
            <c:numRef>
              <c:f>Sheet2!$B$1:$B$3</c:f>
              <c:numCache>
                <c:formatCode>General</c:formatCode>
                <c:ptCount val="3"/>
                <c:pt idx="0">
                  <c:v>97.8</c:v>
                </c:pt>
                <c:pt idx="1">
                  <c:v>1.7</c:v>
                </c:pt>
                <c:pt idx="2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9809242074494198"/>
          <c:y val="4.5519005080601187E-2"/>
          <c:w val="0.2946775992719099"/>
          <c:h val="0.410046826024991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ngsana New" panose="02020603050405020304" pitchFamily="18" charset="-34"/>
              <a:ea typeface="+mn-ea"/>
              <a:cs typeface="Angsana New" panose="02020603050405020304" pitchFamily="18" charset="-34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latin typeface="Angsana New" panose="02020603050405020304" pitchFamily="18" charset="-34"/>
          <a:cs typeface="Angsana New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สมองเสื่อม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0.14626237190413255"/>
                  <c:y val="9.836906161337137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7971075755830253E-2"/>
                  <c:y val="1.63948436022285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Sheet3!$B$1:$H$1</c:f>
              <c:strCache>
                <c:ptCount val="7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</c:strCache>
            </c:strRef>
          </c:cat>
          <c:val>
            <c:numRef>
              <c:f>Sheet3!$B$2:$H$2</c:f>
              <c:numCache>
                <c:formatCode>General</c:formatCode>
                <c:ptCount val="7"/>
                <c:pt idx="0">
                  <c:v>87.78</c:v>
                </c:pt>
                <c:pt idx="1">
                  <c:v>96.28</c:v>
                </c:pt>
                <c:pt idx="2">
                  <c:v>79.42</c:v>
                </c:pt>
                <c:pt idx="3">
                  <c:v>85.54</c:v>
                </c:pt>
                <c:pt idx="4">
                  <c:v>62.28</c:v>
                </c:pt>
                <c:pt idx="5">
                  <c:v>95.23</c:v>
                </c:pt>
                <c:pt idx="6">
                  <c:v>88.51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FB-4330-B72E-FEA6F6CCDD65}"/>
            </c:ext>
          </c:extLst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พลัดตกหกล้ม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Sheet3!$B$1:$H$1</c:f>
              <c:strCache>
                <c:ptCount val="7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</c:strCache>
            </c:strRef>
          </c:cat>
          <c:val>
            <c:numRef>
              <c:f>Sheet3!$B$3:$H$3</c:f>
              <c:numCache>
                <c:formatCode>General</c:formatCode>
                <c:ptCount val="7"/>
                <c:pt idx="0">
                  <c:v>84.78</c:v>
                </c:pt>
                <c:pt idx="1">
                  <c:v>95.96</c:v>
                </c:pt>
                <c:pt idx="2">
                  <c:v>79.7</c:v>
                </c:pt>
                <c:pt idx="3">
                  <c:v>85.57</c:v>
                </c:pt>
                <c:pt idx="4">
                  <c:v>75.11</c:v>
                </c:pt>
                <c:pt idx="5">
                  <c:v>94.58</c:v>
                </c:pt>
                <c:pt idx="6">
                  <c:v>88.34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9FB-4330-B72E-FEA6F6CCDD6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4139648"/>
        <c:axId val="164140208"/>
      </c:barChart>
      <c:catAx>
        <c:axId val="164139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th-TH"/>
          </a:p>
        </c:txPr>
        <c:crossAx val="164140208"/>
        <c:crosses val="autoZero"/>
        <c:auto val="1"/>
        <c:lblAlgn val="ctr"/>
        <c:lblOffset val="100"/>
        <c:noMultiLvlLbl val="0"/>
      </c:catAx>
      <c:valAx>
        <c:axId val="164140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th-TH"/>
          </a:p>
        </c:txPr>
        <c:crossAx val="164139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8228577462695948E-2"/>
          <c:y val="0.92805980701463775"/>
          <c:w val="0.71265062738201401"/>
          <c:h val="5.53329844372915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ngsana New" panose="02020603050405020304" pitchFamily="18" charset="-34"/>
              <a:ea typeface="+mn-ea"/>
              <a:cs typeface="Angsana New" panose="02020603050405020304" pitchFamily="18" charset="-34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latin typeface="Angsana New" panose="02020603050405020304" pitchFamily="18" charset="-34"/>
          <a:cs typeface="Angsana New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Sheet3!$A$32</c:f>
              <c:strCache>
                <c:ptCount val="1"/>
                <c:pt idx="0">
                  <c:v>สมองเสื่อม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Sheet3!$B$31:$H$31</c:f>
              <c:strCache>
                <c:ptCount val="7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</c:strCache>
            </c:strRef>
          </c:cat>
          <c:val>
            <c:numRef>
              <c:f>Sheet3!$B$32:$H$32</c:f>
              <c:numCache>
                <c:formatCode>General</c:formatCode>
                <c:ptCount val="7"/>
                <c:pt idx="0">
                  <c:v>1.4</c:v>
                </c:pt>
                <c:pt idx="1">
                  <c:v>3.3</c:v>
                </c:pt>
                <c:pt idx="2">
                  <c:v>1</c:v>
                </c:pt>
                <c:pt idx="3">
                  <c:v>1.4</c:v>
                </c:pt>
                <c:pt idx="4">
                  <c:v>0.2</c:v>
                </c:pt>
                <c:pt idx="5">
                  <c:v>1.2</c:v>
                </c:pt>
                <c:pt idx="6">
                  <c:v>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B97-4594-868C-E6A65D7F7081}"/>
            </c:ext>
          </c:extLst>
        </c:ser>
        <c:ser>
          <c:idx val="1"/>
          <c:order val="1"/>
          <c:tx>
            <c:strRef>
              <c:f>Sheet3!$A$33</c:f>
              <c:strCache>
                <c:ptCount val="1"/>
                <c:pt idx="0">
                  <c:v>พลัดตกหกล้ม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ngsana New" panose="02020603050405020304" pitchFamily="18" charset="-34"/>
                    <a:ea typeface="+mn-ea"/>
                    <a:cs typeface="Angsana New" panose="02020603050405020304" pitchFamily="18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Sheet3!$B$31:$H$31</c:f>
              <c:strCache>
                <c:ptCount val="7"/>
                <c:pt idx="0">
                  <c:v>เมือง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</c:strCache>
            </c:strRef>
          </c:cat>
          <c:val>
            <c:numRef>
              <c:f>Sheet3!$B$33:$H$33</c:f>
              <c:numCache>
                <c:formatCode>General</c:formatCode>
                <c:ptCount val="7"/>
                <c:pt idx="0">
                  <c:v>0.4</c:v>
                </c:pt>
                <c:pt idx="1">
                  <c:v>0.3</c:v>
                </c:pt>
                <c:pt idx="2">
                  <c:v>0</c:v>
                </c:pt>
                <c:pt idx="3">
                  <c:v>0.1</c:v>
                </c:pt>
                <c:pt idx="4">
                  <c:v>0</c:v>
                </c:pt>
                <c:pt idx="5">
                  <c:v>0.7</c:v>
                </c:pt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B97-4594-868C-E6A65D7F708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64143008"/>
        <c:axId val="164143568"/>
      </c:barChart>
      <c:catAx>
        <c:axId val="164143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th-TH"/>
          </a:p>
        </c:txPr>
        <c:crossAx val="164143568"/>
        <c:crosses val="autoZero"/>
        <c:auto val="1"/>
        <c:lblAlgn val="ctr"/>
        <c:lblOffset val="100"/>
        <c:noMultiLvlLbl val="0"/>
      </c:catAx>
      <c:valAx>
        <c:axId val="164143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th-TH"/>
          </a:p>
        </c:txPr>
        <c:crossAx val="164143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ngsana New" panose="02020603050405020304" pitchFamily="18" charset="-34"/>
              <a:ea typeface="+mn-ea"/>
              <a:cs typeface="Angsana New" panose="02020603050405020304" pitchFamily="18" charset="-34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1">
          <a:latin typeface="Angsana New" panose="02020603050405020304" pitchFamily="18" charset="-34"/>
          <a:cs typeface="Angsana New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Sheet4!$B$12:$B$13</c:f>
              <c:strCache>
                <c:ptCount val="2"/>
                <c:pt idx="1">
                  <c:v>ตรวจราชการรอบที่1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Sheet4!$A$14:$A$21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จังหวัด</c:v>
                </c:pt>
              </c:strCache>
            </c:strRef>
          </c:cat>
          <c:val>
            <c:numRef>
              <c:f>Sheet4!$B$14:$B$21</c:f>
              <c:numCache>
                <c:formatCode>General</c:formatCode>
                <c:ptCount val="8"/>
                <c:pt idx="0">
                  <c:v>58.3</c:v>
                </c:pt>
                <c:pt idx="1">
                  <c:v>75</c:v>
                </c:pt>
                <c:pt idx="2">
                  <c:v>100</c:v>
                </c:pt>
                <c:pt idx="3">
                  <c:v>75</c:v>
                </c:pt>
                <c:pt idx="4">
                  <c:v>66.599999999999994</c:v>
                </c:pt>
                <c:pt idx="5">
                  <c:v>80</c:v>
                </c:pt>
                <c:pt idx="6">
                  <c:v>100</c:v>
                </c:pt>
                <c:pt idx="7">
                  <c:v>72.2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8B-4C0B-B003-D40C556EF8C4}"/>
            </c:ext>
          </c:extLst>
        </c:ser>
        <c:ser>
          <c:idx val="1"/>
          <c:order val="1"/>
          <c:tx>
            <c:strRef>
              <c:f>Sheet4!$C$12:$C$13</c:f>
              <c:strCache>
                <c:ptCount val="2"/>
                <c:pt idx="1">
                  <c:v>ตรวจราชการรอบที่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Sheet4!$A$14:$A$21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จังหวัด</c:v>
                </c:pt>
              </c:strCache>
            </c:strRef>
          </c:cat>
          <c:val>
            <c:numRef>
              <c:f>Sheet4!$C$14:$C$21</c:f>
              <c:numCache>
                <c:formatCode>General</c:formatCode>
                <c:ptCount val="8"/>
                <c:pt idx="0">
                  <c:v>100</c:v>
                </c:pt>
                <c:pt idx="1">
                  <c:v>75</c:v>
                </c:pt>
                <c:pt idx="2">
                  <c:v>100</c:v>
                </c:pt>
                <c:pt idx="3">
                  <c:v>75</c:v>
                </c:pt>
                <c:pt idx="4">
                  <c:v>66.599999999999994</c:v>
                </c:pt>
                <c:pt idx="5">
                  <c:v>100</c:v>
                </c:pt>
                <c:pt idx="6">
                  <c:v>100</c:v>
                </c:pt>
                <c:pt idx="7">
                  <c:v>88.8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68B-4C0B-B003-D40C556EF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4455696"/>
        <c:axId val="164456256"/>
      </c:barChart>
      <c:catAx>
        <c:axId val="16445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th-TH"/>
          </a:p>
        </c:txPr>
        <c:crossAx val="164456256"/>
        <c:crosses val="autoZero"/>
        <c:auto val="1"/>
        <c:lblAlgn val="ctr"/>
        <c:lblOffset val="100"/>
        <c:noMultiLvlLbl val="0"/>
      </c:catAx>
      <c:valAx>
        <c:axId val="16445625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defRPr>
            </a:pPr>
            <a:endParaRPr lang="th-TH"/>
          </a:p>
        </c:txPr>
        <c:crossAx val="16445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ngsana New" panose="02020603050405020304" pitchFamily="18" charset="-34"/>
              <a:ea typeface="+mn-ea"/>
              <a:cs typeface="Angsana New" panose="02020603050405020304" pitchFamily="18" charset="-34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'{worksheet}'!$B$1:$B$2</c:f>
              <c:strCache>
                <c:ptCount val="2"/>
                <c:pt idx="1">
                  <c:v>2561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'{worksheet}'!$A$3:$A$10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'{worksheet}'!$B$3:$B$10</c:f>
              <c:numCache>
                <c:formatCode>General</c:formatCode>
                <c:ptCount val="8"/>
                <c:pt idx="0">
                  <c:v>7.73</c:v>
                </c:pt>
                <c:pt idx="1">
                  <c:v>4.04</c:v>
                </c:pt>
                <c:pt idx="2">
                  <c:v>5.22</c:v>
                </c:pt>
                <c:pt idx="3">
                  <c:v>6.42</c:v>
                </c:pt>
                <c:pt idx="4">
                  <c:v>6.47</c:v>
                </c:pt>
                <c:pt idx="5">
                  <c:v>8.48</c:v>
                </c:pt>
                <c:pt idx="6">
                  <c:v>8.25</c:v>
                </c:pt>
                <c:pt idx="7">
                  <c:v>6.87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7ED-45AD-AF7A-930ADCDAAAF1}"/>
            </c:ext>
          </c:extLst>
        </c:ser>
        <c:ser>
          <c:idx val="1"/>
          <c:order val="1"/>
          <c:tx>
            <c:strRef>
              <c:f>'{worksheet}'!$C$1:$C$2</c:f>
              <c:strCache>
                <c:ptCount val="2"/>
                <c:pt idx="1">
                  <c:v>2562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'{worksheet}'!$A$3:$A$10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'{worksheet}'!$C$3:$C$10</c:f>
              <c:numCache>
                <c:formatCode>General</c:formatCode>
                <c:ptCount val="8"/>
                <c:pt idx="0">
                  <c:v>7.73</c:v>
                </c:pt>
                <c:pt idx="1">
                  <c:v>4.04</c:v>
                </c:pt>
                <c:pt idx="2">
                  <c:v>5.22</c:v>
                </c:pt>
                <c:pt idx="3">
                  <c:v>6.42</c:v>
                </c:pt>
                <c:pt idx="4">
                  <c:v>6.47</c:v>
                </c:pt>
                <c:pt idx="5">
                  <c:v>8.48</c:v>
                </c:pt>
                <c:pt idx="6">
                  <c:v>8.25</c:v>
                </c:pt>
                <c:pt idx="7">
                  <c:v>6.68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7ED-45AD-AF7A-930ADCDAAAF1}"/>
            </c:ext>
          </c:extLst>
        </c:ser>
        <c:ser>
          <c:idx val="2"/>
          <c:order val="2"/>
          <c:tx>
            <c:strRef>
              <c:f>'{worksheet}'!$D$1:$D$2</c:f>
              <c:strCache>
                <c:ptCount val="2"/>
                <c:pt idx="1">
                  <c:v>2563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'{worksheet}'!$A$3:$A$10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'{worksheet}'!$D$3:$D$10</c:f>
              <c:numCache>
                <c:formatCode>General</c:formatCode>
                <c:ptCount val="8"/>
                <c:pt idx="0">
                  <c:v>7.51</c:v>
                </c:pt>
                <c:pt idx="1">
                  <c:v>7.14</c:v>
                </c:pt>
                <c:pt idx="2">
                  <c:v>3.44</c:v>
                </c:pt>
                <c:pt idx="3">
                  <c:v>8.31</c:v>
                </c:pt>
                <c:pt idx="4">
                  <c:v>6.13</c:v>
                </c:pt>
                <c:pt idx="5">
                  <c:v>3.9</c:v>
                </c:pt>
                <c:pt idx="6">
                  <c:v>5.88</c:v>
                </c:pt>
                <c:pt idx="7">
                  <c:v>6.42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7ED-45AD-AF7A-930ADCDAAA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498320"/>
        <c:axId val="202498880"/>
      </c:barChart>
      <c:catAx>
        <c:axId val="20249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02498880"/>
        <c:crosses val="autoZero"/>
        <c:auto val="1"/>
        <c:lblAlgn val="ctr"/>
        <c:lblOffset val="100"/>
        <c:noMultiLvlLbl val="0"/>
      </c:catAx>
      <c:valAx>
        <c:axId val="202498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024983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6465337042450527E-2"/>
          <c:y val="5.2142177910433095E-2"/>
          <c:w val="0.89098832705792019"/>
          <c:h val="0.588789859754851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'{worksheet}'!$B$1:$B$2</c:f>
              <c:strCache>
                <c:ptCount val="2"/>
                <c:pt idx="1">
                  <c:v>2561</c:v>
                </c:pt>
              </c:strCache>
            </c:strRef>
          </c:tx>
          <c:spPr>
            <a:solidFill>
              <a:srgbClr val="FEDADB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'{worksheet}'!$A$3:$A$10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'{worksheet}'!$B$3:$B$10</c:f>
              <c:numCache>
                <c:formatCode>General</c:formatCode>
                <c:ptCount val="8"/>
                <c:pt idx="0">
                  <c:v>78.260000000000005</c:v>
                </c:pt>
                <c:pt idx="1">
                  <c:v>93.75</c:v>
                </c:pt>
                <c:pt idx="2">
                  <c:v>94.82</c:v>
                </c:pt>
                <c:pt idx="3">
                  <c:v>88.82</c:v>
                </c:pt>
                <c:pt idx="4">
                  <c:v>53.62</c:v>
                </c:pt>
                <c:pt idx="5">
                  <c:v>79.010000000000005</c:v>
                </c:pt>
                <c:pt idx="6">
                  <c:v>92.81</c:v>
                </c:pt>
                <c:pt idx="7">
                  <c:v>74.760000000000005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BA-4B04-8342-E4A320483FE9}"/>
            </c:ext>
          </c:extLst>
        </c:ser>
        <c:ser>
          <c:idx val="1"/>
          <c:order val="1"/>
          <c:tx>
            <c:strRef>
              <c:f>'{worksheet}'!$C$1:$C$2</c:f>
              <c:strCache>
                <c:ptCount val="2"/>
                <c:pt idx="1">
                  <c:v>2562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'{worksheet}'!$A$3:$A$10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'{worksheet}'!$C$3:$C$10</c:f>
              <c:numCache>
                <c:formatCode>General</c:formatCode>
                <c:ptCount val="8"/>
                <c:pt idx="0">
                  <c:v>53.91</c:v>
                </c:pt>
                <c:pt idx="1">
                  <c:v>95.79</c:v>
                </c:pt>
                <c:pt idx="2">
                  <c:v>96.93</c:v>
                </c:pt>
                <c:pt idx="3">
                  <c:v>87.2</c:v>
                </c:pt>
                <c:pt idx="4">
                  <c:v>59.42</c:v>
                </c:pt>
                <c:pt idx="5">
                  <c:v>86.78</c:v>
                </c:pt>
                <c:pt idx="6">
                  <c:v>94.8</c:v>
                </c:pt>
                <c:pt idx="7">
                  <c:v>67.650000000000006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8BA-4B04-8342-E4A320483FE9}"/>
            </c:ext>
          </c:extLst>
        </c:ser>
        <c:ser>
          <c:idx val="2"/>
          <c:order val="2"/>
          <c:tx>
            <c:strRef>
              <c:f>'{worksheet}'!$D$1:$D$2</c:f>
              <c:strCache>
                <c:ptCount val="2"/>
                <c:pt idx="1">
                  <c:v>2563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'{worksheet}'!$A$3:$A$10</c:f>
              <c:strCache>
                <c:ptCount val="8"/>
                <c:pt idx="0">
                  <c:v>เมืองสตูล</c:v>
                </c:pt>
                <c:pt idx="1">
                  <c:v>ควนโดน</c:v>
                </c:pt>
                <c:pt idx="2">
                  <c:v>ควนกาหลง</c:v>
                </c:pt>
                <c:pt idx="3">
                  <c:v>ท่าแพ</c:v>
                </c:pt>
                <c:pt idx="4">
                  <c:v>ละงู</c:v>
                </c:pt>
                <c:pt idx="5">
                  <c:v>ทุ่งหว้า</c:v>
                </c:pt>
                <c:pt idx="6">
                  <c:v>มะนัง</c:v>
                </c:pt>
                <c:pt idx="7">
                  <c:v>รวม</c:v>
                </c:pt>
              </c:strCache>
            </c:strRef>
          </c:cat>
          <c:val>
            <c:numRef>
              <c:f>'{worksheet}'!$D$3:$D$10</c:f>
              <c:numCache>
                <c:formatCode>General</c:formatCode>
                <c:ptCount val="8"/>
                <c:pt idx="0">
                  <c:v>52.86</c:v>
                </c:pt>
                <c:pt idx="1">
                  <c:v>97.52</c:v>
                </c:pt>
                <c:pt idx="2">
                  <c:v>88.34</c:v>
                </c:pt>
                <c:pt idx="3">
                  <c:v>87.84</c:v>
                </c:pt>
                <c:pt idx="4">
                  <c:v>55.24</c:v>
                </c:pt>
                <c:pt idx="5">
                  <c:v>91.13</c:v>
                </c:pt>
                <c:pt idx="6">
                  <c:v>95</c:v>
                </c:pt>
                <c:pt idx="7">
                  <c:v>64.88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8BA-4B04-8342-E4A320483F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506160"/>
        <c:axId val="202506720"/>
      </c:barChart>
      <c:catAx>
        <c:axId val="20250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02506720"/>
        <c:crosses val="autoZero"/>
        <c:auto val="1"/>
        <c:lblAlgn val="ctr"/>
        <c:lblOffset val="100"/>
        <c:noMultiLvlLbl val="0"/>
      </c:catAx>
      <c:valAx>
        <c:axId val="20250672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025061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9372597886342051"/>
          <c:y val="6.2793969004870372E-4"/>
          <c:w val="0.25891245630224363"/>
          <c:h val="9.34268842599555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658929722759507E-2"/>
          <c:y val="0.10688591983556012"/>
          <c:w val="0.86976144422952939"/>
          <c:h val="0.78793260554660893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07D-4EA5-A2F8-CD96BC91B00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07D-4EA5-A2F8-CD96BC91B00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07D-4EA5-A2F8-CD96BC91B006}"/>
              </c:ext>
            </c:extLst>
          </c:dPt>
          <c:dPt>
            <c:idx val="3"/>
            <c:bubble3D val="0"/>
            <c:explosion val="16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07D-4EA5-A2F8-CD96BC91B006}"/>
              </c:ext>
            </c:extLst>
          </c:dPt>
          <c:dPt>
            <c:idx val="4"/>
            <c:bubble3D val="0"/>
            <c:explosion val="8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07D-4EA5-A2F8-CD96BC91B00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07D-4EA5-A2F8-CD96BC91B00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07D-4EA5-A2F8-CD96BC91B006}"/>
              </c:ext>
            </c:extLst>
          </c:dPt>
          <c:dLbls>
            <c:dLbl>
              <c:idx val="0"/>
              <c:layout>
                <c:manualLayout>
                  <c:x val="-5.7463460200937164E-2"/>
                  <c:y val="0.1488383196704728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07D-4EA5-A2F8-CD96BC91B00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3589835359550981"/>
                  <c:y val="6.547094726200727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07D-4EA5-A2F8-CD96BC91B00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20620313362099071"/>
                  <c:y val="-0.2027835724278202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07D-4EA5-A2F8-CD96BC91B00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20012366849263594"/>
                  <c:y val="-8.535889967690830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607D-4EA5-A2F8-CD96BC91B00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8482259350076359E-2"/>
                  <c:y val="0.15126396970162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6.634439220599711E-2"/>
                  <c:y val="6.9887046857909321E-2"/>
                </c:manualLayout>
              </c:layout>
              <c:tx>
                <c:rich>
                  <a:bodyPr/>
                  <a:lstStyle/>
                  <a:p>
                    <a:fld id="{44263CF0-1D95-48A6-BDE4-E88147B3767F}" type="CATEGORYNAME">
                      <a:rPr lang="th-TH">
                        <a:solidFill>
                          <a:schemeClr val="tx1"/>
                        </a:solidFill>
                      </a:rPr>
                      <a:pPr/>
                      <a:t>[ชื่อประเภท]</a:t>
                    </a:fld>
                    <a:r>
                      <a:rPr lang="th-TH" baseline="0" dirty="0"/>
                      <a:t>
</a:t>
                    </a:r>
                    <a:fld id="{88D41B99-ACD3-4C51-9A50-85AE9A0A8F0A}" type="PERCENTAGE">
                      <a:rPr lang="th-TH" baseline="0"/>
                      <a:pPr/>
                      <a:t>[เปอร์เซ็นต์]</a:t>
                    </a:fld>
                    <a:endParaRPr lang="th-TH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607D-4EA5-A2F8-CD96BC91B006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2.9622849368200348E-2"/>
                  <c:y val="0.1861070963251895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607D-4EA5-A2F8-CD96BC91B00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Sheet1!$A$1:$G$1</c:f>
              <c:strCache>
                <c:ptCount val="7"/>
                <c:pt idx="0">
                  <c:v>ยาฝัง</c:v>
                </c:pt>
                <c:pt idx="1">
                  <c:v>ทำหมัน</c:v>
                </c:pt>
                <c:pt idx="2">
                  <c:v>ยากิน</c:v>
                </c:pt>
                <c:pt idx="3">
                  <c:v>ยาฉีด</c:v>
                </c:pt>
                <c:pt idx="4">
                  <c:v>ถุงยาง</c:v>
                </c:pt>
                <c:pt idx="5">
                  <c:v>ห่วงอนามัย</c:v>
                </c:pt>
                <c:pt idx="6">
                  <c:v>อื่นๆ</c:v>
                </c:pt>
              </c:strCache>
            </c:strRef>
          </c:cat>
          <c:val>
            <c:numRef>
              <c:f>Sheet1!$A$2:$G$2</c:f>
              <c:numCache>
                <c:formatCode>General</c:formatCode>
                <c:ptCount val="7"/>
                <c:pt idx="0">
                  <c:v>54</c:v>
                </c:pt>
                <c:pt idx="1">
                  <c:v>53</c:v>
                </c:pt>
                <c:pt idx="2">
                  <c:v>65</c:v>
                </c:pt>
                <c:pt idx="3">
                  <c:v>153</c:v>
                </c:pt>
                <c:pt idx="4">
                  <c:v>23</c:v>
                </c:pt>
                <c:pt idx="5">
                  <c:v>11</c:v>
                </c:pt>
                <c:pt idx="6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607D-4EA5-A2F8-CD96BC91B006}"/>
            </c:ext>
          </c:extLst>
        </c:ser>
        <c:ser>
          <c:idx val="1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607D-4EA5-A2F8-CD96BC91B00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607D-4EA5-A2F8-CD96BC91B00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607D-4EA5-A2F8-CD96BC91B00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6-607D-4EA5-A2F8-CD96BC91B00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8-607D-4EA5-A2F8-CD96BC91B00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A-607D-4EA5-A2F8-CD96BC91B00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C-607D-4EA5-A2F8-CD96BC91B00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Sheet1!$A$1:$G$1</c:f>
              <c:strCache>
                <c:ptCount val="7"/>
                <c:pt idx="0">
                  <c:v>ยาฝัง</c:v>
                </c:pt>
                <c:pt idx="1">
                  <c:v>ทำหมัน</c:v>
                </c:pt>
                <c:pt idx="2">
                  <c:v>ยากิน</c:v>
                </c:pt>
                <c:pt idx="3">
                  <c:v>ยาฉีด</c:v>
                </c:pt>
                <c:pt idx="4">
                  <c:v>ถุงยาง</c:v>
                </c:pt>
                <c:pt idx="5">
                  <c:v>ห่วงอนามัย</c:v>
                </c:pt>
                <c:pt idx="6">
                  <c:v>อื่นๆ</c:v>
                </c:pt>
              </c:strCache>
            </c:strRef>
          </c:cat>
          <c:val>
            <c:numRef>
              <c:f>Sheet1!$A$3:$G$3</c:f>
              <c:numCache>
                <c:formatCode>General</c:formatCode>
                <c:ptCount val="7"/>
                <c:pt idx="0">
                  <c:v>15.05</c:v>
                </c:pt>
                <c:pt idx="1">
                  <c:v>14.72</c:v>
                </c:pt>
                <c:pt idx="2">
                  <c:v>18.05</c:v>
                </c:pt>
                <c:pt idx="3">
                  <c:v>42.5</c:v>
                </c:pt>
                <c:pt idx="4">
                  <c:v>6.38</c:v>
                </c:pt>
                <c:pt idx="5">
                  <c:v>3.05</c:v>
                </c:pt>
                <c:pt idx="6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607D-4EA5-A2F8-CD96BC91B00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49891451614912E-2"/>
          <c:y val="3.8509814443523534E-2"/>
          <c:w val="0.90875016715727619"/>
          <c:h val="0.8069692526761537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ชุดข้อมูล 1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2556</c:v>
                </c:pt>
                <c:pt idx="1">
                  <c:v>2557</c:v>
                </c:pt>
                <c:pt idx="2">
                  <c:v>2558</c:v>
                </c:pt>
                <c:pt idx="3">
                  <c:v>2559</c:v>
                </c:pt>
                <c:pt idx="4">
                  <c:v>2560</c:v>
                </c:pt>
                <c:pt idx="5">
                  <c:v>2561</c:v>
                </c:pt>
                <c:pt idx="6">
                  <c:v>2562</c:v>
                </c:pt>
                <c:pt idx="7">
                  <c:v>2563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156.30000000000001</c:v>
                </c:pt>
                <c:pt idx="1">
                  <c:v>156.80000000000001</c:v>
                </c:pt>
                <c:pt idx="2">
                  <c:v>180.1</c:v>
                </c:pt>
                <c:pt idx="3">
                  <c:v>156.4</c:v>
                </c:pt>
                <c:pt idx="4">
                  <c:v>0</c:v>
                </c:pt>
                <c:pt idx="5">
                  <c:v>0</c:v>
                </c:pt>
                <c:pt idx="6">
                  <c:v>208</c:v>
                </c:pt>
                <c:pt idx="7">
                  <c:v>223.4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5A6-462C-B0A8-752E45EC51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4117472"/>
        <c:axId val="204121952"/>
      </c:lineChart>
      <c:catAx>
        <c:axId val="204117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gradFill>
              <a:gsLst>
                <a:gs pos="0">
                  <a:srgbClr val="FF0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04121952"/>
        <c:crosses val="autoZero"/>
        <c:auto val="1"/>
        <c:lblAlgn val="ctr"/>
        <c:lblOffset val="100"/>
        <c:noMultiLvlLbl val="0"/>
      </c:catAx>
      <c:valAx>
        <c:axId val="204121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20411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000"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BC9FCA-AC49-49C0-BC63-2AA25FB9365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17D874BB-5094-4324-8019-F3D9FA1C6580}">
      <dgm:prSet phldrT="[ข้อความ]" custT="1"/>
      <dgm:spPr/>
      <dgm:t>
        <a:bodyPr/>
        <a:lstStyle/>
        <a:p>
          <a:r>
            <a:rPr lang="th-TH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หญิงตั้งครรภ์</a:t>
          </a:r>
        </a:p>
        <a:p>
          <a:r>
            <a: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*  อัตราส่วนการตายมารดา (ไม่เกิน 17 ต่อแสนการเกิดมีชีพ)</a:t>
          </a:r>
        </a:p>
        <a:p>
          <a:r>
            <a: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*  หญิง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ตั้งครรภ์ได้รับการฝากครรภ์ครั้งแรก ก่อนหรือเท่ากับ 12 สัปดาห์  </a:t>
          </a:r>
          <a:r>
            <a: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(ร้อย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ละ 75)</a:t>
          </a:r>
        </a:p>
      </dgm:t>
    </dgm:pt>
    <dgm:pt modelId="{11B7ABC1-7EC3-477B-A7A8-051E57E20D11}" type="parTrans" cxnId="{D2E556EC-E5B8-4963-847D-EEF63B676AE8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59FA424-16BE-4B0F-87CD-790299ACF5A5}" type="sibTrans" cxnId="{D2E556EC-E5B8-4963-847D-EEF63B676AE8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184F81D-A212-4FD4-B15E-4ABB83B57E5A}">
      <dgm:prSet phldrT="[ข้อความ]" custT="1"/>
      <dgm:spPr/>
      <dgm:t>
        <a:bodyPr/>
        <a:lstStyle/>
        <a:p>
          <a:r>
            <a: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หญิง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ตั้งครรภ์ได้รับยาเม็ดเสริมไอโอดีน </a:t>
          </a:r>
          <a:r>
            <a: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ธาตุเหล็กและ</a:t>
          </a:r>
          <a:r>
            <a:rPr lang="th-TH" sz="2400" b="1" dirty="0" err="1" smtClean="0">
              <a:latin typeface="TH SarabunPSK" panose="020B0500040200020003" pitchFamily="34" charset="-34"/>
              <a:cs typeface="TH SarabunPSK" panose="020B0500040200020003" pitchFamily="34" charset="-34"/>
            </a:rPr>
            <a:t>กรดโฟลิก</a:t>
          </a:r>
          <a:r>
            <a:rPr lang="en-US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(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ร้อยละ100)</a:t>
          </a:r>
        </a:p>
      </dgm:t>
    </dgm:pt>
    <dgm:pt modelId="{FE39500E-2EE9-421E-BBA1-7A1D8B66D631}" type="parTrans" cxnId="{22DC73F2-9BE5-4828-8D95-7AA4570271E1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87A383F-17BF-477B-B551-C31F5F61D8C7}" type="sibTrans" cxnId="{22DC73F2-9BE5-4828-8D95-7AA4570271E1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7103986-4F59-494D-BB0B-9CAEB05465CE}">
      <dgm:prSet phldrT="[ข้อความ]" custT="1"/>
      <dgm:spPr/>
      <dgm:t>
        <a:bodyPr/>
        <a:lstStyle/>
        <a:p>
          <a:r>
            <a: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ทารก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แรกเกิดน้ำหนักน้อย</a:t>
          </a:r>
          <a:r>
            <a: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กว่า 2</a:t>
          </a:r>
          <a:r>
            <a:rPr lang="en-US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,</a:t>
          </a:r>
          <a:r>
            <a: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500 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กรัม (ไม่เกินร้อยละ 7)</a:t>
          </a:r>
        </a:p>
      </dgm:t>
    </dgm:pt>
    <dgm:pt modelId="{70940801-C5A9-4366-A75B-95F3969556EB}" type="parTrans" cxnId="{C9D7FB59-0DB3-40E8-8BE8-1C3D4E6671A1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F5E490E-8E42-4068-BC5F-9D565E9A23FF}" type="sibTrans" cxnId="{C9D7FB59-0DB3-40E8-8BE8-1C3D4E6671A1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596ADAE-3E62-41B8-A0B3-BA844A107056}">
      <dgm:prSet phldrT="[ข้อความ]" custT="1"/>
      <dgm:spPr/>
      <dgm:t>
        <a:bodyPr/>
        <a:lstStyle/>
        <a:p>
          <a:r>
            <a: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เด็ก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แรกเกิด-</a:t>
          </a:r>
          <a:r>
            <a: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ต่ำ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กว่า 6 </a:t>
          </a:r>
          <a:r>
            <a: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เดือน กิน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นมแม่อย่างเดียว (ร้อยละ 50)</a:t>
          </a:r>
        </a:p>
      </dgm:t>
    </dgm:pt>
    <dgm:pt modelId="{0AB84745-0925-499C-AD1C-E496DBE041B4}" type="parTrans" cxnId="{B3F7A9FA-8859-48CD-A69E-D9F41A129151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75ECB9D-3663-419A-AF04-4E6645AFB0D5}" type="sibTrans" cxnId="{B3F7A9FA-8859-48CD-A69E-D9F41A129151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FD746EC-2DBF-4644-B98A-D4CCB7F899A3}">
      <dgm:prSet phldrT="[ข้อความ]" custT="1"/>
      <dgm:spPr/>
      <dgm:t>
        <a:bodyPr/>
        <a:lstStyle/>
        <a:p>
          <a:r>
            <a: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หญิง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หลังคลอดได้รับการดูแล 3 ครั้ง ตามเกณฑ์ (ร้อยละ75)</a:t>
          </a:r>
        </a:p>
      </dgm:t>
    </dgm:pt>
    <dgm:pt modelId="{6DAF875A-95AB-41D7-800F-5950EFF3B7FC}" type="parTrans" cxnId="{6E62B546-92C3-4091-8345-BA4A73555E16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A32ADC3-AB3F-40FF-A367-FA6453901DC6}" type="sibTrans" cxnId="{6E62B546-92C3-4091-8345-BA4A73555E16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697ECD3-51D5-4477-9F67-A3CF74310C44}">
      <dgm:prSet phldrT="[ข้อความ]" custT="1"/>
      <dgm:spPr/>
      <dgm:t>
        <a:bodyPr/>
        <a:lstStyle/>
        <a:p>
          <a:r>
            <a: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หญิง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ตั้งครรภ์ได้รับการดูแลก่อนคลอด 5 ครั้งตามเกณฑ์ (ร้อยละ 75)</a:t>
          </a:r>
        </a:p>
      </dgm:t>
    </dgm:pt>
    <dgm:pt modelId="{191F9290-02BE-4ED9-9F18-AAEAAAC6DDB9}" type="sibTrans" cxnId="{E171163C-7CFF-4CC5-B804-94FA0B38D092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9621E46-EEF6-41C2-A36E-A15A7A933A18}" type="parTrans" cxnId="{E171163C-7CFF-4CC5-B804-94FA0B38D092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A915353-C21F-4850-9116-5982417A689E}">
      <dgm:prSet phldrT="[ข้อความ]" custT="1"/>
      <dgm:spPr/>
      <dgm:t>
        <a:bodyPr/>
        <a:lstStyle/>
        <a:p>
          <a:r>
            <a: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ภาวะโลหิตจางในหญิงตั้งครรภ์ (ไม่เกิน ร้อยละ18)</a:t>
          </a:r>
          <a:endParaRPr lang="th-TH" sz="24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1A8C86A-C413-4235-B9BA-5A0606CC827C}" type="parTrans" cxnId="{3306FFB4-8B99-4974-A95D-7EAEC1899EA8}">
      <dgm:prSet/>
      <dgm:spPr/>
      <dgm:t>
        <a:bodyPr/>
        <a:lstStyle/>
        <a:p>
          <a:endParaRPr lang="en-US"/>
        </a:p>
      </dgm:t>
    </dgm:pt>
    <dgm:pt modelId="{2D0DA903-D493-479F-A058-18CDC43DA790}" type="sibTrans" cxnId="{3306FFB4-8B99-4974-A95D-7EAEC1899EA8}">
      <dgm:prSet/>
      <dgm:spPr/>
      <dgm:t>
        <a:bodyPr/>
        <a:lstStyle/>
        <a:p>
          <a:endParaRPr lang="en-US"/>
        </a:p>
      </dgm:t>
    </dgm:pt>
    <dgm:pt modelId="{5A89FB1F-4349-4121-849D-A813AE3D2795}">
      <dgm:prSet custT="1"/>
      <dgm:spPr/>
      <dgm:t>
        <a:bodyPr/>
        <a:lstStyle/>
        <a:p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ภาวะโลหิตจางในหญิงตั้งครรภ์อายุครรภ์32-34 </a:t>
          </a:r>
          <a:r>
            <a: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สัปดาห์ (ไม่เกินร้อยละ </a:t>
          </a:r>
          <a:r>
            <a:rPr lang="en-US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10</a:t>
          </a:r>
          <a:r>
            <a:rPr lang="th-TH" sz="24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)</a:t>
          </a:r>
          <a:endParaRPr lang="en-US" sz="24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9B13B98-0F63-435C-8C7E-DD0F852D985A}" type="parTrans" cxnId="{8F4B2586-5EE6-4B00-BDB4-BDBC6F632249}">
      <dgm:prSet/>
      <dgm:spPr/>
      <dgm:t>
        <a:bodyPr/>
        <a:lstStyle/>
        <a:p>
          <a:endParaRPr lang="en-US"/>
        </a:p>
      </dgm:t>
    </dgm:pt>
    <dgm:pt modelId="{E435132D-9F93-4D41-8F2E-68AD7854C012}" type="sibTrans" cxnId="{8F4B2586-5EE6-4B00-BDB4-BDBC6F632249}">
      <dgm:prSet/>
      <dgm:spPr/>
      <dgm:t>
        <a:bodyPr/>
        <a:lstStyle/>
        <a:p>
          <a:endParaRPr lang="en-US"/>
        </a:p>
      </dgm:t>
    </dgm:pt>
    <dgm:pt modelId="{E3E3FD3C-C21B-4A33-8636-D6F28C39EAE0}">
      <dgm:prSet phldrT="[ข้อความ]" custT="1"/>
      <dgm:spPr/>
      <dgm:t>
        <a:bodyPr/>
        <a:lstStyle/>
        <a:p>
          <a:r>
            <a:rPr lang="th-TH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เด็ก</a:t>
          </a:r>
          <a:r>
            <a:rPr lang="th-TH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แรกเกิด</a:t>
          </a:r>
          <a:r>
            <a:rPr lang="th-TH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-</a:t>
          </a:r>
          <a:r>
            <a:rPr lang="en-US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6 </a:t>
          </a:r>
          <a:r>
            <a:rPr lang="th-TH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เดือน</a:t>
          </a:r>
          <a:endParaRPr lang="th-TH" sz="28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297C43C-7EC6-4FEB-B95B-47589B0B608E}" type="sibTrans" cxnId="{DDF5C5B3-07E2-48F3-93C1-248E0A66E4EA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7F9A657-EFAE-451D-B788-B46AFFB09B43}" type="parTrans" cxnId="{DDF5C5B3-07E2-48F3-93C1-248E0A66E4EA}">
      <dgm:prSet/>
      <dgm:spPr/>
      <dgm:t>
        <a:bodyPr/>
        <a:lstStyle/>
        <a:p>
          <a:endParaRPr lang="th-TH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07B6E78-CF14-47B5-906D-7F2BC594E236}" type="pres">
      <dgm:prSet presAssocID="{64BC9FCA-AC49-49C0-BC63-2AA25FB9365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535F20B-82D1-4C87-AA7D-9C953E7F743D}" type="pres">
      <dgm:prSet presAssocID="{17D874BB-5094-4324-8019-F3D9FA1C6580}" presName="comp" presStyleCnt="0"/>
      <dgm:spPr/>
    </dgm:pt>
    <dgm:pt modelId="{67A92F97-BE6A-487E-8D3A-9ECE039DB612}" type="pres">
      <dgm:prSet presAssocID="{17D874BB-5094-4324-8019-F3D9FA1C6580}" presName="box" presStyleLbl="node1" presStyleIdx="0" presStyleCnt="2" custScaleX="97167" custScaleY="94341" custLinFactNeighborY="0"/>
      <dgm:spPr/>
      <dgm:t>
        <a:bodyPr/>
        <a:lstStyle/>
        <a:p>
          <a:endParaRPr lang="en-US"/>
        </a:p>
      </dgm:t>
    </dgm:pt>
    <dgm:pt modelId="{93A9C793-023B-4844-B5F4-66D28A6FBD7A}" type="pres">
      <dgm:prSet presAssocID="{17D874BB-5094-4324-8019-F3D9FA1C6580}" presName="img" presStyleLbl="fgImgPlace1" presStyleIdx="0" presStyleCnt="2" custScaleX="79669" custScaleY="62164" custLinFactNeighborX="-5840" custLinFactNeighborY="-7959"/>
      <dgm:spPr>
        <a:blipFill rotWithShape="1">
          <a:blip xmlns:r="http://schemas.openxmlformats.org/officeDocument/2006/relationships" r:embed="rId1"/>
          <a:srcRect/>
          <a:stretch>
            <a:fillRect t="-6000" b="-6000"/>
          </a:stretch>
        </a:blipFill>
      </dgm:spPr>
      <dgm:t>
        <a:bodyPr/>
        <a:lstStyle/>
        <a:p>
          <a:endParaRPr lang="en-US"/>
        </a:p>
      </dgm:t>
    </dgm:pt>
    <dgm:pt modelId="{5876BBAC-E885-4380-9745-E5040F28CAC8}" type="pres">
      <dgm:prSet presAssocID="{17D874BB-5094-4324-8019-F3D9FA1C6580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666D6D-EF29-410D-A821-C135B66B13E3}" type="pres">
      <dgm:prSet presAssocID="{859FA424-16BE-4B0F-87CD-790299ACF5A5}" presName="spacer" presStyleCnt="0"/>
      <dgm:spPr/>
    </dgm:pt>
    <dgm:pt modelId="{F313A336-15DE-4812-B419-5D3ADE10DF8B}" type="pres">
      <dgm:prSet presAssocID="{E3E3FD3C-C21B-4A33-8636-D6F28C39EAE0}" presName="comp" presStyleCnt="0"/>
      <dgm:spPr/>
    </dgm:pt>
    <dgm:pt modelId="{DBD9758A-4718-4DB1-9E2E-A7250D53C5CD}" type="pres">
      <dgm:prSet presAssocID="{E3E3FD3C-C21B-4A33-8636-D6F28C39EAE0}" presName="box" presStyleLbl="node1" presStyleIdx="1" presStyleCnt="2" custScaleX="97807" custScaleY="50197" custLinFactNeighborY="-5542"/>
      <dgm:spPr/>
      <dgm:t>
        <a:bodyPr/>
        <a:lstStyle/>
        <a:p>
          <a:endParaRPr lang="en-US"/>
        </a:p>
      </dgm:t>
    </dgm:pt>
    <dgm:pt modelId="{4759AEB4-EA86-42D6-9A2C-177E2737E857}" type="pres">
      <dgm:prSet presAssocID="{E3E3FD3C-C21B-4A33-8636-D6F28C39EAE0}" presName="img" presStyleLbl="fgImgPlace1" presStyleIdx="1" presStyleCnt="2" custScaleX="49386" custScaleY="28285" custLinFactNeighborX="-8001" custLinFactNeighborY="-16439"/>
      <dgm:spPr>
        <a:blipFill rotWithShape="1">
          <a:blip xmlns:r="http://schemas.openxmlformats.org/officeDocument/2006/relationships" r:embed="rId2"/>
          <a:srcRect/>
          <a:stretch>
            <a:fillRect t="-10000" b="-10000"/>
          </a:stretch>
        </a:blipFill>
      </dgm:spPr>
      <dgm:t>
        <a:bodyPr/>
        <a:lstStyle/>
        <a:p>
          <a:endParaRPr lang="en-US"/>
        </a:p>
      </dgm:t>
    </dgm:pt>
    <dgm:pt modelId="{1B234B93-EDD4-416A-B7D2-37FDF8D9EB61}" type="pres">
      <dgm:prSet presAssocID="{E3E3FD3C-C21B-4A33-8636-D6F28C39EAE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D7FB59-0DB3-40E8-8BE8-1C3D4E6671A1}" srcId="{E3E3FD3C-C21B-4A33-8636-D6F28C39EAE0}" destId="{57103986-4F59-494D-BB0B-9CAEB05465CE}" srcOrd="0" destOrd="0" parTransId="{70940801-C5A9-4366-A75B-95F3969556EB}" sibTransId="{BF5E490E-8E42-4068-BC5F-9D565E9A23FF}"/>
    <dgm:cxn modelId="{A7EB2AB4-8C85-41AA-822C-6555AB68380A}" type="presOf" srcId="{57103986-4F59-494D-BB0B-9CAEB05465CE}" destId="{DBD9758A-4718-4DB1-9E2E-A7250D53C5CD}" srcOrd="0" destOrd="1" presId="urn:microsoft.com/office/officeart/2005/8/layout/vList4"/>
    <dgm:cxn modelId="{E171163C-7CFF-4CC5-B804-94FA0B38D092}" srcId="{17D874BB-5094-4324-8019-F3D9FA1C6580}" destId="{0697ECD3-51D5-4477-9F67-A3CF74310C44}" srcOrd="0" destOrd="0" parTransId="{C9621E46-EEF6-41C2-A36E-A15A7A933A18}" sibTransId="{191F9290-02BE-4ED9-9F18-AAEAAAC6DDB9}"/>
    <dgm:cxn modelId="{935158D5-998C-4BFB-AE78-B71960B4F91D}" type="presOf" srcId="{E3E3FD3C-C21B-4A33-8636-D6F28C39EAE0}" destId="{DBD9758A-4718-4DB1-9E2E-A7250D53C5CD}" srcOrd="0" destOrd="0" presId="urn:microsoft.com/office/officeart/2005/8/layout/vList4"/>
    <dgm:cxn modelId="{BDE02B3D-9EA8-4A06-8DCE-E203F6A24FA2}" type="presOf" srcId="{DA915353-C21F-4850-9116-5982417A689E}" destId="{5876BBAC-E885-4380-9745-E5040F28CAC8}" srcOrd="1" destOrd="4" presId="urn:microsoft.com/office/officeart/2005/8/layout/vList4"/>
    <dgm:cxn modelId="{1E2175DA-EA46-44D8-A3FB-115BC3F1099F}" type="presOf" srcId="{5A89FB1F-4349-4121-849D-A813AE3D2795}" destId="{67A92F97-BE6A-487E-8D3A-9ECE039DB612}" srcOrd="0" destOrd="5" presId="urn:microsoft.com/office/officeart/2005/8/layout/vList4"/>
    <dgm:cxn modelId="{B3E27902-F689-4E94-8F74-6984A351B50D}" type="presOf" srcId="{7FD746EC-2DBF-4644-B98A-D4CCB7F899A3}" destId="{67A92F97-BE6A-487E-8D3A-9ECE039DB612}" srcOrd="0" destOrd="3" presId="urn:microsoft.com/office/officeart/2005/8/layout/vList4"/>
    <dgm:cxn modelId="{77255880-0624-40A7-8774-F1958D60F6A7}" type="presOf" srcId="{DA915353-C21F-4850-9116-5982417A689E}" destId="{67A92F97-BE6A-487E-8D3A-9ECE039DB612}" srcOrd="0" destOrd="4" presId="urn:microsoft.com/office/officeart/2005/8/layout/vList4"/>
    <dgm:cxn modelId="{0E3B6E69-ADB7-43D7-BC3F-00E55216C774}" type="presOf" srcId="{5A89FB1F-4349-4121-849D-A813AE3D2795}" destId="{5876BBAC-E885-4380-9745-E5040F28CAC8}" srcOrd="1" destOrd="5" presId="urn:microsoft.com/office/officeart/2005/8/layout/vList4"/>
    <dgm:cxn modelId="{B0595DD9-DEE3-4D17-9D06-89132F45287A}" type="presOf" srcId="{17D874BB-5094-4324-8019-F3D9FA1C6580}" destId="{5876BBAC-E885-4380-9745-E5040F28CAC8}" srcOrd="1" destOrd="0" presId="urn:microsoft.com/office/officeart/2005/8/layout/vList4"/>
    <dgm:cxn modelId="{FF14D729-5F5B-4859-8786-1D86BA1DE989}" type="presOf" srcId="{7FD746EC-2DBF-4644-B98A-D4CCB7F899A3}" destId="{5876BBAC-E885-4380-9745-E5040F28CAC8}" srcOrd="1" destOrd="3" presId="urn:microsoft.com/office/officeart/2005/8/layout/vList4"/>
    <dgm:cxn modelId="{3306FFB4-8B99-4974-A95D-7EAEC1899EA8}" srcId="{17D874BB-5094-4324-8019-F3D9FA1C6580}" destId="{DA915353-C21F-4850-9116-5982417A689E}" srcOrd="3" destOrd="0" parTransId="{91A8C86A-C413-4235-B9BA-5A0606CC827C}" sibTransId="{2D0DA903-D493-479F-A058-18CDC43DA790}"/>
    <dgm:cxn modelId="{22DC73F2-9BE5-4828-8D95-7AA4570271E1}" srcId="{17D874BB-5094-4324-8019-F3D9FA1C6580}" destId="{4184F81D-A212-4FD4-B15E-4ABB83B57E5A}" srcOrd="1" destOrd="0" parTransId="{FE39500E-2EE9-421E-BBA1-7A1D8B66D631}" sibTransId="{387A383F-17BF-477B-B551-C31F5F61D8C7}"/>
    <dgm:cxn modelId="{4F1BEFF7-3659-4E8C-91CB-9B7E3E67F566}" type="presOf" srcId="{1596ADAE-3E62-41B8-A0B3-BA844A107056}" destId="{DBD9758A-4718-4DB1-9E2E-A7250D53C5CD}" srcOrd="0" destOrd="2" presId="urn:microsoft.com/office/officeart/2005/8/layout/vList4"/>
    <dgm:cxn modelId="{ED66A142-854E-48A7-9354-F99F17A788DB}" type="presOf" srcId="{57103986-4F59-494D-BB0B-9CAEB05465CE}" destId="{1B234B93-EDD4-416A-B7D2-37FDF8D9EB61}" srcOrd="1" destOrd="1" presId="urn:microsoft.com/office/officeart/2005/8/layout/vList4"/>
    <dgm:cxn modelId="{59D999D5-AF56-4005-8BEA-5FDA439A4846}" type="presOf" srcId="{64BC9FCA-AC49-49C0-BC63-2AA25FB9365F}" destId="{D07B6E78-CF14-47B5-906D-7F2BC594E236}" srcOrd="0" destOrd="0" presId="urn:microsoft.com/office/officeart/2005/8/layout/vList4"/>
    <dgm:cxn modelId="{FBB85C3E-4E3B-4C37-920D-20A3B909C8FA}" type="presOf" srcId="{0697ECD3-51D5-4477-9F67-A3CF74310C44}" destId="{5876BBAC-E885-4380-9745-E5040F28CAC8}" srcOrd="1" destOrd="1" presId="urn:microsoft.com/office/officeart/2005/8/layout/vList4"/>
    <dgm:cxn modelId="{B3F7A9FA-8859-48CD-A69E-D9F41A129151}" srcId="{E3E3FD3C-C21B-4A33-8636-D6F28C39EAE0}" destId="{1596ADAE-3E62-41B8-A0B3-BA844A107056}" srcOrd="1" destOrd="0" parTransId="{0AB84745-0925-499C-AD1C-E496DBE041B4}" sibTransId="{775ECB9D-3663-419A-AF04-4E6645AFB0D5}"/>
    <dgm:cxn modelId="{1917609C-2961-487F-BFAA-DD18018D15FF}" type="presOf" srcId="{4184F81D-A212-4FD4-B15E-4ABB83B57E5A}" destId="{5876BBAC-E885-4380-9745-E5040F28CAC8}" srcOrd="1" destOrd="2" presId="urn:microsoft.com/office/officeart/2005/8/layout/vList4"/>
    <dgm:cxn modelId="{21045999-E484-4D3C-B317-59448EA6E43F}" type="presOf" srcId="{0697ECD3-51D5-4477-9F67-A3CF74310C44}" destId="{67A92F97-BE6A-487E-8D3A-9ECE039DB612}" srcOrd="0" destOrd="1" presId="urn:microsoft.com/office/officeart/2005/8/layout/vList4"/>
    <dgm:cxn modelId="{DDF5C5B3-07E2-48F3-93C1-248E0A66E4EA}" srcId="{64BC9FCA-AC49-49C0-BC63-2AA25FB9365F}" destId="{E3E3FD3C-C21B-4A33-8636-D6F28C39EAE0}" srcOrd="1" destOrd="0" parTransId="{07F9A657-EFAE-451D-B788-B46AFFB09B43}" sibTransId="{6297C43C-7EC6-4FEB-B95B-47589B0B608E}"/>
    <dgm:cxn modelId="{57FF5688-DBB0-459F-8353-1407CD419C4D}" type="presOf" srcId="{E3E3FD3C-C21B-4A33-8636-D6F28C39EAE0}" destId="{1B234B93-EDD4-416A-B7D2-37FDF8D9EB61}" srcOrd="1" destOrd="0" presId="urn:microsoft.com/office/officeart/2005/8/layout/vList4"/>
    <dgm:cxn modelId="{2422E09D-E01A-4768-943D-5FF4A775EEFD}" type="presOf" srcId="{1596ADAE-3E62-41B8-A0B3-BA844A107056}" destId="{1B234B93-EDD4-416A-B7D2-37FDF8D9EB61}" srcOrd="1" destOrd="2" presId="urn:microsoft.com/office/officeart/2005/8/layout/vList4"/>
    <dgm:cxn modelId="{D2E556EC-E5B8-4963-847D-EEF63B676AE8}" srcId="{64BC9FCA-AC49-49C0-BC63-2AA25FB9365F}" destId="{17D874BB-5094-4324-8019-F3D9FA1C6580}" srcOrd="0" destOrd="0" parTransId="{11B7ABC1-7EC3-477B-A7A8-051E57E20D11}" sibTransId="{859FA424-16BE-4B0F-87CD-790299ACF5A5}"/>
    <dgm:cxn modelId="{21EC5DB7-0044-4F53-874D-848709D378CF}" type="presOf" srcId="{17D874BB-5094-4324-8019-F3D9FA1C6580}" destId="{67A92F97-BE6A-487E-8D3A-9ECE039DB612}" srcOrd="0" destOrd="0" presId="urn:microsoft.com/office/officeart/2005/8/layout/vList4"/>
    <dgm:cxn modelId="{8F4B2586-5EE6-4B00-BDB4-BDBC6F632249}" srcId="{17D874BB-5094-4324-8019-F3D9FA1C6580}" destId="{5A89FB1F-4349-4121-849D-A813AE3D2795}" srcOrd="4" destOrd="0" parTransId="{09B13B98-0F63-435C-8C7E-DD0F852D985A}" sibTransId="{E435132D-9F93-4D41-8F2E-68AD7854C012}"/>
    <dgm:cxn modelId="{03FA5503-383B-4F08-9E10-04C7B483180C}" type="presOf" srcId="{4184F81D-A212-4FD4-B15E-4ABB83B57E5A}" destId="{67A92F97-BE6A-487E-8D3A-9ECE039DB612}" srcOrd="0" destOrd="2" presId="urn:microsoft.com/office/officeart/2005/8/layout/vList4"/>
    <dgm:cxn modelId="{6E62B546-92C3-4091-8345-BA4A73555E16}" srcId="{17D874BB-5094-4324-8019-F3D9FA1C6580}" destId="{7FD746EC-2DBF-4644-B98A-D4CCB7F899A3}" srcOrd="2" destOrd="0" parTransId="{6DAF875A-95AB-41D7-800F-5950EFF3B7FC}" sibTransId="{2A32ADC3-AB3F-40FF-A367-FA6453901DC6}"/>
    <dgm:cxn modelId="{FA26B3AB-5943-44B8-BF66-B5F0648CCDEE}" type="presParOf" srcId="{D07B6E78-CF14-47B5-906D-7F2BC594E236}" destId="{9535F20B-82D1-4C87-AA7D-9C953E7F743D}" srcOrd="0" destOrd="0" presId="urn:microsoft.com/office/officeart/2005/8/layout/vList4"/>
    <dgm:cxn modelId="{01FD30CD-B2CE-4AF3-AA82-F4B72F069062}" type="presParOf" srcId="{9535F20B-82D1-4C87-AA7D-9C953E7F743D}" destId="{67A92F97-BE6A-487E-8D3A-9ECE039DB612}" srcOrd="0" destOrd="0" presId="urn:microsoft.com/office/officeart/2005/8/layout/vList4"/>
    <dgm:cxn modelId="{6056EBED-76B1-4CE0-BDF8-FD51179A404B}" type="presParOf" srcId="{9535F20B-82D1-4C87-AA7D-9C953E7F743D}" destId="{93A9C793-023B-4844-B5F4-66D28A6FBD7A}" srcOrd="1" destOrd="0" presId="urn:microsoft.com/office/officeart/2005/8/layout/vList4"/>
    <dgm:cxn modelId="{A9A12688-2F2E-4331-8826-A625BD57F010}" type="presParOf" srcId="{9535F20B-82D1-4C87-AA7D-9C953E7F743D}" destId="{5876BBAC-E885-4380-9745-E5040F28CAC8}" srcOrd="2" destOrd="0" presId="urn:microsoft.com/office/officeart/2005/8/layout/vList4"/>
    <dgm:cxn modelId="{42A164E6-D771-49D1-A10E-494043B308B7}" type="presParOf" srcId="{D07B6E78-CF14-47B5-906D-7F2BC594E236}" destId="{D6666D6D-EF29-410D-A821-C135B66B13E3}" srcOrd="1" destOrd="0" presId="urn:microsoft.com/office/officeart/2005/8/layout/vList4"/>
    <dgm:cxn modelId="{5704CF12-F5B7-4344-8F6D-41E7DAE04DA8}" type="presParOf" srcId="{D07B6E78-CF14-47B5-906D-7F2BC594E236}" destId="{F313A336-15DE-4812-B419-5D3ADE10DF8B}" srcOrd="2" destOrd="0" presId="urn:microsoft.com/office/officeart/2005/8/layout/vList4"/>
    <dgm:cxn modelId="{11240655-37B1-452C-BFC0-1B0A1308921A}" type="presParOf" srcId="{F313A336-15DE-4812-B419-5D3ADE10DF8B}" destId="{DBD9758A-4718-4DB1-9E2E-A7250D53C5CD}" srcOrd="0" destOrd="0" presId="urn:microsoft.com/office/officeart/2005/8/layout/vList4"/>
    <dgm:cxn modelId="{0211A856-26AD-4A66-A761-1BC2D704D045}" type="presParOf" srcId="{F313A336-15DE-4812-B419-5D3ADE10DF8B}" destId="{4759AEB4-EA86-42D6-9A2C-177E2737E857}" srcOrd="1" destOrd="0" presId="urn:microsoft.com/office/officeart/2005/8/layout/vList4"/>
    <dgm:cxn modelId="{D6998B95-B547-46F4-988F-B5F925FBA1F9}" type="presParOf" srcId="{F313A336-15DE-4812-B419-5D3ADE10DF8B}" destId="{1B234B93-EDD4-416A-B7D2-37FDF8D9EB6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A92F97-BE6A-487E-8D3A-9ECE039DB612}">
      <dsp:nvSpPr>
        <dsp:cNvPr id="0" name=""/>
        <dsp:cNvSpPr/>
      </dsp:nvSpPr>
      <dsp:spPr>
        <a:xfrm>
          <a:off x="166848" y="0"/>
          <a:ext cx="11445219" cy="37447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หญิงตั้งครรภ์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*  อัตราส่วนการตายมารดา (ไม่เกิน 17 ต่อแสนการเกิดมีชีพ)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*  หญิง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ตั้งครรภ์ได้รับการฝากครรภ์ครั้งแรก ก่อนหรือเท่ากับ 12 สัปดาห์  </a:t>
          </a:r>
          <a:r>
            <a:rPr lang="th-TH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(ร้อย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ละ 75)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หญิง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ตั้งครรภ์ได้รับการดูแลก่อนคลอด 5 ครั้งตามเกณฑ์ (ร้อยละ 75)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หญิง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ตั้งครรภ์ได้รับยาเม็ดเสริมไอโอดีน </a:t>
          </a:r>
          <a:r>
            <a:rPr lang="th-TH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ธาตุเหล็กและ</a:t>
          </a:r>
          <a:r>
            <a:rPr lang="th-TH" sz="2400" b="1" kern="1200" dirty="0" err="1" smtClean="0">
              <a:latin typeface="TH SarabunPSK" panose="020B0500040200020003" pitchFamily="34" charset="-34"/>
              <a:cs typeface="TH SarabunPSK" panose="020B0500040200020003" pitchFamily="34" charset="-34"/>
            </a:rPr>
            <a:t>กรดโฟลิก</a:t>
          </a:r>
          <a:r>
            <a:rPr lang="en-US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th-TH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(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ร้อยละ100)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หญิง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หลังคลอดได้รับการดูแล 3 ครั้ง ตามเกณฑ์ (ร้อยละ75)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ภาวะโลหิตจางในหญิงตั้งครรภ์ (ไม่เกิน ร้อยละ18)</a:t>
          </a:r>
          <a:endParaRPr lang="th-TH" sz="24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ภาวะโลหิตจางในหญิงตั้งครรภ์อายุครรภ์32-34 </a:t>
          </a:r>
          <a:r>
            <a:rPr lang="th-TH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สัปดาห์ (ไม่เกินร้อยละ </a:t>
          </a:r>
          <a:r>
            <a:rPr lang="en-US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10</a:t>
          </a:r>
          <a:r>
            <a:rPr lang="th-TH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)</a:t>
          </a:r>
          <a:endParaRPr lang="en-US" sz="24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841582" y="0"/>
        <a:ext cx="8770485" cy="3744729"/>
      </dsp:txXfrm>
    </dsp:sp>
    <dsp:sp modelId="{93A9C793-023B-4844-B5F4-66D28A6FBD7A}">
      <dsp:nvSpPr>
        <dsp:cNvPr id="0" name=""/>
        <dsp:cNvSpPr/>
      </dsp:nvSpPr>
      <dsp:spPr>
        <a:xfrm>
          <a:off x="498834" y="632623"/>
          <a:ext cx="1876828" cy="19740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9758A-4718-4DB1-9E2E-A7250D53C5CD}">
      <dsp:nvSpPr>
        <dsp:cNvPr id="0" name=""/>
        <dsp:cNvSpPr/>
      </dsp:nvSpPr>
      <dsp:spPr>
        <a:xfrm>
          <a:off x="129155" y="3921683"/>
          <a:ext cx="11520604" cy="19924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เด็ก</a:t>
          </a:r>
          <a:r>
            <a:rPr lang="th-TH" sz="28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แรกเกิด</a:t>
          </a:r>
          <a:r>
            <a:rPr lang="th-TH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-</a:t>
          </a:r>
          <a:r>
            <a:rPr lang="en-US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6 </a:t>
          </a:r>
          <a:r>
            <a:rPr lang="th-TH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rPr>
            <a:t>เดือน</a:t>
          </a:r>
          <a:endParaRPr lang="th-TH" sz="28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ทารก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แรกเกิดน้ำหนักน้อย</a:t>
          </a:r>
          <a:r>
            <a:rPr lang="th-TH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กว่า 2</a:t>
          </a:r>
          <a:r>
            <a:rPr lang="en-US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,</a:t>
          </a:r>
          <a:r>
            <a:rPr lang="th-TH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500 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กรัม (ไม่เกินร้อยละ 7)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เด็ก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แรกเกิด-</a:t>
          </a:r>
          <a:r>
            <a:rPr lang="th-TH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ต่ำ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กว่า 6 </a:t>
          </a:r>
          <a:r>
            <a:rPr lang="th-TH" sz="2400" b="1" kern="1200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เดือน กิน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นมแม่อย่างเดียว (ร้อยละ 50)</a:t>
          </a:r>
        </a:p>
      </dsp:txBody>
      <dsp:txXfrm>
        <a:off x="2821507" y="3921683"/>
        <a:ext cx="8828252" cy="1992497"/>
      </dsp:txXfrm>
    </dsp:sp>
    <dsp:sp modelId="{4759AEB4-EA86-42D6-9A2C-177E2737E857}">
      <dsp:nvSpPr>
        <dsp:cNvPr id="0" name=""/>
        <dsp:cNvSpPr/>
      </dsp:nvSpPr>
      <dsp:spPr>
        <a:xfrm>
          <a:off x="804627" y="4166802"/>
          <a:ext cx="1163427" cy="89818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0.86207</cdr:x>
      <cdr:y>0.93549</cdr:y>
    </cdr:from>
    <cdr:to>
      <cdr:x>1</cdr:x>
      <cdr:y>1</cdr:y>
    </cdr:to>
    <cdr:sp macro="" textlink="">
      <cdr:nvSpPr>
        <cdr:cNvPr id="2" name="กล่องข้อความ 1"/>
        <cdr:cNvSpPr txBox="1"/>
      </cdr:nvSpPr>
      <cdr:spPr>
        <a:xfrm xmlns:a="http://schemas.openxmlformats.org/drawingml/2006/main">
          <a:off x="7620000" y="3991923"/>
          <a:ext cx="1219190" cy="2752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h-TH" sz="1600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0.86207</cdr:x>
      <cdr:y>0.93549</cdr:y>
    </cdr:from>
    <cdr:to>
      <cdr:x>1</cdr:x>
      <cdr:y>1</cdr:y>
    </cdr:to>
    <cdr:sp macro="" textlink="">
      <cdr:nvSpPr>
        <cdr:cNvPr id="2" name="กล่องข้อความ 1"/>
        <cdr:cNvSpPr txBox="1"/>
      </cdr:nvSpPr>
      <cdr:spPr>
        <a:xfrm xmlns:a="http://schemas.openxmlformats.org/drawingml/2006/main">
          <a:off x="7620000" y="3991923"/>
          <a:ext cx="1219190" cy="2752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h-TH" sz="1600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0.08163</cdr:x>
      <cdr:y>0.24551</cdr:y>
    </cdr:from>
    <cdr:to>
      <cdr:x>0.91837</cdr:x>
      <cdr:y>0.24551</cdr:y>
    </cdr:to>
    <cdr:cxnSp macro="">
      <cdr:nvCxnSpPr>
        <cdr:cNvPr id="5" name="ตัวเชื่อมต่อตรง 4">
          <a:extLst xmlns:a="http://schemas.openxmlformats.org/drawingml/2006/main">
            <a:ext uri="{FF2B5EF4-FFF2-40B4-BE49-F238E27FC236}">
              <a16:creationId xmlns="" xmlns:a16="http://schemas.microsoft.com/office/drawing/2014/main" id="{8B1F1395-1FC9-4B1E-AC13-19DA056D0072}"/>
            </a:ext>
          </a:extLst>
        </cdr:cNvPr>
        <cdr:cNvCxnSpPr/>
      </cdr:nvCxnSpPr>
      <cdr:spPr>
        <a:xfrm xmlns:a="http://schemas.openxmlformats.org/drawingml/2006/main">
          <a:off x="745067" y="1041400"/>
          <a:ext cx="7636934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0.01942</cdr:x>
      <cdr:y>0.1383</cdr:y>
    </cdr:from>
    <cdr:to>
      <cdr:x>0.13592</cdr:x>
      <cdr:y>0.32979</cdr:y>
    </cdr:to>
    <cdr:sp macro="" textlink="">
      <cdr:nvSpPr>
        <cdr:cNvPr id="3" name="กล่องข้อความ 2"/>
        <cdr:cNvSpPr txBox="1"/>
      </cdr:nvSpPr>
      <cdr:spPr>
        <a:xfrm xmlns:a="http://schemas.openxmlformats.org/drawingml/2006/main">
          <a:off x="152400" y="6604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th-TH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0.17582</cdr:x>
      <cdr:y>0.36601</cdr:y>
    </cdr:from>
    <cdr:to>
      <cdr:x>0.97697</cdr:x>
      <cdr:y>0.36601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="" xmlns:a16="http://schemas.microsoft.com/office/drawing/2014/main" id="{4D6E9A61-8A0C-400A-967B-971BD5B811CD}"/>
            </a:ext>
          </a:extLst>
        </cdr:cNvPr>
        <cdr:cNvCxnSpPr/>
      </cdr:nvCxnSpPr>
      <cdr:spPr>
        <a:xfrm xmlns:a="http://schemas.openxmlformats.org/drawingml/2006/main">
          <a:off x="1145469" y="1425765"/>
          <a:ext cx="5219613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7D856-7704-4111-8AFB-59DFCD8D7B6E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93D3C-1F41-4183-BFBD-1F970AB1E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12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err="1" smtClean="0"/>
              <a:t>ดด่ด้</a:t>
            </a:r>
            <a:r>
              <a:rPr lang="th-TH" dirty="0" smtClean="0"/>
              <a:t>ดาด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93D3C-1F41-4183-BFBD-1F970AB1E6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75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3BCC3-FFC2-4A6C-A649-59DF2C35AFFC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97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3BCC3-FFC2-4A6C-A649-59DF2C35AFFC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77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3BCC3-FFC2-4A6C-A649-59DF2C35AFFC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94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3BCC3-FFC2-4A6C-A649-59DF2C35AFFC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12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009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ปี </a:t>
            </a:r>
            <a:r>
              <a:rPr lang="en-US" dirty="0"/>
              <a:t>64 </a:t>
            </a:r>
            <a:r>
              <a:rPr lang="th-TH" dirty="0"/>
              <a:t>เพิ่มความครอบคลุมในการสำรวจ เป็นร้อยละ </a:t>
            </a:r>
            <a:r>
              <a:rPr lang="en-US" dirty="0"/>
              <a:t>5 </a:t>
            </a:r>
            <a:r>
              <a:rPr lang="th-TH" dirty="0"/>
              <a:t>ของผู้สูงอายุทั้งหมด ในแต่ละพื้นที่</a:t>
            </a:r>
            <a:endParaRPr lang="en-US" dirty="0"/>
          </a:p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AF52F-0ABE-407C-AFD9-BEC6A302F21C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17944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0428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6612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DF00FB-EFD4-4199-B43F-9BA6669BF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5138F01-22B9-44EC-BAD2-C6B02112A0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006ACC-FC7F-474C-9732-A3CC90A0E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8BE43E-25D1-4E67-9871-82BFE6CD2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48BA32-5DF2-48F4-867D-81452F65A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50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4582F-3039-4657-8329-D58658EE8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ECC9D32-1D91-4044-A85D-F8974E792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ECC588-F820-44AE-BA91-A750A5170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199BBA-2013-4B28-BE8B-5848CD34C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B833E2-AD4A-47E2-9F7F-EFAEC679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9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4DF4A0F-3F6A-4FFE-9454-367189B59D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4B80748-7727-4A27-91A3-09AD2735B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9DB2ED-8F65-415E-AE04-E1817B226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A0E82C-3119-4FC0-80BE-A49337BD5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757950-4721-472E-B618-0D1862B0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00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=""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r>
                <a:rPr lang="en-US" sz="1400" dirty="0">
                  <a:solidFill>
                    <a:schemeClr val="accent2">
                      <a:lumMod val="50000"/>
                    </a:schemeClr>
                  </a:solidFill>
                </a:rPr>
                <a:t>To insert your own icons*:</a:t>
              </a:r>
            </a:p>
            <a:p>
              <a:endParaRPr lang="en-US" sz="14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</a:rPr>
                <a:t>Insert</a:t>
              </a:r>
              <a:r>
                <a:rPr lang="en-US" sz="1400" dirty="0">
                  <a:solidFill>
                    <a:schemeClr val="accent2">
                      <a:lumMod val="50000"/>
                    </a:schemeClr>
                  </a:solidFill>
                </a:rPr>
                <a:t> &gt;&gt; </a:t>
              </a:r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</a:rPr>
                <a:t>Icons</a:t>
              </a:r>
            </a:p>
            <a:p>
              <a:endParaRPr lang="en-US" sz="140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r>
                <a:rPr lang="en-US" sz="1200" i="1" dirty="0">
                  <a:solidFill>
                    <a:schemeClr val="accent2">
                      <a:lumMod val="50000"/>
                    </a:schemeClr>
                  </a:solidFill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6969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5BF0-A1FE-4AA7-A3AF-B7730D354B0F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FDA29-04F7-4E7F-B6FF-F503A0A03A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9919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5BF0-A1FE-4AA7-A3AF-B7730D354B0F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FDA29-04F7-4E7F-B6FF-F503A0A03A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1335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5BF0-A1FE-4AA7-A3AF-B7730D354B0F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FDA29-04F7-4E7F-B6FF-F503A0A03A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6372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5BF0-A1FE-4AA7-A3AF-B7730D354B0F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FDA29-04F7-4E7F-B6FF-F503A0A03A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3961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5BF0-A1FE-4AA7-A3AF-B7730D354B0F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FDA29-04F7-4E7F-B6FF-F503A0A03A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96093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5BF0-A1FE-4AA7-A3AF-B7730D354B0F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FDA29-04F7-4E7F-B6FF-F503A0A03A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7183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5BF0-A1FE-4AA7-A3AF-B7730D354B0F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FDA29-04F7-4E7F-B6FF-F503A0A03A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2564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A49280-6657-45A4-8C0B-FB0D42DFE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6A3C79-E5FA-4C40-AE75-5A84939F1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380268D-296E-4A18-80ED-9A6D0DDF1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4CA316-4A9D-445F-ABEF-EB85D148D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FF1A0C-0297-4C7F-87B7-3BA020A8C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5BF0-A1FE-4AA7-A3AF-B7730D354B0F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FDA29-04F7-4E7F-B6FF-F503A0A03A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5219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5BF0-A1FE-4AA7-A3AF-B7730D354B0F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FDA29-04F7-4E7F-B6FF-F503A0A03A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6836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5BF0-A1FE-4AA7-A3AF-B7730D354B0F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FDA29-04F7-4E7F-B6FF-F503A0A03A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758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5BF0-A1FE-4AA7-A3AF-B7730D354B0F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FDA29-04F7-4E7F-B6FF-F503A0A03A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8395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9ADA-F18A-47F2-BFAF-CB1E46A36258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F74F-E098-44E1-A788-BD3FDA99C3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5246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9ADA-F18A-47F2-BFAF-CB1E46A36258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F74F-E098-44E1-A788-BD3FDA99C3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9041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9ADA-F18A-47F2-BFAF-CB1E46A36258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F74F-E098-44E1-A788-BD3FDA99C3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3466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9ADA-F18A-47F2-BFAF-CB1E46A36258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F74F-E098-44E1-A788-BD3FDA99C3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0594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9ADA-F18A-47F2-BFAF-CB1E46A36258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F74F-E098-44E1-A788-BD3FDA99C3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8246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9ADA-F18A-47F2-BFAF-CB1E46A36258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F74F-E098-44E1-A788-BD3FDA99C3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9359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4B47CA-CF83-487E-9782-E5964EE6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75CD4B-3D3E-441F-B487-2D2B6C349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C71D5C-1F8D-4AA7-800E-F8CB57389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2CB583-3298-495A-8056-A5C91B6C8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F90449-C26A-46B9-A159-F0ADBE726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703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9ADA-F18A-47F2-BFAF-CB1E46A36258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F74F-E098-44E1-A788-BD3FDA99C3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38671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9ADA-F18A-47F2-BFAF-CB1E46A36258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F74F-E098-44E1-A788-BD3FDA99C3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4311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9ADA-F18A-47F2-BFAF-CB1E46A36258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F74F-E098-44E1-A788-BD3FDA99C3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43199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9ADA-F18A-47F2-BFAF-CB1E46A36258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F74F-E098-44E1-A788-BD3FDA99C3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4793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9ADA-F18A-47F2-BFAF-CB1E46A36258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AF74F-E098-44E1-A788-BD3FDA99C3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3084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12/24/2020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2490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FD56-5B1D-4A91-9B80-FCDE80F681F6}" type="datetimeFigureOut">
              <a:rPr lang="th-TH" smtClean="0"/>
              <a:pPr/>
              <a:t>24/12/63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6C75-5441-4A9D-B23A-A2581EA26475}" type="slidenum">
              <a:rPr lang="th-TH" smtClean="0"/>
              <a:pPr/>
              <a:t>‹#›</a:t>
            </a:fld>
            <a:endParaRPr lang="th-TH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307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FD56-5B1D-4A91-9B80-FCDE80F681F6}" type="datetimeFigureOut">
              <a:rPr lang="th-TH" smtClean="0"/>
              <a:pPr/>
              <a:t>24/12/63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6C75-5441-4A9D-B23A-A2581EA2647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9296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FD56-5B1D-4A91-9B80-FCDE80F681F6}" type="datetimeFigureOut">
              <a:rPr lang="th-TH" smtClean="0"/>
              <a:pPr/>
              <a:t>24/12/63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6C75-5441-4A9D-B23A-A2581EA26475}" type="slidenum">
              <a:rPr lang="th-TH" smtClean="0"/>
              <a:pPr/>
              <a:t>‹#›</a:t>
            </a:fld>
            <a:endParaRPr lang="th-TH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845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FD56-5B1D-4A91-9B80-FCDE80F681F6}" type="datetimeFigureOut">
              <a:rPr lang="th-TH" smtClean="0"/>
              <a:pPr/>
              <a:t>24/12/63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6C75-5441-4A9D-B23A-A2581EA2647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1177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9C7916-9390-43D0-98F7-0CD73A73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739155-E2BC-46F7-B9BD-1558ABCCD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6A04C2A-5F55-4D13-A066-5539A32F3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614D065-22C3-4FC6-B8F4-69239357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706617-C908-4C94-8987-7F9E4A245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102370C-AC44-436C-8738-E82FF8295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54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FD56-5B1D-4A91-9B80-FCDE80F681F6}" type="datetimeFigureOut">
              <a:rPr lang="th-TH" smtClean="0"/>
              <a:pPr/>
              <a:t>24/12/63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6C75-5441-4A9D-B23A-A2581EA2647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72199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FD56-5B1D-4A91-9B80-FCDE80F681F6}" type="datetimeFigureOut">
              <a:rPr lang="th-TH" smtClean="0"/>
              <a:pPr/>
              <a:t>24/12/63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6C75-5441-4A9D-B23A-A2581EA2647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0484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FD56-5B1D-4A91-9B80-FCDE80F681F6}" type="datetimeFigureOut">
              <a:rPr lang="th-TH" smtClean="0"/>
              <a:pPr/>
              <a:t>24/12/63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6C75-5441-4A9D-B23A-A2581EA2647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0991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FF4BFD56-5B1D-4A91-9B80-FCDE80F681F6}" type="datetimeFigureOut">
              <a:rPr lang="th-TH" smtClean="0"/>
              <a:pPr/>
              <a:t>24/12/63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h-TH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5E56C75-5441-4A9D-B23A-A2581EA26475}" type="slidenum">
              <a:rPr lang="th-TH" smtClean="0">
                <a:solidFill>
                  <a:srgbClr val="455F51"/>
                </a:solidFill>
              </a:rPr>
              <a:pPr/>
              <a:t>‹#›</a:t>
            </a:fld>
            <a:endParaRPr lang="th-TH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23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FD56-5B1D-4A91-9B80-FCDE80F681F6}" type="datetimeFigureOut">
              <a:rPr lang="th-TH" smtClean="0"/>
              <a:pPr/>
              <a:t>24/12/63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6C75-5441-4A9D-B23A-A2581EA2647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65954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FD56-5B1D-4A91-9B80-FCDE80F681F6}" type="datetimeFigureOut">
              <a:rPr lang="th-TH" smtClean="0"/>
              <a:pPr/>
              <a:t>24/12/63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6C75-5441-4A9D-B23A-A2581EA2647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0804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2302"/>
            <a:ext cx="2628900" cy="575989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BFD56-5B1D-4A91-9B80-FCDE80F681F6}" type="datetimeFigureOut">
              <a:rPr lang="th-TH" smtClean="0"/>
              <a:pPr/>
              <a:t>24/12/63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56C75-5441-4A9D-B23A-A2581EA26475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934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317167-9CDD-4549-AF48-E7C1B547F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0E8049C-C65E-4AC5-825B-A0D759E37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F316FD-380B-4C5F-8EEF-6BF1E6313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5FE15EF-A911-4CBC-ADB6-3906C5964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5C6A710-E882-447A-A741-5415CEEE78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38CD41B-DEF1-4C1C-8A41-017B781F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8EE05B5-D70C-4D0D-9785-58DFA39E4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1C758F6-0327-4785-9FAB-80BBD36B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05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9DB8E4-F043-4F0A-9761-5CFF4AF1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92C76BF-158F-49DF-84DA-D0ADDF0EE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340E0E-BDCB-409B-8C5A-A9B46715E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6B6A715-A751-4DF3-9A13-9A1BEDDCF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83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B4A2170-1A6D-40AB-B385-B91EF0C98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2911074-6E85-438B-972F-33E598190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C0F97EA-DC21-4C01-BDE5-D8573EE7C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7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714DA6-B4CF-46CA-80B6-E09AFFB6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D6C0B6-6DE5-4338-9740-52AC1587B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D03E82-ED97-4F49-B699-7EF895612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3636486-DCB9-4C68-BE1B-0F27330D4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85FF818-5582-47DE-A4D3-67BFFE1F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69A598B-4CC5-43DC-A433-EF36EF374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09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E52D57-A9A6-4B1E-BA13-E24F7E6CF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C6AA8BB-161F-448F-988C-CB6C9A0696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8B578C0-846A-4042-B5C6-0AFC02AB2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532544C-6AE7-4FBF-B9FA-4F189C0D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4D039-4613-4C44-A7B9-0F4F9E53F5DB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59116CC-99E2-41FE-B742-D4B94470D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8497BF3-9625-4138-8CC7-577689D5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54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44B70F8-5E5C-4C00-9031-7190A4405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5B2ED4-9DF5-4D5E-9883-68F12C5A6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F8AA63-345A-429D-B68D-9E7DAF2C11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4D039-4613-4C44-A7B9-0F4F9E53F5DB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3FC390-F232-48BB-B25F-B253EB7BF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28BED3-5FB7-4218-A66E-24327A417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A63C3-7CD4-4080-A6E6-3B422D160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7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0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© </a:t>
            </a:r>
            <a:r>
              <a:rPr lang="en-US" sz="1100" b="0" i="0" u="none" strike="noStrike" dirty="0">
                <a:solidFill>
                  <a:srgbClr val="A5CD28"/>
                </a:solidFill>
                <a:effectLst/>
                <a:latin typeface="Open Sans" panose="020B0606030504020204" pitchFamily="34" charset="0"/>
                <a:hlinkClick r:id="rId3" tooltip="PresentationGo!"/>
              </a:rPr>
              <a:t>presentationgo.com</a:t>
            </a:r>
            <a:endParaRPr lang="en-US" sz="1100" dirty="0"/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69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55BF0-A1FE-4AA7-A3AF-B7730D354B0F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FDA29-04F7-4E7F-B6FF-F503A0A03AC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5241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09ADA-F18A-47F2-BFAF-CB1E46A36258}" type="datetimeFigureOut">
              <a:rPr lang="th-TH" smtClean="0"/>
              <a:t>24/12/63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AF74F-E098-44E1-A788-BD3FDA99C3D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303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F4BFD56-5B1D-4A91-9B80-FCDE80F681F6}" type="datetimeFigureOut">
              <a:rPr lang="th-TH" smtClean="0"/>
              <a:pPr/>
              <a:t>24/12/63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5E56C75-5441-4A9D-B23A-A2581EA26475}" type="slidenum">
              <a:rPr lang="th-TH" smtClean="0"/>
              <a:pPr/>
              <a:t>‹#›</a:t>
            </a:fld>
            <a:endParaRPr lang="th-TH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รูปภาพ 10" descr="images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0767010" y="0"/>
            <a:ext cx="1424991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microsoft.com/office/2007/relationships/hdphoto" Target="../media/hdphoto1.wdp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6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2.xml"/><Relationship Id="rId4" Type="http://schemas.openxmlformats.org/officeDocument/2006/relationships/chart" Target="../charts/char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4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4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4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4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4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&#3649;&#3612;&#3609;&#3611;&#3599;&#3636;&#3610;&#3633;&#3605;&#3636;&#3585;&#3634;&#3619;&#3623;&#3633;&#3618;&#3619;&#3640;&#3656;&#3609;%20&#3611;&#3637;%202564.docx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5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9.xml"/><Relationship Id="rId3" Type="http://schemas.openxmlformats.org/officeDocument/2006/relationships/image" Target="../media/image56.jpg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_Microsoft_Excel49.xlsx"/><Relationship Id="rId5" Type="http://schemas.openxmlformats.org/officeDocument/2006/relationships/image" Target="../media/image57.png"/><Relationship Id="rId4" Type="http://schemas.openxmlformats.org/officeDocument/2006/relationships/image" Target="../media/image59.png"/><Relationship Id="rId9" Type="http://schemas.openxmlformats.org/officeDocument/2006/relationships/chart" Target="../charts/chart5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7.png"/><Relationship Id="rId4" Type="http://schemas.openxmlformats.org/officeDocument/2006/relationships/chart" Target="../charts/chart5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png"/><Relationship Id="rId5" Type="http://schemas.openxmlformats.org/officeDocument/2006/relationships/chart" Target="../charts/chart53.xml"/><Relationship Id="rId4" Type="http://schemas.openxmlformats.org/officeDocument/2006/relationships/image" Target="../media/image56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BA1FA1-F46C-4D89-B3C5-782A0D27D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8956" y="424067"/>
            <a:ext cx="9674087" cy="2387600"/>
          </a:xfrm>
          <a:ln w="28575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ประชุมชี้แจงแนวทางการดำเนินงานส่งเสริมสุขภาพ</a:t>
            </a:r>
            <a:b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ปีงบประมาณ พ.ศ.2564</a:t>
            </a:r>
            <a:endParaRPr lang="en-US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1026" name="Picture 2" descr="ประชาสัมพันธ์วีดิทัศน์จากการประชุมคณะรัฐมนตรี">
            <a:extLst>
              <a:ext uri="{FF2B5EF4-FFF2-40B4-BE49-F238E27FC236}">
                <a16:creationId xmlns="" xmlns:a16="http://schemas.microsoft.com/office/drawing/2014/main" id="{20222C75-CE0B-4296-8770-1612BAC49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886561"/>
            <a:ext cx="333375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394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3200" y="527814"/>
            <a:ext cx="12192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itchFamily="34" charset="-34"/>
              </a:rPr>
              <a:t>ปี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itchFamily="34" charset="-34"/>
              </a:rPr>
              <a:t>60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530444"/>
            <a:ext cx="10668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itchFamily="34" charset="-34"/>
              </a:rPr>
              <a:t>ปี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itchFamily="34" charset="-34"/>
              </a:rPr>
              <a:t>61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7200" y="533400"/>
            <a:ext cx="1143000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itchFamily="34" charset="-34"/>
              </a:rPr>
              <a:t>ปี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itchFamily="34" charset="-34"/>
              </a:rPr>
              <a:t>62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itchFamily="34" charset="-34"/>
            </a:endParaRPr>
          </a:p>
        </p:txBody>
      </p:sp>
      <p:grpSp>
        <p:nvGrpSpPr>
          <p:cNvPr id="45" name="กลุ่ม 44"/>
          <p:cNvGrpSpPr/>
          <p:nvPr/>
        </p:nvGrpSpPr>
        <p:grpSpPr>
          <a:xfrm>
            <a:off x="2472718" y="1828800"/>
            <a:ext cx="2251682" cy="3581400"/>
            <a:chOff x="948718" y="1828800"/>
            <a:chExt cx="2251682" cy="3581400"/>
          </a:xfrm>
        </p:grpSpPr>
        <p:pic>
          <p:nvPicPr>
            <p:cNvPr id="2" name="รูปภาพ 1" descr="รูปภาพ1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2002" y="2593414"/>
              <a:ext cx="2208398" cy="281678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48718" y="1828800"/>
              <a:ext cx="1905000" cy="70788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Sepsis unknown cause  </a:t>
              </a: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12" name="ตัวเชื่อมต่อตรง 11"/>
            <p:cNvCxnSpPr/>
            <p:nvPr/>
          </p:nvCxnSpPr>
          <p:spPr>
            <a:xfrm rot="5400000" flipH="1" flipV="1">
              <a:off x="1634518" y="2438400"/>
              <a:ext cx="457200" cy="0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กลุ่ม 45"/>
          <p:cNvGrpSpPr/>
          <p:nvPr/>
        </p:nvGrpSpPr>
        <p:grpSpPr>
          <a:xfrm>
            <a:off x="4724400" y="1854358"/>
            <a:ext cx="2743200" cy="4571505"/>
            <a:chOff x="3200400" y="1854358"/>
            <a:chExt cx="2743200" cy="4571505"/>
          </a:xfrm>
        </p:grpSpPr>
        <p:pic>
          <p:nvPicPr>
            <p:cNvPr id="3" name="รูปภาพ 2" descr="รูปภาพ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58192" y="2514600"/>
              <a:ext cx="2385408" cy="289155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810000" y="1854358"/>
              <a:ext cx="1981200" cy="70788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Severe pneumonia  1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ราย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00400" y="5410200"/>
              <a:ext cx="2514600" cy="101566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-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Sepsis with skin burn infection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-Severe PIH</a:t>
              </a:r>
              <a:endPara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14" name="ตัวเชื่อมต่อตรง 13"/>
            <p:cNvCxnSpPr/>
            <p:nvPr/>
          </p:nvCxnSpPr>
          <p:spPr>
            <a:xfrm rot="5400000" flipH="1" flipV="1">
              <a:off x="4267200" y="3048000"/>
              <a:ext cx="1524000" cy="0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/>
            <p:cNvCxnSpPr/>
            <p:nvPr/>
          </p:nvCxnSpPr>
          <p:spPr>
            <a:xfrm rot="5400000" flipH="1" flipV="1">
              <a:off x="4038600" y="4876800"/>
              <a:ext cx="914400" cy="152400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กลุ่ม 46"/>
          <p:cNvGrpSpPr/>
          <p:nvPr/>
        </p:nvGrpSpPr>
        <p:grpSpPr>
          <a:xfrm>
            <a:off x="7848601" y="1856988"/>
            <a:ext cx="2690869" cy="4165788"/>
            <a:chOff x="6324600" y="1856988"/>
            <a:chExt cx="2690869" cy="4165788"/>
          </a:xfrm>
        </p:grpSpPr>
        <p:pic>
          <p:nvPicPr>
            <p:cNvPr id="4" name="รูปภาพ 3" descr="รูปภาพ3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4600" y="2647890"/>
              <a:ext cx="2287329" cy="281926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024869" y="2726365"/>
              <a:ext cx="990600" cy="400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MI  1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ราย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09450" y="5314890"/>
              <a:ext cx="1567750" cy="70788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uterine Rupture 1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ราย</a:t>
              </a:r>
            </a:p>
          </p:txBody>
        </p:sp>
        <p:cxnSp>
          <p:nvCxnSpPr>
            <p:cNvPr id="25" name="ตัวเชื่อมต่อตรง 24"/>
            <p:cNvCxnSpPr>
              <a:endCxn id="20" idx="1"/>
            </p:cNvCxnSpPr>
            <p:nvPr/>
          </p:nvCxnSpPr>
          <p:spPr>
            <a:xfrm flipV="1">
              <a:off x="7576250" y="2926420"/>
              <a:ext cx="448619" cy="483470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/>
            <p:cNvCxnSpPr/>
            <p:nvPr/>
          </p:nvCxnSpPr>
          <p:spPr>
            <a:xfrm rot="5400000" flipH="1" flipV="1">
              <a:off x="6852350" y="4819590"/>
              <a:ext cx="609600" cy="381000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324600" y="1856988"/>
              <a:ext cx="1981200" cy="70788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Chorioamnionitis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  1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 ราย</a:t>
              </a:r>
            </a:p>
          </p:txBody>
        </p:sp>
        <p:cxnSp>
          <p:nvCxnSpPr>
            <p:cNvPr id="28" name="ตัวเชื่อมต่อตรง 27"/>
            <p:cNvCxnSpPr/>
            <p:nvPr/>
          </p:nvCxnSpPr>
          <p:spPr>
            <a:xfrm rot="5400000" flipH="1" flipV="1">
              <a:off x="6438900" y="2705100"/>
              <a:ext cx="990600" cy="152400"/>
            </a:xfrm>
            <a:prstGeom prst="line">
              <a:avLst/>
            </a:prstGeom>
            <a:ln w="254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2590800" y="10668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มารดาตาย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ราย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924800" y="1062336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มารดาตาย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ราย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10200" y="106680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มารดาตาย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ราย</a:t>
            </a: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4866" y="2741"/>
            <a:ext cx="116443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93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37" grpId="0"/>
      <p:bldP spid="38" grpId="0"/>
      <p:bldP spid="38" grpId="1"/>
      <p:bldP spid="39" grpId="0"/>
      <p:bldP spid="39" grpId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3">
            <a:extLst>
              <a:ext uri="{FF2B5EF4-FFF2-40B4-BE49-F238E27FC236}">
                <a16:creationId xmlns="" xmlns:a16="http://schemas.microsoft.com/office/drawing/2014/main" id="{518DE715-8699-4DFA-AC8A-E75DB87AD26B}"/>
              </a:ext>
            </a:extLst>
          </p:cNvPr>
          <p:cNvSpPr/>
          <p:nvPr/>
        </p:nvSpPr>
        <p:spPr>
          <a:xfrm>
            <a:off x="8457187" y="704473"/>
            <a:ext cx="3508176" cy="60520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th-TH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th-TH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ผู้สูงอายุได้รับการประเมินคัดกรอง</a:t>
            </a: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</a:t>
            </a: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ADL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อย่างน้อย </a:t>
            </a: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36,650 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คน จากประชากรผู้สูงอายุของจังหวัดสตูลทั้งหมด 38,579 คน</a:t>
            </a:r>
            <a:endParaRPr kumimoji="0" lang="en-US" alt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-ผู้สูงอายุที่เข้าถึงระบบการดูแลและส่งเสริมสุขภาพ</a:t>
            </a:r>
            <a:endParaRPr kumimoji="0" lang="th-TH" alt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-ประชากรสูงอายุที่มีพฤติกรรมสุขภาพที่พึงประสงค์ 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ร้อยละ 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-ตำบล</a:t>
            </a: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Long Term Care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ในชุมชนผ่านเกณฑ์ 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ร้อยละ 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-ผู้สูงอายุที่มีภาวะพึ่งพิงได้รับการดูแลตาม</a:t>
            </a: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Care Plan 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ร้อยละ 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-ผู้สูงอายุที่มีภาวะพึ่งพิง มี </a:t>
            </a: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ADL 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เพิ่มขึ้น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-พัฒนาพื้นที่ต้นแบบเมือง/ชุมชนที่เป็นมิตรกับผู้สูงอายุ ได้แก่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ชมรมผู้</a:t>
            </a:r>
            <a:r>
              <a:rPr kumimoji="0" lang="th-TH" alt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สุง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อายุบ้านควนกาหลง และชมรมผู้สูงอายุบ้านทุ่งดินลุ่ม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-พื้นที่ต้นแบบการดำเนินงานแบบผสมผสาน </a:t>
            </a: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LTC&amp;IMC 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ระดับชุมชน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-ชมรมผู้สูงอายุคุณภาพ (ด้านสุขภาพ)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th-TH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th-TH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2" name="แผนผังลำดับงาน: หน่วงเวลา 1">
            <a:extLst>
              <a:ext uri="{FF2B5EF4-FFF2-40B4-BE49-F238E27FC236}">
                <a16:creationId xmlns="" xmlns:a16="http://schemas.microsoft.com/office/drawing/2014/main" id="{56698990-A2A7-4876-844D-7467BB722D08}"/>
              </a:ext>
            </a:extLst>
          </p:cNvPr>
          <p:cNvSpPr/>
          <p:nvPr/>
        </p:nvSpPr>
        <p:spPr>
          <a:xfrm>
            <a:off x="229081" y="884067"/>
            <a:ext cx="3523717" cy="5062047"/>
          </a:xfrm>
          <a:prstGeom prst="flowChartDelay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วงรี 2">
            <a:extLst>
              <a:ext uri="{FF2B5EF4-FFF2-40B4-BE49-F238E27FC236}">
                <a16:creationId xmlns="" xmlns:a16="http://schemas.microsoft.com/office/drawing/2014/main" id="{E9D05350-6AB7-46EB-BF9F-FFE1E092D059}"/>
              </a:ext>
            </a:extLst>
          </p:cNvPr>
          <p:cNvSpPr/>
          <p:nvPr/>
        </p:nvSpPr>
        <p:spPr>
          <a:xfrm>
            <a:off x="299581" y="1756027"/>
            <a:ext cx="3382715" cy="3170220"/>
          </a:xfrm>
          <a:prstGeom prst="ellipse">
            <a:avLst/>
          </a:prstGeom>
          <a:solidFill>
            <a:schemeClr val="bg1"/>
          </a:solidFill>
          <a:ln w="76200" cmpd="thinThick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751EA7BB-0E7C-43AB-B4DE-3613FFC0B7AB}"/>
              </a:ext>
            </a:extLst>
          </p:cNvPr>
          <p:cNvSpPr txBox="1"/>
          <p:nvPr/>
        </p:nvSpPr>
        <p:spPr>
          <a:xfrm>
            <a:off x="790577" y="2430839"/>
            <a:ext cx="32956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1.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โครงการ พัฒนาระบบ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การดูแลส่งเสริมสุขภาพ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ผู้สูงอายุ ในชุมชนแบบ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บูรณาการ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="" xmlns:a16="http://schemas.microsoft.com/office/drawing/2014/main" id="{5959CCCE-0463-478B-B8FB-26E17D034450}"/>
              </a:ext>
            </a:extLst>
          </p:cNvPr>
          <p:cNvSpPr txBox="1"/>
          <p:nvPr/>
        </p:nvSpPr>
        <p:spPr>
          <a:xfrm>
            <a:off x="4983684" y="681054"/>
            <a:ext cx="345551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</a:t>
            </a:r>
            <a:r>
              <a:rPr kumimoji="0" lang="th-TH" alt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.ส่งเสริม สนับสนุนการประเมินคัดกรองสุขภาพผู้สูงอายุ </a:t>
            </a:r>
            <a:r>
              <a:rPr kumimoji="0" lang="th-TH" alt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(</a:t>
            </a:r>
            <a:r>
              <a:rPr kumimoji="0" lang="en-US" alt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ADL)</a:t>
            </a:r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="" xmlns:a16="http://schemas.microsoft.com/office/drawing/2014/main" id="{03D7C590-306A-42AC-8104-3D40F48570C0}"/>
              </a:ext>
            </a:extLst>
          </p:cNvPr>
          <p:cNvSpPr txBox="1"/>
          <p:nvPr/>
        </p:nvSpPr>
        <p:spPr>
          <a:xfrm>
            <a:off x="4942826" y="1338442"/>
            <a:ext cx="3496377" cy="1231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</a:t>
            </a:r>
            <a:r>
              <a:rPr kumimoji="0" lang="th-TH" alt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พัฒนาระบบการดูแลผู้สูงอายุระยะยาวเชิงป้องกัน </a:t>
            </a:r>
            <a:r>
              <a:rPr kumimoji="0" lang="en-US" alt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(Preventive Long-Term Care) </a:t>
            </a:r>
            <a:endParaRPr kumimoji="0" lang="th-TH" alt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-การใช้ระบบข้อมูลเฝ้าระวัง</a:t>
            </a:r>
            <a:r>
              <a:rPr kumimoji="0" lang="th-TH" alt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พฤติกรรมสุขภาพผู้สูงอายุ</a:t>
            </a:r>
            <a:r>
              <a:rPr kumimoji="0" lang="en-US" alt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Individual Wellness Plan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="" xmlns:a16="http://schemas.microsoft.com/office/drawing/2014/main" id="{07231FE6-3DE4-41FA-87C5-3504ED5B7513}"/>
              </a:ext>
            </a:extLst>
          </p:cNvPr>
          <p:cNvSpPr txBox="1"/>
          <p:nvPr/>
        </p:nvSpPr>
        <p:spPr>
          <a:xfrm>
            <a:off x="4942826" y="2569548"/>
            <a:ext cx="3496377" cy="1631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3. 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พัฒนาระบบ </a:t>
            </a:r>
            <a:r>
              <a:rPr kumimoji="0" lang="en-US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Long Term Care </a:t>
            </a:r>
            <a:endParaRPr kumimoji="0" lang="th-TH" altLang="th-TH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-โปรแกรม 3</a:t>
            </a:r>
            <a:r>
              <a:rPr kumimoji="0" lang="en-US" alt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C/</a:t>
            </a:r>
            <a:r>
              <a:rPr kumimoji="0" lang="th-TH" alt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ชุดโมเดลผู้สูงอายุ/</a:t>
            </a:r>
            <a:r>
              <a:rPr kumimoji="0" lang="en-US" alt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Care Plan </a:t>
            </a:r>
            <a:r>
              <a:rPr kumimoji="0" lang="th-TH" alt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ผ่านระบบ </a:t>
            </a:r>
            <a:r>
              <a:rPr kumimoji="0" lang="en-US" alt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AI/</a:t>
            </a:r>
            <a:r>
              <a:rPr kumimoji="0" lang="th-TH" alt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นวัตกรรมในพื้นที่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-มาตรฐานแนวทางการให้บริการผู้สูงอายุที่บ้านในชุมชน และรับรอง หลักสูตรด้านผู้สูงอายุ -อบรมฟื้นฟู </a:t>
            </a:r>
            <a:r>
              <a:rPr kumimoji="0" lang="en-US" alt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CM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="" xmlns:a16="http://schemas.microsoft.com/office/drawing/2014/main" id="{04DDD474-3977-4407-845F-AC993E2A7212}"/>
              </a:ext>
            </a:extLst>
          </p:cNvPr>
          <p:cNvSpPr txBox="1"/>
          <p:nvPr/>
        </p:nvSpPr>
        <p:spPr>
          <a:xfrm>
            <a:off x="4942826" y="4203406"/>
            <a:ext cx="349637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 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สร้างพัฒนาพื้นที่ต้นแบบเมือง/ชุมชนที่เป็นมิตรกับผู้สูงอายุ </a:t>
            </a:r>
            <a:endParaRPr kumimoji="0" lang="th-TH" altLang="th-TH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- Age-Friendly Communities / Cities</a:t>
            </a:r>
            <a:r>
              <a:rPr kumimoji="0" lang="th-TH" alt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- มหกรรมด้านการส่งเสริมสุขภาพผู้สูงอายุ -พื้นที่ต้นแบบ </a:t>
            </a:r>
            <a:r>
              <a:rPr kumimoji="0" lang="en-US" alt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LTC &amp; IMC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="" xmlns:a16="http://schemas.microsoft.com/office/drawing/2014/main" id="{B1A6002C-3340-45F7-897A-22C681B29B6E}"/>
              </a:ext>
            </a:extLst>
          </p:cNvPr>
          <p:cNvSpPr txBox="1"/>
          <p:nvPr/>
        </p:nvSpPr>
        <p:spPr>
          <a:xfrm>
            <a:off x="4924843" y="5402697"/>
            <a:ext cx="3496377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5. ขับเคลื่อนการ ดำเนินงาน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Health Literacy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ในผู้สูงอายุ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="" xmlns:a16="http://schemas.microsoft.com/office/drawing/2014/main" id="{71084741-76A4-4D8C-BA79-85E8A289136F}"/>
              </a:ext>
            </a:extLst>
          </p:cNvPr>
          <p:cNvSpPr txBox="1"/>
          <p:nvPr/>
        </p:nvSpPr>
        <p:spPr>
          <a:xfrm>
            <a:off x="4928894" y="6110583"/>
            <a:ext cx="3496376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 การขับเคลื่อน การบูรณาการความร่วมมือเพื่อส่งเสริมสุขภาพ</a:t>
            </a: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F9AD673E-1E74-440F-BBAC-F76C630E99A1}"/>
              </a:ext>
            </a:extLst>
          </p:cNvPr>
          <p:cNvSpPr/>
          <p:nvPr/>
        </p:nvSpPr>
        <p:spPr>
          <a:xfrm>
            <a:off x="5249330" y="156956"/>
            <a:ext cx="2276475" cy="4846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กิจกรรมสำคัญ</a:t>
            </a:r>
          </a:p>
        </p:txBody>
      </p:sp>
      <p:sp>
        <p:nvSpPr>
          <p:cNvPr id="20" name="สี่เหลี่ยมผืนผ้า: มุมมน 19">
            <a:extLst>
              <a:ext uri="{FF2B5EF4-FFF2-40B4-BE49-F238E27FC236}">
                <a16:creationId xmlns="" xmlns:a16="http://schemas.microsoft.com/office/drawing/2014/main" id="{40D49EAC-9ED3-4B79-A89D-EA68B13C4D08}"/>
              </a:ext>
            </a:extLst>
          </p:cNvPr>
          <p:cNvSpPr/>
          <p:nvPr/>
        </p:nvSpPr>
        <p:spPr>
          <a:xfrm>
            <a:off x="9201150" y="209550"/>
            <a:ext cx="2276475" cy="4846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เป้าหมาย/ผล</a:t>
            </a:r>
            <a:r>
              <a:rPr kumimoji="0" lang="th-TH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ลัพท์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19" name="ตัวเชื่อมต่อตรง 18">
            <a:extLst>
              <a:ext uri="{FF2B5EF4-FFF2-40B4-BE49-F238E27FC236}">
                <a16:creationId xmlns="" xmlns:a16="http://schemas.microsoft.com/office/drawing/2014/main" id="{DC056B98-4F89-4F39-9481-05C0F7609981}"/>
              </a:ext>
            </a:extLst>
          </p:cNvPr>
          <p:cNvCxnSpPr>
            <a:cxnSpLocks/>
          </p:cNvCxnSpPr>
          <p:nvPr/>
        </p:nvCxnSpPr>
        <p:spPr>
          <a:xfrm>
            <a:off x="3429936" y="1755142"/>
            <a:ext cx="1133369" cy="885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แผนผังลำดับงาน: ตัวเชื่อมต่อ 20">
            <a:extLst>
              <a:ext uri="{FF2B5EF4-FFF2-40B4-BE49-F238E27FC236}">
                <a16:creationId xmlns="" xmlns:a16="http://schemas.microsoft.com/office/drawing/2014/main" id="{CE36498E-4169-4001-9E36-F8CD2A7531A4}"/>
              </a:ext>
            </a:extLst>
          </p:cNvPr>
          <p:cNvSpPr/>
          <p:nvPr/>
        </p:nvSpPr>
        <p:spPr>
          <a:xfrm>
            <a:off x="3287728" y="1662542"/>
            <a:ext cx="195210" cy="186696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23" name="ตัวเชื่อมต่อตรง 22">
            <a:extLst>
              <a:ext uri="{FF2B5EF4-FFF2-40B4-BE49-F238E27FC236}">
                <a16:creationId xmlns="" xmlns:a16="http://schemas.microsoft.com/office/drawing/2014/main" id="{FE1E0B9A-9A8A-42F3-A8F6-56EE8FE71F97}"/>
              </a:ext>
            </a:extLst>
          </p:cNvPr>
          <p:cNvCxnSpPr>
            <a:cxnSpLocks/>
          </p:cNvCxnSpPr>
          <p:nvPr/>
        </p:nvCxnSpPr>
        <p:spPr>
          <a:xfrm>
            <a:off x="3898612" y="3215669"/>
            <a:ext cx="1085073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แผนผังลำดับงาน: ตัวเชื่อมต่อ 24">
            <a:extLst>
              <a:ext uri="{FF2B5EF4-FFF2-40B4-BE49-F238E27FC236}">
                <a16:creationId xmlns="" xmlns:a16="http://schemas.microsoft.com/office/drawing/2014/main" id="{6B849818-B21E-4D6E-A9A1-9E07842B39E7}"/>
              </a:ext>
            </a:extLst>
          </p:cNvPr>
          <p:cNvSpPr/>
          <p:nvPr/>
        </p:nvSpPr>
        <p:spPr>
          <a:xfrm>
            <a:off x="3718306" y="3115025"/>
            <a:ext cx="195210" cy="186696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26" name="ตัวเชื่อมต่อตรง 25">
            <a:extLst>
              <a:ext uri="{FF2B5EF4-FFF2-40B4-BE49-F238E27FC236}">
                <a16:creationId xmlns="" xmlns:a16="http://schemas.microsoft.com/office/drawing/2014/main" id="{D2ADC8FA-E221-44AF-A91A-E0A6FBE71C38}"/>
              </a:ext>
            </a:extLst>
          </p:cNvPr>
          <p:cNvCxnSpPr>
            <a:cxnSpLocks/>
          </p:cNvCxnSpPr>
          <p:nvPr/>
        </p:nvCxnSpPr>
        <p:spPr>
          <a:xfrm>
            <a:off x="3267182" y="5304218"/>
            <a:ext cx="1716503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แผนผังลำดับงาน: ตัวเชื่อมต่อ 26">
            <a:extLst>
              <a:ext uri="{FF2B5EF4-FFF2-40B4-BE49-F238E27FC236}">
                <a16:creationId xmlns="" xmlns:a16="http://schemas.microsoft.com/office/drawing/2014/main" id="{876B4592-7306-43D1-955F-AE731706B777}"/>
              </a:ext>
            </a:extLst>
          </p:cNvPr>
          <p:cNvSpPr/>
          <p:nvPr/>
        </p:nvSpPr>
        <p:spPr>
          <a:xfrm>
            <a:off x="3164439" y="5205740"/>
            <a:ext cx="195210" cy="186696"/>
          </a:xfrm>
          <a:prstGeom prst="flowChartConnecto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7010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3">
            <a:extLst>
              <a:ext uri="{FF2B5EF4-FFF2-40B4-BE49-F238E27FC236}">
                <a16:creationId xmlns="" xmlns:a16="http://schemas.microsoft.com/office/drawing/2014/main" id="{C953224B-0BC6-4F32-B582-B28441652D9A}"/>
              </a:ext>
            </a:extLst>
          </p:cNvPr>
          <p:cNvSpPr/>
          <p:nvPr/>
        </p:nvSpPr>
        <p:spPr>
          <a:xfrm>
            <a:off x="8594600" y="758177"/>
            <a:ext cx="3368318" cy="52442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แผนผังลำดับงาน: หน่วงเวลา 1">
            <a:extLst>
              <a:ext uri="{FF2B5EF4-FFF2-40B4-BE49-F238E27FC236}">
                <a16:creationId xmlns="" xmlns:a16="http://schemas.microsoft.com/office/drawing/2014/main" id="{9771985C-4D69-487C-A6B9-3321FE1A0BC0}"/>
              </a:ext>
            </a:extLst>
          </p:cNvPr>
          <p:cNvSpPr/>
          <p:nvPr/>
        </p:nvSpPr>
        <p:spPr>
          <a:xfrm>
            <a:off x="229081" y="884067"/>
            <a:ext cx="3523717" cy="5062047"/>
          </a:xfrm>
          <a:prstGeom prst="flowChartDelay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วงรี 2">
            <a:extLst>
              <a:ext uri="{FF2B5EF4-FFF2-40B4-BE49-F238E27FC236}">
                <a16:creationId xmlns="" xmlns:a16="http://schemas.microsoft.com/office/drawing/2014/main" id="{EBD900B0-BE11-456F-9C51-137BA9D9C336}"/>
              </a:ext>
            </a:extLst>
          </p:cNvPr>
          <p:cNvSpPr/>
          <p:nvPr/>
        </p:nvSpPr>
        <p:spPr>
          <a:xfrm>
            <a:off x="299581" y="1756027"/>
            <a:ext cx="3382715" cy="3170220"/>
          </a:xfrm>
          <a:prstGeom prst="ellipse">
            <a:avLst/>
          </a:prstGeom>
          <a:solidFill>
            <a:schemeClr val="bg1"/>
          </a:solidFill>
          <a:ln w="57150" cmpd="thinThick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9010CB0D-1C97-49CE-9242-A64B5985E774}"/>
              </a:ext>
            </a:extLst>
          </p:cNvPr>
          <p:cNvSpPr/>
          <p:nvPr/>
        </p:nvSpPr>
        <p:spPr>
          <a:xfrm>
            <a:off x="5181600" y="209550"/>
            <a:ext cx="2276475" cy="4846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กิจกรรมสำคัญ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="" xmlns:a16="http://schemas.microsoft.com/office/drawing/2014/main" id="{39B0FA2D-7F7A-4452-9C7C-03BE1F709CC0}"/>
              </a:ext>
            </a:extLst>
          </p:cNvPr>
          <p:cNvSpPr/>
          <p:nvPr/>
        </p:nvSpPr>
        <p:spPr>
          <a:xfrm>
            <a:off x="9201150" y="209550"/>
            <a:ext cx="2276475" cy="4846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="" xmlns:a16="http://schemas.microsoft.com/office/drawing/2014/main" id="{7A78DA5F-55D2-4400-992E-0F678DE979D7}"/>
              </a:ext>
            </a:extLst>
          </p:cNvPr>
          <p:cNvSpPr txBox="1"/>
          <p:nvPr/>
        </p:nvSpPr>
        <p:spPr>
          <a:xfrm>
            <a:off x="602470" y="2551837"/>
            <a:ext cx="29551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 โครงการพระสงฆ์กับการพัฒนาสุขภาวะ ปี 2564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="" xmlns:a16="http://schemas.microsoft.com/office/drawing/2014/main" id="{361D346C-8B00-4866-8BA5-E0DC5CAA7F5D}"/>
              </a:ext>
            </a:extLst>
          </p:cNvPr>
          <p:cNvSpPr txBox="1"/>
          <p:nvPr/>
        </p:nvSpPr>
        <p:spPr>
          <a:xfrm>
            <a:off x="5024645" y="990553"/>
            <a:ext cx="2766806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1.ขับเคลื่อนการดำเนินงานพระสงฆ์ กับการพัฒนาสุขภาวะและพระ</a:t>
            </a:r>
            <a:r>
              <a:rPr kumimoji="0" lang="th-TH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คิ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ลานุปัฏ</a:t>
            </a:r>
            <a:r>
              <a:rPr kumimoji="0" lang="th-TH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ฐาก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="" xmlns:a16="http://schemas.microsoft.com/office/drawing/2014/main" id="{E571BF09-39DB-48EF-917D-FF8AC98A0DDB}"/>
              </a:ext>
            </a:extLst>
          </p:cNvPr>
          <p:cNvSpPr txBox="1"/>
          <p:nvPr/>
        </p:nvSpPr>
        <p:spPr>
          <a:xfrm>
            <a:off x="5028551" y="3354763"/>
            <a:ext cx="2769704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พัฒนาระบบข้อมูลพระสงฆ์/ สามเณร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="" xmlns:a16="http://schemas.microsoft.com/office/drawing/2014/main" id="{52D4421A-1824-4B6E-90FC-0932816FF766}"/>
              </a:ext>
            </a:extLst>
          </p:cNvPr>
          <p:cNvSpPr txBox="1"/>
          <p:nvPr/>
        </p:nvSpPr>
        <p:spPr>
          <a:xfrm>
            <a:off x="5115280" y="4857199"/>
            <a:ext cx="2682975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3.ขับเคลื่อนการ ดำเนินงาน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Health Literate Temple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="" xmlns:a16="http://schemas.microsoft.com/office/drawing/2014/main" id="{D06B83FB-5342-494E-8AEE-69B0C23BA0E3}"/>
              </a:ext>
            </a:extLst>
          </p:cNvPr>
          <p:cNvSpPr txBox="1"/>
          <p:nvPr/>
        </p:nvSpPr>
        <p:spPr>
          <a:xfrm>
            <a:off x="9009043" y="884067"/>
            <a:ext cx="295387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พระสงฆ์ สูงอายุ มี พฤติกรรมสุขภาพที่พึงประสงค์ จำนวน 7,200 รูป</a:t>
            </a:r>
            <a:r>
              <a:rPr kumimoji="0" lang="th-TH" alt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</a:t>
            </a:r>
            <a:r>
              <a:rPr kumimoji="0" lang="th-TH" alt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(ร้อยละ </a:t>
            </a:r>
            <a:r>
              <a:rPr kumimoji="0" lang="th-TH" alt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15)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พระ</a:t>
            </a:r>
            <a:r>
              <a:rPr kumimoji="0" lang="th-TH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คิ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ลานุปัฏ</a:t>
            </a:r>
            <a:r>
              <a:rPr kumimoji="0" lang="th-TH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ฐาก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 รูป/1 ตำบล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วัดส่งเสริมสุขภาพผ่าน เกณฑ์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(ร้อยละ 60)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วัดส่งเสริมสุขภาพสู่วัด รอบรู้ด้านสุขภาพ อย่าง น้อย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จังหวัดละ 1 วัด 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="" xmlns:a16="http://schemas.microsoft.com/office/drawing/2014/main" id="{FCD9D1D9-7F4F-4573-99BB-E81EC81D85DB}"/>
              </a:ext>
            </a:extLst>
          </p:cNvPr>
          <p:cNvSpPr txBox="1"/>
          <p:nvPr/>
        </p:nvSpPr>
        <p:spPr>
          <a:xfrm>
            <a:off x="7290531" y="190248"/>
            <a:ext cx="6097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เป้าหมาย/ผล</a:t>
            </a:r>
            <a:r>
              <a:rPr kumimoji="0" lang="th-TH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ลัพท์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6" name="แผนผังลำดับงาน: ตัวเชื่อมต่อ 15">
            <a:extLst>
              <a:ext uri="{FF2B5EF4-FFF2-40B4-BE49-F238E27FC236}">
                <a16:creationId xmlns="" xmlns:a16="http://schemas.microsoft.com/office/drawing/2014/main" id="{D688AAFF-DB89-4291-A2D5-EC10A3A4C981}"/>
              </a:ext>
            </a:extLst>
          </p:cNvPr>
          <p:cNvSpPr/>
          <p:nvPr/>
        </p:nvSpPr>
        <p:spPr>
          <a:xfrm>
            <a:off x="3287728" y="1618727"/>
            <a:ext cx="195210" cy="186696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18" name="ตัวเชื่อมต่อตรง 17">
            <a:extLst>
              <a:ext uri="{FF2B5EF4-FFF2-40B4-BE49-F238E27FC236}">
                <a16:creationId xmlns="" xmlns:a16="http://schemas.microsoft.com/office/drawing/2014/main" id="{3D7EE4BC-9572-49C8-9914-5EC651834AC9}"/>
              </a:ext>
            </a:extLst>
          </p:cNvPr>
          <p:cNvCxnSpPr>
            <a:cxnSpLocks/>
            <a:stCxn id="20" idx="6"/>
          </p:cNvCxnSpPr>
          <p:nvPr/>
        </p:nvCxnSpPr>
        <p:spPr>
          <a:xfrm>
            <a:off x="3915497" y="3738468"/>
            <a:ext cx="110914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แผนผังลำดับงาน: ตัวเชื่อมต่อ 19">
            <a:extLst>
              <a:ext uri="{FF2B5EF4-FFF2-40B4-BE49-F238E27FC236}">
                <a16:creationId xmlns="" xmlns:a16="http://schemas.microsoft.com/office/drawing/2014/main" id="{44E86413-42F3-4731-B1FF-FE0693A31FFB}"/>
              </a:ext>
            </a:extLst>
          </p:cNvPr>
          <p:cNvSpPr/>
          <p:nvPr/>
        </p:nvSpPr>
        <p:spPr>
          <a:xfrm>
            <a:off x="3720287" y="3645120"/>
            <a:ext cx="195210" cy="186696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21" name="ตัวเชื่อมต่อตรง 20">
            <a:extLst>
              <a:ext uri="{FF2B5EF4-FFF2-40B4-BE49-F238E27FC236}">
                <a16:creationId xmlns="" xmlns:a16="http://schemas.microsoft.com/office/drawing/2014/main" id="{D4E014A4-EE3C-406D-A3D8-97BD2AE41AD2}"/>
              </a:ext>
            </a:extLst>
          </p:cNvPr>
          <p:cNvCxnSpPr>
            <a:cxnSpLocks/>
          </p:cNvCxnSpPr>
          <p:nvPr/>
        </p:nvCxnSpPr>
        <p:spPr>
          <a:xfrm>
            <a:off x="3267182" y="5304218"/>
            <a:ext cx="18480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แผนผังลำดับงาน: ตัวเชื่อมต่อ 21">
            <a:extLst>
              <a:ext uri="{FF2B5EF4-FFF2-40B4-BE49-F238E27FC236}">
                <a16:creationId xmlns="" xmlns:a16="http://schemas.microsoft.com/office/drawing/2014/main" id="{1B202F67-A567-47E5-A502-8718E0F2173C}"/>
              </a:ext>
            </a:extLst>
          </p:cNvPr>
          <p:cNvSpPr/>
          <p:nvPr/>
        </p:nvSpPr>
        <p:spPr>
          <a:xfrm>
            <a:off x="3164439" y="5205740"/>
            <a:ext cx="195210" cy="186696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8621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95640B20-A0F7-4C75-8B04-81E092E96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A4BACF9A-F621-4F7F-8A93-A2626BC39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1C8A4F64-3B1F-40E6-863C-CFAD7F267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4" t="17778" r="21015" b="25417"/>
          <a:stretch/>
        </p:blipFill>
        <p:spPr>
          <a:xfrm>
            <a:off x="409170" y="290115"/>
            <a:ext cx="11373660" cy="627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3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D07447F0-3AE1-41F0-90FA-9DCA341D5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E03DA915-A844-4040-AE4C-5F5CE9DC2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4BD09F64-0CBD-4364-A6A7-BB15EB6DF3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0" t="26620" r="21172" b="15000"/>
          <a:stretch/>
        </p:blipFill>
        <p:spPr>
          <a:xfrm>
            <a:off x="393113" y="238124"/>
            <a:ext cx="11265487" cy="638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7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FC557429-2548-4636-B56F-98A6D127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C7FC4278-24BA-4F9C-9731-4D05ACC52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50590AAD-72AF-4010-954E-513403F14F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0" t="23611" r="21093" b="18889"/>
          <a:stretch/>
        </p:blipFill>
        <p:spPr>
          <a:xfrm>
            <a:off x="600074" y="200025"/>
            <a:ext cx="11293691" cy="629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3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CA2F56-A621-4466-B1E4-1F14A7F1AA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2228294" cy="1622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D1264A9-024D-47EA-A3A0-5E748CD775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81" t="26315" r="10181" b="11686"/>
          <a:stretch/>
        </p:blipFill>
        <p:spPr>
          <a:xfrm>
            <a:off x="1007761" y="971950"/>
            <a:ext cx="10176477" cy="4384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9B2C965-CB1D-44EF-8D29-7E3F5037A73C}"/>
              </a:ext>
            </a:extLst>
          </p:cNvPr>
          <p:cNvSpPr txBox="1"/>
          <p:nvPr/>
        </p:nvSpPr>
        <p:spPr>
          <a:xfrm>
            <a:off x="2065283" y="254597"/>
            <a:ext cx="944354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การเก็บข้อมูลพฤติกรรมสุขภาพที่พึงประสงค์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loud" panose="02000000000000000000" pitchFamily="50" charset="-34"/>
              <a:ea typeface="+mn-ea"/>
              <a:cs typeface="Cloud" panose="02000000000000000000" pitchFamily="50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5665D8B-B17E-4F7D-9210-E439A950D9B1}"/>
              </a:ext>
            </a:extLst>
          </p:cNvPr>
          <p:cNvSpPr/>
          <p:nvPr/>
        </p:nvSpPr>
        <p:spPr>
          <a:xfrm>
            <a:off x="5962836" y="5842216"/>
            <a:ext cx="38558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https://qrgo.page.link/62vSn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62EF26D-2770-44B6-A88F-4260ABBEC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8182" y="5236242"/>
            <a:ext cx="1557884" cy="15578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F15B54E-20BB-4631-B627-C9DF412BE66C}"/>
              </a:ext>
            </a:extLst>
          </p:cNvPr>
          <p:cNvSpPr txBox="1"/>
          <p:nvPr/>
        </p:nvSpPr>
        <p:spPr>
          <a:xfrm>
            <a:off x="1007761" y="5805370"/>
            <a:ext cx="4410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**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หรือผ่าน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WEBSITE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PC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loud" panose="02000000000000000000" pitchFamily="50" charset="-34"/>
              <a:ea typeface="+mn-ea"/>
              <a:cs typeface="Cloud" panose="02000000000000000000" pitchFamily="50" charset="-34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42B622A7-F6BB-4263-9B5C-3AAEEC93AB6B}"/>
              </a:ext>
            </a:extLst>
          </p:cNvPr>
          <p:cNvSpPr/>
          <p:nvPr/>
        </p:nvSpPr>
        <p:spPr>
          <a:xfrm>
            <a:off x="4864963" y="5646198"/>
            <a:ext cx="825623" cy="682392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63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CA2F56-A621-4466-B1E4-1F14A7F1AA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2228294" cy="1622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B2BDA52-BC12-48C6-812E-A2D2DA86A41E}"/>
              </a:ext>
            </a:extLst>
          </p:cNvPr>
          <p:cNvSpPr txBox="1"/>
          <p:nvPr/>
        </p:nvSpPr>
        <p:spPr>
          <a:xfrm>
            <a:off x="1844566" y="254597"/>
            <a:ext cx="914399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การเก็บข้อมูลพฤติกรรมสุขภาพที่พึงประสงค์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loud" panose="02000000000000000000" pitchFamily="50" charset="-34"/>
              <a:ea typeface="+mn-ea"/>
              <a:cs typeface="Cloud" panose="02000000000000000000" pitchFamily="50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363833-A931-47DF-867F-554249B6E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245" y="1155524"/>
            <a:ext cx="2931374" cy="521234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39E9549-14FF-4D83-BD56-887855852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20" y="1155524"/>
            <a:ext cx="2931374" cy="521234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D4334E4-07FA-4152-BFC9-768B2A5FC26F}"/>
              </a:ext>
            </a:extLst>
          </p:cNvPr>
          <p:cNvGrpSpPr/>
          <p:nvPr/>
        </p:nvGrpSpPr>
        <p:grpSpPr>
          <a:xfrm>
            <a:off x="183816" y="1155523"/>
            <a:ext cx="4249885" cy="5212349"/>
            <a:chOff x="754612" y="975037"/>
            <a:chExt cx="4249885" cy="521234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4A24E0BD-8254-4FCD-89BE-A8AD0F892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800" y="975037"/>
              <a:ext cx="2931374" cy="5212349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D995020-254D-495B-A744-CBC78D6577B8}"/>
                </a:ext>
              </a:extLst>
            </p:cNvPr>
            <p:cNvSpPr txBox="1"/>
            <p:nvPr/>
          </p:nvSpPr>
          <p:spPr>
            <a:xfrm>
              <a:off x="754612" y="4320140"/>
              <a:ext cx="4249885" cy="138499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loud" panose="02000000000000000000" pitchFamily="50" charset="-34"/>
                  <a:ea typeface="+mn-ea"/>
                  <a:cs typeface="Cloud" panose="02000000000000000000" pitchFamily="50" charset="-34"/>
                </a:rPr>
                <a:t>หน้าแรก เลือก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loud" panose="02000000000000000000" pitchFamily="50" charset="-34"/>
                  <a:ea typeface="+mn-ea"/>
                  <a:cs typeface="Cloud" panose="02000000000000000000" pitchFamily="50" charset="-34"/>
                </a:rPr>
                <a:t> </a:t>
              </a:r>
              <a:endPara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loud" panose="02000000000000000000" pitchFamily="50" charset="-34"/>
                  <a:ea typeface="+mn-ea"/>
                  <a:cs typeface="Cloud" panose="02000000000000000000" pitchFamily="50" charset="-34"/>
                </a:rPr>
                <a:t>“</a:t>
              </a:r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loud" panose="02000000000000000000" pitchFamily="50" charset="-34"/>
                  <a:ea typeface="+mn-ea"/>
                  <a:cs typeface="Cloud" panose="02000000000000000000" pitchFamily="50" charset="-34"/>
                </a:rPr>
                <a:t>แบบสอบถามพฤติกรรมสุขภาพที่พึงประสงค์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loud" panose="02000000000000000000" pitchFamily="50" charset="-34"/>
                  <a:ea typeface="+mn-ea"/>
                  <a:cs typeface="Cloud" panose="02000000000000000000" pitchFamily="50" charset="-34"/>
                </a:rPr>
                <a:t>กลุ่มผู้สูงอายุ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loud" panose="02000000000000000000" pitchFamily="50" charset="-34"/>
                  <a:ea typeface="+mn-ea"/>
                  <a:cs typeface="Cloud" panose="02000000000000000000" pitchFamily="50" charset="-34"/>
                </a:rPr>
                <a:t>”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loud" panose="02000000000000000000" pitchFamily="50" charset="-34"/>
                  <a:ea typeface="+mn-ea"/>
                  <a:cs typeface="Cloud" panose="02000000000000000000" pitchFamily="50" charset="-34"/>
                </a:rPr>
                <a:t>ไม่ต้อง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loud" panose="02000000000000000000" pitchFamily="50" charset="-34"/>
                  <a:ea typeface="+mn-ea"/>
                  <a:cs typeface="Cloud" panose="02000000000000000000" pitchFamily="50" charset="-34"/>
                </a:rPr>
                <a:t>Log in </a:t>
              </a: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loud" panose="02000000000000000000" pitchFamily="50" charset="-34"/>
                  <a:ea typeface="+mn-ea"/>
                  <a:cs typeface="Cloud" panose="02000000000000000000" pitchFamily="50" charset="-34"/>
                </a:rPr>
                <a:t>เข้าสู่ระบบ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endParaRPr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="" xmlns:a16="http://schemas.microsoft.com/office/drawing/2014/main" id="{8E3A6F2E-5C42-4985-929C-9A7A1A7E0011}"/>
                </a:ext>
              </a:extLst>
            </p:cNvPr>
            <p:cNvSpPr/>
            <p:nvPr/>
          </p:nvSpPr>
          <p:spPr>
            <a:xfrm rot="9665538">
              <a:off x="4161377" y="2737368"/>
              <a:ext cx="377594" cy="1723265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="" xmlns:a16="http://schemas.microsoft.com/office/drawing/2014/main" id="{799196E8-02CB-4936-B8B2-1C1453E075A8}"/>
              </a:ext>
            </a:extLst>
          </p:cNvPr>
          <p:cNvSpPr/>
          <p:nvPr/>
        </p:nvSpPr>
        <p:spPr>
          <a:xfrm>
            <a:off x="4314548" y="3046688"/>
            <a:ext cx="923277" cy="1384917"/>
          </a:xfrm>
          <a:prstGeom prst="rightArrow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3D3DC62-F5BC-44D7-B9C5-2A4EF716F9BD}"/>
              </a:ext>
            </a:extLst>
          </p:cNvPr>
          <p:cNvSpPr txBox="1"/>
          <p:nvPr/>
        </p:nvSpPr>
        <p:spPr>
          <a:xfrm>
            <a:off x="6659449" y="3469309"/>
            <a:ext cx="511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“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ระบุข้อมูลตามความเป็นจริง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349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>
            <a:extLst>
              <a:ext uri="{FF2B5EF4-FFF2-40B4-BE49-F238E27FC236}">
                <a16:creationId xmlns="" xmlns:a16="http://schemas.microsoft.com/office/drawing/2014/main" id="{6EB5044F-F64C-4199-803D-BD672601FE15}"/>
              </a:ext>
            </a:extLst>
          </p:cNvPr>
          <p:cNvSpPr/>
          <p:nvPr/>
        </p:nvSpPr>
        <p:spPr>
          <a:xfrm flipH="1">
            <a:off x="0" y="0"/>
            <a:ext cx="12180163" cy="6857999"/>
          </a:xfrm>
          <a:prstGeom prst="parallelogram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CA2F56-A621-4466-B1E4-1F14A7F1AA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2228294" cy="1622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B2BDA52-BC12-48C6-812E-A2D2DA86A41E}"/>
              </a:ext>
            </a:extLst>
          </p:cNvPr>
          <p:cNvSpPr txBox="1"/>
          <p:nvPr/>
        </p:nvSpPr>
        <p:spPr>
          <a:xfrm>
            <a:off x="1849422" y="114352"/>
            <a:ext cx="8745006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การเก็บข้อมูลพฤติกรรมสุขภาพที่พึงประสงค์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loud" panose="02000000000000000000" pitchFamily="50" charset="-34"/>
              <a:ea typeface="+mn-ea"/>
              <a:cs typeface="Cloud" panose="02000000000000000000" pitchFamily="50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06535E2-1538-4BF3-91FD-72FF2D7862C9}"/>
              </a:ext>
            </a:extLst>
          </p:cNvPr>
          <p:cNvSpPr txBox="1"/>
          <p:nvPr/>
        </p:nvSpPr>
        <p:spPr>
          <a:xfrm>
            <a:off x="1510996" y="899900"/>
            <a:ext cx="6923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รายละเอียดเกี่ยวกับการเก็บข้อมูล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loud" panose="02000000000000000000" pitchFamily="50" charset="-34"/>
              <a:ea typeface="+mn-ea"/>
              <a:cs typeface="Cloud" panose="02000000000000000000" pitchFamily="50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26A193F-44F5-4C85-976E-4D13A7C4291E}"/>
              </a:ext>
            </a:extLst>
          </p:cNvPr>
          <p:cNvSpPr txBox="1"/>
          <p:nvPr/>
        </p:nvSpPr>
        <p:spPr>
          <a:xfrm>
            <a:off x="976104" y="1566011"/>
            <a:ext cx="7936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เก็บข้อมูลผ่าน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Application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“H4U”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     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โดย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เจ้าหน้าที่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 หรือ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ตัวผู้สูงอายุเอง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หรือ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“WEBSITE”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EC904E9-7AAF-453E-8319-3A2FBEB8C1A4}"/>
              </a:ext>
            </a:extLst>
          </p:cNvPr>
          <p:cNvSpPr txBox="1"/>
          <p:nvPr/>
        </p:nvSpPr>
        <p:spPr>
          <a:xfrm>
            <a:off x="2519505" y="2832494"/>
            <a:ext cx="9672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- กลุ่มเป้าหมาย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ร้อยละ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5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ของผู้สูงอายุในพื้นที่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loud" panose="02000000000000000000" pitchFamily="50" charset="-34"/>
              <a:ea typeface="+mn-ea"/>
              <a:cs typeface="Cloud" panose="02000000000000000000" pitchFamily="50" charset="-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31FE8CC-6279-42C8-9D5D-A887892A1F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956" b="96089" l="82400" r="98700">
                        <a14:foregroundMark x1="91550" y1="65778" x2="88500" y2="70400"/>
                        <a14:foregroundMark x1="91600" y1="64444" x2="92500" y2="65511"/>
                        <a14:foregroundMark x1="92050" y1="63378" x2="90550" y2="64444"/>
                        <a14:foregroundMark x1="90550" y1="64444" x2="89550" y2="66311"/>
                        <a14:foregroundMark x1="89550" y1="66311" x2="84500" y2="70489"/>
                        <a14:foregroundMark x1="84500" y1="70489" x2="84350" y2="72889"/>
                        <a14:foregroundMark x1="84350" y1="72889" x2="84950" y2="78311"/>
                        <a14:foregroundMark x1="84950" y1="78311" x2="85000" y2="78400"/>
                        <a14:foregroundMark x1="92500" y1="62844" x2="91600" y2="63822"/>
                        <a14:foregroundMark x1="92600" y1="62578" x2="92800" y2="65333"/>
                        <a14:foregroundMark x1="92800" y1="65333" x2="91850" y2="66933"/>
                        <a14:foregroundMark x1="91850" y1="66933" x2="91450" y2="67200"/>
                        <a14:foregroundMark x1="92750" y1="62044" x2="92650" y2="63022"/>
                        <a14:foregroundMark x1="97450" y1="77689" x2="96200" y2="83644"/>
                        <a14:foregroundMark x1="96200" y1="83644" x2="96200" y2="83822"/>
                        <a14:foregroundMark x1="97550" y1="76178" x2="98350" y2="77422"/>
                        <a14:foregroundMark x1="98700" y1="78222" x2="98500" y2="82667"/>
                        <a14:foregroundMark x1="95300" y1="92622" x2="93950" y2="93244"/>
                        <a14:foregroundMark x1="96200" y1="94222" x2="95250" y2="92889"/>
                        <a14:foregroundMark x1="83600" y1="81689" x2="82500" y2="81956"/>
                        <a14:foregroundMark x1="82400" y1="83200" x2="82500" y2="86667"/>
                        <a14:foregroundMark x1="86800" y1="96089" x2="86200" y2="96089"/>
                        <a14:foregroundMark x1="88100" y1="95733" x2="87500" y2="92533"/>
                        <a14:foregroundMark x1="97550" y1="87556" x2="94700" y2="88533"/>
                        <a14:foregroundMark x1="97700" y1="83556" x2="97750" y2="89067"/>
                      </a14:backgroundRemoval>
                    </a14:imgEffect>
                  </a14:imgLayer>
                </a14:imgProps>
              </a:ext>
            </a:extLst>
          </a:blip>
          <a:srcRect l="81167" t="61163"/>
          <a:stretch/>
        </p:blipFill>
        <p:spPr>
          <a:xfrm>
            <a:off x="10752468" y="218889"/>
            <a:ext cx="1018398" cy="1181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46919B-2A15-485A-A951-0E5FE9DF13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9" r="62944" b="8807"/>
          <a:stretch/>
        </p:blipFill>
        <p:spPr>
          <a:xfrm>
            <a:off x="585347" y="3334887"/>
            <a:ext cx="2086462" cy="3402400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56D8FE49-91E5-4850-A8CA-F0F4E5BF3A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415" t="9931" r="30085" b="14518"/>
          <a:stretch/>
        </p:blipFill>
        <p:spPr>
          <a:xfrm>
            <a:off x="2683646" y="3952417"/>
            <a:ext cx="8609552" cy="2795858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="" xmlns:a16="http://schemas.microsoft.com/office/drawing/2014/main" id="{57EE415E-EAA6-46CC-B603-00A461331F80}"/>
              </a:ext>
            </a:extLst>
          </p:cNvPr>
          <p:cNvSpPr txBox="1"/>
          <p:nvPr/>
        </p:nvSpPr>
        <p:spPr>
          <a:xfrm>
            <a:off x="9132199" y="5810732"/>
            <a:ext cx="294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0118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CA2F56-A621-4466-B1E4-1F14A7F1AA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2228294" cy="1622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B2BDA52-BC12-48C6-812E-A2D2DA86A41E}"/>
              </a:ext>
            </a:extLst>
          </p:cNvPr>
          <p:cNvSpPr txBox="1"/>
          <p:nvPr/>
        </p:nvSpPr>
        <p:spPr>
          <a:xfrm>
            <a:off x="2590401" y="254597"/>
            <a:ext cx="7936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ข้อมูลพฤติกรรมสุขภาพที่พึงประสงค์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loud" panose="02000000000000000000" pitchFamily="50" charset="-34"/>
              <a:ea typeface="+mn-ea"/>
              <a:cs typeface="Cloud" panose="02000000000000000000" pitchFamily="50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088A8FE-D57A-495B-BDDE-041FED1A67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8" t="4850" r="29772" b="8013"/>
          <a:stretch/>
        </p:blipFill>
        <p:spPr>
          <a:xfrm>
            <a:off x="146883" y="1140329"/>
            <a:ext cx="7167418" cy="505705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914E88E-B1D9-4924-8913-513DB77B14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1" t="8418" r="25303" b="8418"/>
          <a:stretch/>
        </p:blipFill>
        <p:spPr>
          <a:xfrm>
            <a:off x="4802908" y="1140329"/>
            <a:ext cx="7242209" cy="457734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Arrow: Right 6">
            <a:extLst>
              <a:ext uri="{FF2B5EF4-FFF2-40B4-BE49-F238E27FC236}">
                <a16:creationId xmlns="" xmlns:a16="http://schemas.microsoft.com/office/drawing/2014/main" id="{CC15DBB0-959F-46D8-9BD8-5F71FDC09CF2}"/>
              </a:ext>
            </a:extLst>
          </p:cNvPr>
          <p:cNvSpPr/>
          <p:nvPr/>
        </p:nvSpPr>
        <p:spPr>
          <a:xfrm>
            <a:off x="4451925" y="3001074"/>
            <a:ext cx="831273" cy="98829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0B779B7-CDAB-499D-A5F5-55084B0E0EA7}"/>
              </a:ext>
            </a:extLst>
          </p:cNvPr>
          <p:cNvSpPr txBox="1"/>
          <p:nvPr/>
        </p:nvSpPr>
        <p:spPr>
          <a:xfrm>
            <a:off x="7499928" y="5268375"/>
            <a:ext cx="46828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ข้อมูลในระบบจะสามารถดึงได้โดย...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ผู้รับผิดชอบระดับเขต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(ศูนย์อนามัย)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ผู้รับผิดชอบระดับจังหวัด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(</a:t>
            </a:r>
            <a:r>
              <a:rPr kumimoji="0" lang="th-TH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สสจ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loud" panose="02000000000000000000" pitchFamily="50" charset="-34"/>
              <a:ea typeface="+mn-ea"/>
              <a:cs typeface="Cloud" panose="020000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315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CA2F56-A621-4466-B1E4-1F14A7F1AA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2228294" cy="1622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B2BDA52-BC12-48C6-812E-A2D2DA86A41E}"/>
              </a:ext>
            </a:extLst>
          </p:cNvPr>
          <p:cNvSpPr txBox="1"/>
          <p:nvPr/>
        </p:nvSpPr>
        <p:spPr>
          <a:xfrm>
            <a:off x="2590401" y="254597"/>
            <a:ext cx="7936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ข้อมูลพฤติกรรมสุขภาพที่พึงประสงค์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loud" panose="02000000000000000000" pitchFamily="50" charset="-34"/>
              <a:ea typeface="+mn-ea"/>
              <a:cs typeface="Cloud" panose="02000000000000000000" pitchFamily="50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A2E3A9F-6F2C-4201-B7A0-2653EF8B8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3" b="7555"/>
          <a:stretch/>
        </p:blipFill>
        <p:spPr>
          <a:xfrm>
            <a:off x="508000" y="1002528"/>
            <a:ext cx="11033760" cy="55071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F37C94C-26AB-4AAE-A501-F01D99D9FDE9}"/>
              </a:ext>
            </a:extLst>
          </p:cNvPr>
          <p:cNvSpPr txBox="1"/>
          <p:nvPr/>
        </p:nvSpPr>
        <p:spPr>
          <a:xfrm>
            <a:off x="3484880" y="5855472"/>
            <a:ext cx="522224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EXPORT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ในรูปแบบ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EXCEL</a:t>
            </a:r>
          </a:p>
        </p:txBody>
      </p:sp>
    </p:spTree>
    <p:extLst>
      <p:ext uri="{BB962C8B-B14F-4D97-AF65-F5344CB8AC3E}">
        <p14:creationId xmlns:p14="http://schemas.microsoft.com/office/powerpoint/2010/main" val="290350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reeform 3"/>
          <p:cNvSpPr>
            <a:spLocks/>
          </p:cNvSpPr>
          <p:nvPr/>
        </p:nvSpPr>
        <p:spPr bwMode="auto">
          <a:xfrm>
            <a:off x="1380149" y="854260"/>
            <a:ext cx="1936687" cy="1373287"/>
          </a:xfrm>
          <a:custGeom>
            <a:avLst/>
            <a:gdLst>
              <a:gd name="T0" fmla="*/ 2147483646 w 883"/>
              <a:gd name="T1" fmla="*/ 2147483646 h 651"/>
              <a:gd name="T2" fmla="*/ 2147483646 w 883"/>
              <a:gd name="T3" fmla="*/ 2147483646 h 651"/>
              <a:gd name="T4" fmla="*/ 2147483646 w 883"/>
              <a:gd name="T5" fmla="*/ 2147483646 h 651"/>
              <a:gd name="T6" fmla="*/ 2147483646 w 883"/>
              <a:gd name="T7" fmla="*/ 2147483646 h 651"/>
              <a:gd name="T8" fmla="*/ 2147483646 w 883"/>
              <a:gd name="T9" fmla="*/ 2147483646 h 651"/>
              <a:gd name="T10" fmla="*/ 2147483646 w 883"/>
              <a:gd name="T11" fmla="*/ 2147483646 h 651"/>
              <a:gd name="T12" fmla="*/ 2147483646 w 883"/>
              <a:gd name="T13" fmla="*/ 2147483646 h 651"/>
              <a:gd name="T14" fmla="*/ 2147483646 w 883"/>
              <a:gd name="T15" fmla="*/ 2147483646 h 651"/>
              <a:gd name="T16" fmla="*/ 2147483646 w 883"/>
              <a:gd name="T17" fmla="*/ 2147483646 h 651"/>
              <a:gd name="T18" fmla="*/ 2147483646 w 883"/>
              <a:gd name="T19" fmla="*/ 2147483646 h 651"/>
              <a:gd name="T20" fmla="*/ 2147483646 w 883"/>
              <a:gd name="T21" fmla="*/ 2147483646 h 651"/>
              <a:gd name="T22" fmla="*/ 2147483646 w 883"/>
              <a:gd name="T23" fmla="*/ 2147483646 h 651"/>
              <a:gd name="T24" fmla="*/ 2147483646 w 883"/>
              <a:gd name="T25" fmla="*/ 2147483646 h 651"/>
              <a:gd name="T26" fmla="*/ 2147483646 w 883"/>
              <a:gd name="T27" fmla="*/ 0 h 651"/>
              <a:gd name="T28" fmla="*/ 2147483646 w 883"/>
              <a:gd name="T29" fmla="*/ 2147483646 h 651"/>
              <a:gd name="T30" fmla="*/ 2147483646 w 883"/>
              <a:gd name="T31" fmla="*/ 2147483646 h 651"/>
              <a:gd name="T32" fmla="*/ 2147483646 w 883"/>
              <a:gd name="T33" fmla="*/ 2147483646 h 651"/>
              <a:gd name="T34" fmla="*/ 2147483646 w 883"/>
              <a:gd name="T35" fmla="*/ 2147483646 h 651"/>
              <a:gd name="T36" fmla="*/ 2147483646 w 883"/>
              <a:gd name="T37" fmla="*/ 2147483646 h 651"/>
              <a:gd name="T38" fmla="*/ 2147483646 w 883"/>
              <a:gd name="T39" fmla="*/ 2147483646 h 651"/>
              <a:gd name="T40" fmla="*/ 2147483646 w 883"/>
              <a:gd name="T41" fmla="*/ 2147483646 h 651"/>
              <a:gd name="T42" fmla="*/ 2147483646 w 883"/>
              <a:gd name="T43" fmla="*/ 2147483646 h 651"/>
              <a:gd name="T44" fmla="*/ 2147483646 w 883"/>
              <a:gd name="T45" fmla="*/ 2147483646 h 651"/>
              <a:gd name="T46" fmla="*/ 2147483646 w 883"/>
              <a:gd name="T47" fmla="*/ 2147483646 h 651"/>
              <a:gd name="T48" fmla="*/ 2147483646 w 883"/>
              <a:gd name="T49" fmla="*/ 2147483646 h 651"/>
              <a:gd name="T50" fmla="*/ 2147483646 w 883"/>
              <a:gd name="T51" fmla="*/ 2147483646 h 651"/>
              <a:gd name="T52" fmla="*/ 2147483646 w 883"/>
              <a:gd name="T53" fmla="*/ 2147483646 h 651"/>
              <a:gd name="T54" fmla="*/ 2147483646 w 883"/>
              <a:gd name="T55" fmla="*/ 2147483646 h 651"/>
              <a:gd name="T56" fmla="*/ 2147483646 w 883"/>
              <a:gd name="T57" fmla="*/ 2147483646 h 651"/>
              <a:gd name="T58" fmla="*/ 2147483646 w 883"/>
              <a:gd name="T59" fmla="*/ 2147483646 h 651"/>
              <a:gd name="T60" fmla="*/ 2147483646 w 883"/>
              <a:gd name="T61" fmla="*/ 2147483646 h 651"/>
              <a:gd name="T62" fmla="*/ 2147483646 w 883"/>
              <a:gd name="T63" fmla="*/ 2147483646 h 651"/>
              <a:gd name="T64" fmla="*/ 2147483646 w 883"/>
              <a:gd name="T65" fmla="*/ 2147483646 h 651"/>
              <a:gd name="T66" fmla="*/ 2147483646 w 883"/>
              <a:gd name="T67" fmla="*/ 2147483646 h 651"/>
              <a:gd name="T68" fmla="*/ 2147483646 w 883"/>
              <a:gd name="T69" fmla="*/ 2147483646 h 651"/>
              <a:gd name="T70" fmla="*/ 2147483646 w 883"/>
              <a:gd name="T71" fmla="*/ 2147483646 h 651"/>
              <a:gd name="T72" fmla="*/ 2147483646 w 883"/>
              <a:gd name="T73" fmla="*/ 2147483646 h 651"/>
              <a:gd name="T74" fmla="*/ 2147483646 w 883"/>
              <a:gd name="T75" fmla="*/ 2147483646 h 651"/>
              <a:gd name="T76" fmla="*/ 2147483646 w 883"/>
              <a:gd name="T77" fmla="*/ 2147483646 h 651"/>
              <a:gd name="T78" fmla="*/ 2147483646 w 883"/>
              <a:gd name="T79" fmla="*/ 2147483646 h 651"/>
              <a:gd name="T80" fmla="*/ 2147483646 w 883"/>
              <a:gd name="T81" fmla="*/ 2147483646 h 651"/>
              <a:gd name="T82" fmla="*/ 2147483646 w 883"/>
              <a:gd name="T83" fmla="*/ 2147483646 h 651"/>
              <a:gd name="T84" fmla="*/ 2147483646 w 883"/>
              <a:gd name="T85" fmla="*/ 2147483646 h 651"/>
              <a:gd name="T86" fmla="*/ 2147483646 w 883"/>
              <a:gd name="T87" fmla="*/ 2147483646 h 651"/>
              <a:gd name="T88" fmla="*/ 2147483646 w 883"/>
              <a:gd name="T89" fmla="*/ 2147483646 h 651"/>
              <a:gd name="T90" fmla="*/ 2147483646 w 883"/>
              <a:gd name="T91" fmla="*/ 2147483646 h 651"/>
              <a:gd name="T92" fmla="*/ 2147483646 w 883"/>
              <a:gd name="T93" fmla="*/ 2147483646 h 651"/>
              <a:gd name="T94" fmla="*/ 2147483646 w 883"/>
              <a:gd name="T95" fmla="*/ 2147483646 h 651"/>
              <a:gd name="T96" fmla="*/ 2147483646 w 883"/>
              <a:gd name="T97" fmla="*/ 2147483646 h 651"/>
              <a:gd name="T98" fmla="*/ 2147483646 w 883"/>
              <a:gd name="T99" fmla="*/ 2147483646 h 651"/>
              <a:gd name="T100" fmla="*/ 2147483646 w 883"/>
              <a:gd name="T101" fmla="*/ 2147483646 h 651"/>
              <a:gd name="T102" fmla="*/ 2147483646 w 883"/>
              <a:gd name="T103" fmla="*/ 2147483646 h 651"/>
              <a:gd name="T104" fmla="*/ 2147483646 w 883"/>
              <a:gd name="T105" fmla="*/ 2147483646 h 651"/>
              <a:gd name="T106" fmla="*/ 2147483646 w 883"/>
              <a:gd name="T107" fmla="*/ 2147483646 h 651"/>
              <a:gd name="T108" fmla="*/ 2147483646 w 883"/>
              <a:gd name="T109" fmla="*/ 2147483646 h 651"/>
              <a:gd name="T110" fmla="*/ 2147483646 w 883"/>
              <a:gd name="T111" fmla="*/ 2147483646 h 651"/>
              <a:gd name="T112" fmla="*/ 2147483646 w 883"/>
              <a:gd name="T113" fmla="*/ 2147483646 h 651"/>
              <a:gd name="T114" fmla="*/ 2147483646 w 883"/>
              <a:gd name="T115" fmla="*/ 2147483646 h 651"/>
              <a:gd name="T116" fmla="*/ 2147483646 w 883"/>
              <a:gd name="T117" fmla="*/ 2147483646 h 651"/>
              <a:gd name="T118" fmla="*/ 2147483646 w 883"/>
              <a:gd name="T119" fmla="*/ 2147483646 h 651"/>
              <a:gd name="T120" fmla="*/ 2147483646 w 883"/>
              <a:gd name="T121" fmla="*/ 2147483646 h 651"/>
              <a:gd name="T122" fmla="*/ 2147483646 w 883"/>
              <a:gd name="T123" fmla="*/ 2147483646 h 651"/>
              <a:gd name="T124" fmla="*/ 2147483646 w 883"/>
              <a:gd name="T125" fmla="*/ 2147483646 h 6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883"/>
              <a:gd name="T190" fmla="*/ 0 h 651"/>
              <a:gd name="T191" fmla="*/ 883 w 883"/>
              <a:gd name="T192" fmla="*/ 651 h 65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883" h="651">
                <a:moveTo>
                  <a:pt x="6" y="478"/>
                </a:moveTo>
                <a:lnTo>
                  <a:pt x="11" y="463"/>
                </a:lnTo>
                <a:lnTo>
                  <a:pt x="16" y="458"/>
                </a:lnTo>
                <a:lnTo>
                  <a:pt x="31" y="463"/>
                </a:lnTo>
                <a:lnTo>
                  <a:pt x="42" y="463"/>
                </a:lnTo>
                <a:lnTo>
                  <a:pt x="42" y="453"/>
                </a:lnTo>
                <a:lnTo>
                  <a:pt x="52" y="444"/>
                </a:lnTo>
                <a:lnTo>
                  <a:pt x="77" y="420"/>
                </a:lnTo>
                <a:lnTo>
                  <a:pt x="88" y="420"/>
                </a:lnTo>
                <a:lnTo>
                  <a:pt x="88" y="405"/>
                </a:lnTo>
                <a:lnTo>
                  <a:pt x="57" y="425"/>
                </a:lnTo>
                <a:lnTo>
                  <a:pt x="36" y="429"/>
                </a:lnTo>
                <a:lnTo>
                  <a:pt x="36" y="420"/>
                </a:lnTo>
                <a:lnTo>
                  <a:pt x="31" y="415"/>
                </a:lnTo>
                <a:lnTo>
                  <a:pt x="31" y="405"/>
                </a:lnTo>
                <a:lnTo>
                  <a:pt x="26" y="396"/>
                </a:lnTo>
                <a:lnTo>
                  <a:pt x="26" y="386"/>
                </a:lnTo>
                <a:lnTo>
                  <a:pt x="21" y="376"/>
                </a:lnTo>
                <a:lnTo>
                  <a:pt x="16" y="372"/>
                </a:lnTo>
                <a:lnTo>
                  <a:pt x="16" y="362"/>
                </a:lnTo>
                <a:lnTo>
                  <a:pt x="11" y="362"/>
                </a:lnTo>
                <a:lnTo>
                  <a:pt x="6" y="338"/>
                </a:lnTo>
                <a:lnTo>
                  <a:pt x="11" y="328"/>
                </a:lnTo>
                <a:lnTo>
                  <a:pt x="21" y="319"/>
                </a:lnTo>
                <a:lnTo>
                  <a:pt x="36" y="299"/>
                </a:lnTo>
                <a:lnTo>
                  <a:pt x="62" y="280"/>
                </a:lnTo>
                <a:lnTo>
                  <a:pt x="67" y="275"/>
                </a:lnTo>
                <a:lnTo>
                  <a:pt x="72" y="261"/>
                </a:lnTo>
                <a:lnTo>
                  <a:pt x="88" y="251"/>
                </a:lnTo>
                <a:lnTo>
                  <a:pt x="93" y="237"/>
                </a:lnTo>
                <a:lnTo>
                  <a:pt x="93" y="232"/>
                </a:lnTo>
                <a:lnTo>
                  <a:pt x="103" y="227"/>
                </a:lnTo>
                <a:lnTo>
                  <a:pt x="103" y="212"/>
                </a:lnTo>
                <a:lnTo>
                  <a:pt x="108" y="212"/>
                </a:lnTo>
                <a:lnTo>
                  <a:pt x="108" y="208"/>
                </a:lnTo>
                <a:lnTo>
                  <a:pt x="113" y="203"/>
                </a:lnTo>
                <a:lnTo>
                  <a:pt x="119" y="198"/>
                </a:lnTo>
                <a:lnTo>
                  <a:pt x="119" y="188"/>
                </a:lnTo>
                <a:lnTo>
                  <a:pt x="124" y="188"/>
                </a:lnTo>
                <a:lnTo>
                  <a:pt x="129" y="193"/>
                </a:lnTo>
                <a:lnTo>
                  <a:pt x="124" y="203"/>
                </a:lnTo>
                <a:lnTo>
                  <a:pt x="124" y="212"/>
                </a:lnTo>
                <a:lnTo>
                  <a:pt x="129" y="217"/>
                </a:lnTo>
                <a:lnTo>
                  <a:pt x="134" y="232"/>
                </a:lnTo>
                <a:lnTo>
                  <a:pt x="139" y="241"/>
                </a:lnTo>
                <a:lnTo>
                  <a:pt x="155" y="261"/>
                </a:lnTo>
                <a:lnTo>
                  <a:pt x="160" y="266"/>
                </a:lnTo>
                <a:lnTo>
                  <a:pt x="165" y="275"/>
                </a:lnTo>
                <a:lnTo>
                  <a:pt x="175" y="280"/>
                </a:lnTo>
                <a:lnTo>
                  <a:pt x="165" y="256"/>
                </a:lnTo>
                <a:lnTo>
                  <a:pt x="149" y="241"/>
                </a:lnTo>
                <a:lnTo>
                  <a:pt x="144" y="237"/>
                </a:lnTo>
                <a:lnTo>
                  <a:pt x="144" y="232"/>
                </a:lnTo>
                <a:lnTo>
                  <a:pt x="144" y="227"/>
                </a:lnTo>
                <a:lnTo>
                  <a:pt x="155" y="212"/>
                </a:lnTo>
                <a:lnTo>
                  <a:pt x="175" y="188"/>
                </a:lnTo>
                <a:lnTo>
                  <a:pt x="180" y="174"/>
                </a:lnTo>
                <a:lnTo>
                  <a:pt x="180" y="164"/>
                </a:lnTo>
                <a:lnTo>
                  <a:pt x="185" y="164"/>
                </a:lnTo>
                <a:lnTo>
                  <a:pt x="185" y="159"/>
                </a:lnTo>
                <a:lnTo>
                  <a:pt x="196" y="159"/>
                </a:lnTo>
                <a:lnTo>
                  <a:pt x="206" y="164"/>
                </a:lnTo>
                <a:lnTo>
                  <a:pt x="201" y="150"/>
                </a:lnTo>
                <a:lnTo>
                  <a:pt x="201" y="145"/>
                </a:lnTo>
                <a:lnTo>
                  <a:pt x="196" y="140"/>
                </a:lnTo>
                <a:lnTo>
                  <a:pt x="190" y="135"/>
                </a:lnTo>
                <a:lnTo>
                  <a:pt x="190" y="131"/>
                </a:lnTo>
                <a:lnTo>
                  <a:pt x="185" y="121"/>
                </a:lnTo>
                <a:lnTo>
                  <a:pt x="185" y="116"/>
                </a:lnTo>
                <a:lnTo>
                  <a:pt x="185" y="106"/>
                </a:lnTo>
                <a:lnTo>
                  <a:pt x="196" y="102"/>
                </a:lnTo>
                <a:lnTo>
                  <a:pt x="201" y="92"/>
                </a:lnTo>
                <a:lnTo>
                  <a:pt x="221" y="82"/>
                </a:lnTo>
                <a:lnTo>
                  <a:pt x="232" y="73"/>
                </a:lnTo>
                <a:lnTo>
                  <a:pt x="237" y="73"/>
                </a:lnTo>
                <a:lnTo>
                  <a:pt x="242" y="73"/>
                </a:lnTo>
                <a:lnTo>
                  <a:pt x="247" y="68"/>
                </a:lnTo>
                <a:lnTo>
                  <a:pt x="252" y="73"/>
                </a:lnTo>
                <a:lnTo>
                  <a:pt x="267" y="78"/>
                </a:lnTo>
                <a:lnTo>
                  <a:pt x="278" y="87"/>
                </a:lnTo>
                <a:lnTo>
                  <a:pt x="283" y="87"/>
                </a:lnTo>
                <a:lnTo>
                  <a:pt x="288" y="87"/>
                </a:lnTo>
                <a:lnTo>
                  <a:pt x="288" y="82"/>
                </a:lnTo>
                <a:lnTo>
                  <a:pt x="288" y="78"/>
                </a:lnTo>
                <a:lnTo>
                  <a:pt x="283" y="73"/>
                </a:lnTo>
                <a:lnTo>
                  <a:pt x="278" y="68"/>
                </a:lnTo>
                <a:lnTo>
                  <a:pt x="278" y="63"/>
                </a:lnTo>
                <a:lnTo>
                  <a:pt x="278" y="58"/>
                </a:lnTo>
                <a:lnTo>
                  <a:pt x="283" y="53"/>
                </a:lnTo>
                <a:lnTo>
                  <a:pt x="283" y="39"/>
                </a:lnTo>
                <a:lnTo>
                  <a:pt x="283" y="20"/>
                </a:lnTo>
                <a:lnTo>
                  <a:pt x="283" y="15"/>
                </a:lnTo>
                <a:lnTo>
                  <a:pt x="288" y="5"/>
                </a:lnTo>
                <a:lnTo>
                  <a:pt x="288" y="0"/>
                </a:lnTo>
                <a:lnTo>
                  <a:pt x="303" y="0"/>
                </a:lnTo>
                <a:lnTo>
                  <a:pt x="314" y="5"/>
                </a:lnTo>
                <a:lnTo>
                  <a:pt x="319" y="5"/>
                </a:lnTo>
                <a:lnTo>
                  <a:pt x="324" y="10"/>
                </a:lnTo>
                <a:lnTo>
                  <a:pt x="329" y="10"/>
                </a:lnTo>
                <a:lnTo>
                  <a:pt x="355" y="15"/>
                </a:lnTo>
                <a:lnTo>
                  <a:pt x="365" y="20"/>
                </a:lnTo>
                <a:lnTo>
                  <a:pt x="406" y="20"/>
                </a:lnTo>
                <a:lnTo>
                  <a:pt x="386" y="10"/>
                </a:lnTo>
                <a:lnTo>
                  <a:pt x="391" y="5"/>
                </a:lnTo>
                <a:lnTo>
                  <a:pt x="396" y="5"/>
                </a:lnTo>
                <a:lnTo>
                  <a:pt x="396" y="10"/>
                </a:lnTo>
                <a:lnTo>
                  <a:pt x="401" y="10"/>
                </a:lnTo>
                <a:lnTo>
                  <a:pt x="406" y="10"/>
                </a:lnTo>
                <a:lnTo>
                  <a:pt x="416" y="5"/>
                </a:lnTo>
                <a:lnTo>
                  <a:pt x="427" y="5"/>
                </a:lnTo>
                <a:lnTo>
                  <a:pt x="432" y="5"/>
                </a:lnTo>
                <a:lnTo>
                  <a:pt x="437" y="0"/>
                </a:lnTo>
                <a:lnTo>
                  <a:pt x="442" y="0"/>
                </a:lnTo>
                <a:lnTo>
                  <a:pt x="447" y="0"/>
                </a:lnTo>
                <a:lnTo>
                  <a:pt x="468" y="0"/>
                </a:lnTo>
                <a:lnTo>
                  <a:pt x="473" y="0"/>
                </a:lnTo>
                <a:lnTo>
                  <a:pt x="478" y="5"/>
                </a:lnTo>
                <a:lnTo>
                  <a:pt x="483" y="10"/>
                </a:lnTo>
                <a:lnTo>
                  <a:pt x="483" y="15"/>
                </a:lnTo>
                <a:lnTo>
                  <a:pt x="488" y="15"/>
                </a:lnTo>
                <a:lnTo>
                  <a:pt x="488" y="20"/>
                </a:lnTo>
                <a:lnTo>
                  <a:pt x="493" y="25"/>
                </a:lnTo>
                <a:lnTo>
                  <a:pt x="493" y="29"/>
                </a:lnTo>
                <a:lnTo>
                  <a:pt x="498" y="29"/>
                </a:lnTo>
                <a:lnTo>
                  <a:pt x="504" y="34"/>
                </a:lnTo>
                <a:lnTo>
                  <a:pt x="509" y="44"/>
                </a:lnTo>
                <a:lnTo>
                  <a:pt x="519" y="49"/>
                </a:lnTo>
                <a:lnTo>
                  <a:pt x="529" y="53"/>
                </a:lnTo>
                <a:lnTo>
                  <a:pt x="529" y="49"/>
                </a:lnTo>
                <a:lnTo>
                  <a:pt x="534" y="49"/>
                </a:lnTo>
                <a:lnTo>
                  <a:pt x="540" y="49"/>
                </a:lnTo>
                <a:lnTo>
                  <a:pt x="545" y="49"/>
                </a:lnTo>
                <a:lnTo>
                  <a:pt x="550" y="49"/>
                </a:lnTo>
                <a:lnTo>
                  <a:pt x="555" y="58"/>
                </a:lnTo>
                <a:lnTo>
                  <a:pt x="565" y="68"/>
                </a:lnTo>
                <a:lnTo>
                  <a:pt x="570" y="78"/>
                </a:lnTo>
                <a:lnTo>
                  <a:pt x="575" y="78"/>
                </a:lnTo>
                <a:lnTo>
                  <a:pt x="575" y="82"/>
                </a:lnTo>
                <a:lnTo>
                  <a:pt x="575" y="87"/>
                </a:lnTo>
                <a:lnTo>
                  <a:pt x="586" y="92"/>
                </a:lnTo>
                <a:lnTo>
                  <a:pt x="591" y="92"/>
                </a:lnTo>
                <a:lnTo>
                  <a:pt x="601" y="97"/>
                </a:lnTo>
                <a:lnTo>
                  <a:pt x="601" y="102"/>
                </a:lnTo>
                <a:lnTo>
                  <a:pt x="606" y="106"/>
                </a:lnTo>
                <a:lnTo>
                  <a:pt x="606" y="116"/>
                </a:lnTo>
                <a:lnTo>
                  <a:pt x="611" y="116"/>
                </a:lnTo>
                <a:lnTo>
                  <a:pt x="611" y="111"/>
                </a:lnTo>
                <a:lnTo>
                  <a:pt x="617" y="111"/>
                </a:lnTo>
                <a:lnTo>
                  <a:pt x="622" y="121"/>
                </a:lnTo>
                <a:lnTo>
                  <a:pt x="627" y="121"/>
                </a:lnTo>
                <a:lnTo>
                  <a:pt x="627" y="126"/>
                </a:lnTo>
                <a:lnTo>
                  <a:pt x="632" y="126"/>
                </a:lnTo>
                <a:lnTo>
                  <a:pt x="637" y="126"/>
                </a:lnTo>
                <a:lnTo>
                  <a:pt x="647" y="121"/>
                </a:lnTo>
                <a:lnTo>
                  <a:pt x="658" y="121"/>
                </a:lnTo>
                <a:lnTo>
                  <a:pt x="663" y="121"/>
                </a:lnTo>
                <a:lnTo>
                  <a:pt x="663" y="126"/>
                </a:lnTo>
                <a:lnTo>
                  <a:pt x="668" y="135"/>
                </a:lnTo>
                <a:lnTo>
                  <a:pt x="673" y="140"/>
                </a:lnTo>
                <a:lnTo>
                  <a:pt x="668" y="145"/>
                </a:lnTo>
                <a:lnTo>
                  <a:pt x="663" y="145"/>
                </a:lnTo>
                <a:lnTo>
                  <a:pt x="663" y="150"/>
                </a:lnTo>
                <a:lnTo>
                  <a:pt x="658" y="159"/>
                </a:lnTo>
                <a:lnTo>
                  <a:pt x="658" y="164"/>
                </a:lnTo>
                <a:lnTo>
                  <a:pt x="663" y="169"/>
                </a:lnTo>
                <a:lnTo>
                  <a:pt x="663" y="179"/>
                </a:lnTo>
                <a:lnTo>
                  <a:pt x="668" y="184"/>
                </a:lnTo>
                <a:lnTo>
                  <a:pt x="673" y="184"/>
                </a:lnTo>
                <a:lnTo>
                  <a:pt x="683" y="188"/>
                </a:lnTo>
                <a:lnTo>
                  <a:pt x="688" y="188"/>
                </a:lnTo>
                <a:lnTo>
                  <a:pt x="694" y="184"/>
                </a:lnTo>
                <a:lnTo>
                  <a:pt x="694" y="179"/>
                </a:lnTo>
                <a:lnTo>
                  <a:pt x="699" y="179"/>
                </a:lnTo>
                <a:lnTo>
                  <a:pt x="704" y="179"/>
                </a:lnTo>
                <a:lnTo>
                  <a:pt x="709" y="184"/>
                </a:lnTo>
                <a:lnTo>
                  <a:pt x="714" y="188"/>
                </a:lnTo>
                <a:lnTo>
                  <a:pt x="714" y="193"/>
                </a:lnTo>
                <a:lnTo>
                  <a:pt x="719" y="203"/>
                </a:lnTo>
                <a:lnTo>
                  <a:pt x="724" y="208"/>
                </a:lnTo>
                <a:lnTo>
                  <a:pt x="729" y="208"/>
                </a:lnTo>
                <a:lnTo>
                  <a:pt x="729" y="212"/>
                </a:lnTo>
                <a:lnTo>
                  <a:pt x="740" y="212"/>
                </a:lnTo>
                <a:lnTo>
                  <a:pt x="745" y="212"/>
                </a:lnTo>
                <a:lnTo>
                  <a:pt x="745" y="217"/>
                </a:lnTo>
                <a:lnTo>
                  <a:pt x="750" y="222"/>
                </a:lnTo>
                <a:lnTo>
                  <a:pt x="755" y="222"/>
                </a:lnTo>
                <a:lnTo>
                  <a:pt x="760" y="222"/>
                </a:lnTo>
                <a:lnTo>
                  <a:pt x="776" y="222"/>
                </a:lnTo>
                <a:lnTo>
                  <a:pt x="781" y="222"/>
                </a:lnTo>
                <a:lnTo>
                  <a:pt x="786" y="217"/>
                </a:lnTo>
                <a:lnTo>
                  <a:pt x="786" y="212"/>
                </a:lnTo>
                <a:lnTo>
                  <a:pt x="786" y="208"/>
                </a:lnTo>
                <a:lnTo>
                  <a:pt x="781" y="203"/>
                </a:lnTo>
                <a:lnTo>
                  <a:pt x="781" y="198"/>
                </a:lnTo>
                <a:lnTo>
                  <a:pt x="781" y="193"/>
                </a:lnTo>
                <a:lnTo>
                  <a:pt x="781" y="188"/>
                </a:lnTo>
                <a:lnTo>
                  <a:pt x="786" y="184"/>
                </a:lnTo>
                <a:lnTo>
                  <a:pt x="796" y="179"/>
                </a:lnTo>
                <a:lnTo>
                  <a:pt x="801" y="188"/>
                </a:lnTo>
                <a:lnTo>
                  <a:pt x="806" y="193"/>
                </a:lnTo>
                <a:lnTo>
                  <a:pt x="812" y="193"/>
                </a:lnTo>
                <a:lnTo>
                  <a:pt x="817" y="188"/>
                </a:lnTo>
                <a:lnTo>
                  <a:pt x="822" y="184"/>
                </a:lnTo>
                <a:lnTo>
                  <a:pt x="822" y="188"/>
                </a:lnTo>
                <a:lnTo>
                  <a:pt x="822" y="193"/>
                </a:lnTo>
                <a:lnTo>
                  <a:pt x="827" y="193"/>
                </a:lnTo>
                <a:lnTo>
                  <a:pt x="832" y="193"/>
                </a:lnTo>
                <a:lnTo>
                  <a:pt x="837" y="193"/>
                </a:lnTo>
                <a:lnTo>
                  <a:pt x="842" y="198"/>
                </a:lnTo>
                <a:lnTo>
                  <a:pt x="848" y="198"/>
                </a:lnTo>
                <a:lnTo>
                  <a:pt x="848" y="203"/>
                </a:lnTo>
                <a:lnTo>
                  <a:pt x="858" y="208"/>
                </a:lnTo>
                <a:lnTo>
                  <a:pt x="863" y="212"/>
                </a:lnTo>
                <a:lnTo>
                  <a:pt x="858" y="217"/>
                </a:lnTo>
                <a:lnTo>
                  <a:pt x="858" y="222"/>
                </a:lnTo>
                <a:lnTo>
                  <a:pt x="853" y="222"/>
                </a:lnTo>
                <a:lnTo>
                  <a:pt x="853" y="227"/>
                </a:lnTo>
                <a:lnTo>
                  <a:pt x="858" y="232"/>
                </a:lnTo>
                <a:lnTo>
                  <a:pt x="863" y="232"/>
                </a:lnTo>
                <a:lnTo>
                  <a:pt x="863" y="237"/>
                </a:lnTo>
                <a:lnTo>
                  <a:pt x="868" y="241"/>
                </a:lnTo>
                <a:lnTo>
                  <a:pt x="868" y="246"/>
                </a:lnTo>
                <a:lnTo>
                  <a:pt x="868" y="251"/>
                </a:lnTo>
                <a:lnTo>
                  <a:pt x="873" y="256"/>
                </a:lnTo>
                <a:lnTo>
                  <a:pt x="878" y="261"/>
                </a:lnTo>
                <a:lnTo>
                  <a:pt x="878" y="266"/>
                </a:lnTo>
                <a:lnTo>
                  <a:pt x="878" y="275"/>
                </a:lnTo>
                <a:lnTo>
                  <a:pt x="883" y="285"/>
                </a:lnTo>
                <a:lnTo>
                  <a:pt x="883" y="299"/>
                </a:lnTo>
                <a:lnTo>
                  <a:pt x="883" y="304"/>
                </a:lnTo>
                <a:lnTo>
                  <a:pt x="883" y="309"/>
                </a:lnTo>
                <a:lnTo>
                  <a:pt x="878" y="314"/>
                </a:lnTo>
                <a:lnTo>
                  <a:pt x="878" y="319"/>
                </a:lnTo>
                <a:lnTo>
                  <a:pt x="878" y="323"/>
                </a:lnTo>
                <a:lnTo>
                  <a:pt x="883" y="323"/>
                </a:lnTo>
                <a:lnTo>
                  <a:pt x="878" y="323"/>
                </a:lnTo>
                <a:lnTo>
                  <a:pt x="878" y="328"/>
                </a:lnTo>
                <a:lnTo>
                  <a:pt x="873" y="328"/>
                </a:lnTo>
                <a:lnTo>
                  <a:pt x="873" y="333"/>
                </a:lnTo>
                <a:lnTo>
                  <a:pt x="868" y="328"/>
                </a:lnTo>
                <a:lnTo>
                  <a:pt x="868" y="333"/>
                </a:lnTo>
                <a:lnTo>
                  <a:pt x="863" y="333"/>
                </a:lnTo>
                <a:lnTo>
                  <a:pt x="868" y="333"/>
                </a:lnTo>
                <a:lnTo>
                  <a:pt x="868" y="338"/>
                </a:lnTo>
                <a:lnTo>
                  <a:pt x="868" y="343"/>
                </a:lnTo>
                <a:lnTo>
                  <a:pt x="868" y="347"/>
                </a:lnTo>
                <a:lnTo>
                  <a:pt x="868" y="343"/>
                </a:lnTo>
                <a:lnTo>
                  <a:pt x="863" y="343"/>
                </a:lnTo>
                <a:lnTo>
                  <a:pt x="858" y="343"/>
                </a:lnTo>
                <a:lnTo>
                  <a:pt x="853" y="343"/>
                </a:lnTo>
                <a:lnTo>
                  <a:pt x="848" y="343"/>
                </a:lnTo>
                <a:lnTo>
                  <a:pt x="842" y="343"/>
                </a:lnTo>
                <a:lnTo>
                  <a:pt x="837" y="343"/>
                </a:lnTo>
                <a:lnTo>
                  <a:pt x="832" y="343"/>
                </a:lnTo>
                <a:lnTo>
                  <a:pt x="827" y="347"/>
                </a:lnTo>
                <a:lnTo>
                  <a:pt x="822" y="347"/>
                </a:lnTo>
                <a:lnTo>
                  <a:pt x="817" y="352"/>
                </a:lnTo>
                <a:lnTo>
                  <a:pt x="812" y="352"/>
                </a:lnTo>
                <a:lnTo>
                  <a:pt x="806" y="352"/>
                </a:lnTo>
                <a:lnTo>
                  <a:pt x="806" y="357"/>
                </a:lnTo>
                <a:lnTo>
                  <a:pt x="801" y="376"/>
                </a:lnTo>
                <a:lnTo>
                  <a:pt x="796" y="386"/>
                </a:lnTo>
                <a:lnTo>
                  <a:pt x="791" y="391"/>
                </a:lnTo>
                <a:lnTo>
                  <a:pt x="786" y="396"/>
                </a:lnTo>
                <a:lnTo>
                  <a:pt x="781" y="396"/>
                </a:lnTo>
                <a:lnTo>
                  <a:pt x="776" y="396"/>
                </a:lnTo>
                <a:lnTo>
                  <a:pt x="771" y="400"/>
                </a:lnTo>
                <a:lnTo>
                  <a:pt x="765" y="405"/>
                </a:lnTo>
                <a:lnTo>
                  <a:pt x="760" y="410"/>
                </a:lnTo>
                <a:lnTo>
                  <a:pt x="755" y="410"/>
                </a:lnTo>
                <a:lnTo>
                  <a:pt x="750" y="415"/>
                </a:lnTo>
                <a:lnTo>
                  <a:pt x="745" y="420"/>
                </a:lnTo>
                <a:lnTo>
                  <a:pt x="740" y="425"/>
                </a:lnTo>
                <a:lnTo>
                  <a:pt x="735" y="429"/>
                </a:lnTo>
                <a:lnTo>
                  <a:pt x="729" y="434"/>
                </a:lnTo>
                <a:lnTo>
                  <a:pt x="719" y="439"/>
                </a:lnTo>
                <a:lnTo>
                  <a:pt x="714" y="439"/>
                </a:lnTo>
                <a:lnTo>
                  <a:pt x="709" y="444"/>
                </a:lnTo>
                <a:lnTo>
                  <a:pt x="704" y="444"/>
                </a:lnTo>
                <a:lnTo>
                  <a:pt x="699" y="444"/>
                </a:lnTo>
                <a:lnTo>
                  <a:pt x="688" y="444"/>
                </a:lnTo>
                <a:lnTo>
                  <a:pt x="673" y="444"/>
                </a:lnTo>
                <a:lnTo>
                  <a:pt x="668" y="444"/>
                </a:lnTo>
                <a:lnTo>
                  <a:pt x="663" y="444"/>
                </a:lnTo>
                <a:lnTo>
                  <a:pt x="658" y="449"/>
                </a:lnTo>
                <a:lnTo>
                  <a:pt x="652" y="449"/>
                </a:lnTo>
                <a:lnTo>
                  <a:pt x="647" y="449"/>
                </a:lnTo>
                <a:lnTo>
                  <a:pt x="642" y="449"/>
                </a:lnTo>
                <a:lnTo>
                  <a:pt x="637" y="449"/>
                </a:lnTo>
                <a:lnTo>
                  <a:pt x="637" y="453"/>
                </a:lnTo>
                <a:lnTo>
                  <a:pt x="637" y="458"/>
                </a:lnTo>
                <a:lnTo>
                  <a:pt x="632" y="463"/>
                </a:lnTo>
                <a:lnTo>
                  <a:pt x="627" y="463"/>
                </a:lnTo>
                <a:lnTo>
                  <a:pt x="622" y="463"/>
                </a:lnTo>
                <a:lnTo>
                  <a:pt x="617" y="463"/>
                </a:lnTo>
                <a:lnTo>
                  <a:pt x="601" y="458"/>
                </a:lnTo>
                <a:lnTo>
                  <a:pt x="596" y="449"/>
                </a:lnTo>
                <a:lnTo>
                  <a:pt x="591" y="449"/>
                </a:lnTo>
                <a:lnTo>
                  <a:pt x="586" y="444"/>
                </a:lnTo>
                <a:lnTo>
                  <a:pt x="581" y="444"/>
                </a:lnTo>
                <a:lnTo>
                  <a:pt x="570" y="444"/>
                </a:lnTo>
                <a:lnTo>
                  <a:pt x="560" y="444"/>
                </a:lnTo>
                <a:lnTo>
                  <a:pt x="555" y="449"/>
                </a:lnTo>
                <a:lnTo>
                  <a:pt x="550" y="453"/>
                </a:lnTo>
                <a:lnTo>
                  <a:pt x="545" y="458"/>
                </a:lnTo>
                <a:lnTo>
                  <a:pt x="545" y="463"/>
                </a:lnTo>
                <a:lnTo>
                  <a:pt x="540" y="458"/>
                </a:lnTo>
                <a:lnTo>
                  <a:pt x="540" y="453"/>
                </a:lnTo>
                <a:lnTo>
                  <a:pt x="534" y="453"/>
                </a:lnTo>
                <a:lnTo>
                  <a:pt x="529" y="449"/>
                </a:lnTo>
                <a:lnTo>
                  <a:pt x="519" y="444"/>
                </a:lnTo>
                <a:lnTo>
                  <a:pt x="509" y="444"/>
                </a:lnTo>
                <a:lnTo>
                  <a:pt x="504" y="439"/>
                </a:lnTo>
                <a:lnTo>
                  <a:pt x="493" y="434"/>
                </a:lnTo>
                <a:lnTo>
                  <a:pt x="483" y="434"/>
                </a:lnTo>
                <a:lnTo>
                  <a:pt x="478" y="439"/>
                </a:lnTo>
                <a:lnTo>
                  <a:pt x="473" y="434"/>
                </a:lnTo>
                <a:lnTo>
                  <a:pt x="463" y="434"/>
                </a:lnTo>
                <a:lnTo>
                  <a:pt x="463" y="439"/>
                </a:lnTo>
                <a:lnTo>
                  <a:pt x="457" y="439"/>
                </a:lnTo>
                <a:lnTo>
                  <a:pt x="457" y="444"/>
                </a:lnTo>
                <a:lnTo>
                  <a:pt x="452" y="453"/>
                </a:lnTo>
                <a:lnTo>
                  <a:pt x="452" y="463"/>
                </a:lnTo>
                <a:lnTo>
                  <a:pt x="452" y="468"/>
                </a:lnTo>
                <a:lnTo>
                  <a:pt x="457" y="468"/>
                </a:lnTo>
                <a:lnTo>
                  <a:pt x="468" y="473"/>
                </a:lnTo>
                <a:lnTo>
                  <a:pt x="473" y="478"/>
                </a:lnTo>
                <a:lnTo>
                  <a:pt x="478" y="487"/>
                </a:lnTo>
                <a:lnTo>
                  <a:pt x="478" y="492"/>
                </a:lnTo>
                <a:lnTo>
                  <a:pt x="478" y="497"/>
                </a:lnTo>
                <a:lnTo>
                  <a:pt x="478" y="502"/>
                </a:lnTo>
                <a:lnTo>
                  <a:pt x="483" y="506"/>
                </a:lnTo>
                <a:lnTo>
                  <a:pt x="483" y="511"/>
                </a:lnTo>
                <a:lnTo>
                  <a:pt x="493" y="516"/>
                </a:lnTo>
                <a:lnTo>
                  <a:pt x="493" y="521"/>
                </a:lnTo>
                <a:lnTo>
                  <a:pt x="493" y="526"/>
                </a:lnTo>
                <a:lnTo>
                  <a:pt x="493" y="531"/>
                </a:lnTo>
                <a:lnTo>
                  <a:pt x="493" y="535"/>
                </a:lnTo>
                <a:lnTo>
                  <a:pt x="493" y="540"/>
                </a:lnTo>
                <a:lnTo>
                  <a:pt x="493" y="545"/>
                </a:lnTo>
                <a:lnTo>
                  <a:pt x="493" y="550"/>
                </a:lnTo>
                <a:lnTo>
                  <a:pt x="488" y="555"/>
                </a:lnTo>
                <a:lnTo>
                  <a:pt x="483" y="555"/>
                </a:lnTo>
                <a:lnTo>
                  <a:pt x="478" y="555"/>
                </a:lnTo>
                <a:lnTo>
                  <a:pt x="473" y="555"/>
                </a:lnTo>
                <a:lnTo>
                  <a:pt x="468" y="555"/>
                </a:lnTo>
                <a:lnTo>
                  <a:pt x="463" y="555"/>
                </a:lnTo>
                <a:lnTo>
                  <a:pt x="457" y="555"/>
                </a:lnTo>
                <a:lnTo>
                  <a:pt x="452" y="555"/>
                </a:lnTo>
                <a:lnTo>
                  <a:pt x="447" y="555"/>
                </a:lnTo>
                <a:lnTo>
                  <a:pt x="447" y="560"/>
                </a:lnTo>
                <a:lnTo>
                  <a:pt x="442" y="560"/>
                </a:lnTo>
                <a:lnTo>
                  <a:pt x="437" y="560"/>
                </a:lnTo>
                <a:lnTo>
                  <a:pt x="427" y="564"/>
                </a:lnTo>
                <a:lnTo>
                  <a:pt x="421" y="564"/>
                </a:lnTo>
                <a:lnTo>
                  <a:pt x="416" y="569"/>
                </a:lnTo>
                <a:lnTo>
                  <a:pt x="411" y="569"/>
                </a:lnTo>
                <a:lnTo>
                  <a:pt x="406" y="569"/>
                </a:lnTo>
                <a:lnTo>
                  <a:pt x="406" y="574"/>
                </a:lnTo>
                <a:lnTo>
                  <a:pt x="401" y="574"/>
                </a:lnTo>
                <a:lnTo>
                  <a:pt x="396" y="579"/>
                </a:lnTo>
                <a:lnTo>
                  <a:pt x="391" y="579"/>
                </a:lnTo>
                <a:lnTo>
                  <a:pt x="386" y="579"/>
                </a:lnTo>
                <a:lnTo>
                  <a:pt x="380" y="584"/>
                </a:lnTo>
                <a:lnTo>
                  <a:pt x="375" y="584"/>
                </a:lnTo>
                <a:lnTo>
                  <a:pt x="375" y="588"/>
                </a:lnTo>
                <a:lnTo>
                  <a:pt x="375" y="593"/>
                </a:lnTo>
                <a:lnTo>
                  <a:pt x="375" y="598"/>
                </a:lnTo>
                <a:lnTo>
                  <a:pt x="375" y="603"/>
                </a:lnTo>
                <a:lnTo>
                  <a:pt x="375" y="608"/>
                </a:lnTo>
                <a:lnTo>
                  <a:pt x="370" y="613"/>
                </a:lnTo>
                <a:lnTo>
                  <a:pt x="370" y="617"/>
                </a:lnTo>
                <a:lnTo>
                  <a:pt x="370" y="622"/>
                </a:lnTo>
                <a:lnTo>
                  <a:pt x="365" y="622"/>
                </a:lnTo>
                <a:lnTo>
                  <a:pt x="360" y="627"/>
                </a:lnTo>
                <a:lnTo>
                  <a:pt x="360" y="632"/>
                </a:lnTo>
                <a:lnTo>
                  <a:pt x="360" y="637"/>
                </a:lnTo>
                <a:lnTo>
                  <a:pt x="365" y="637"/>
                </a:lnTo>
                <a:lnTo>
                  <a:pt x="365" y="641"/>
                </a:lnTo>
                <a:lnTo>
                  <a:pt x="360" y="646"/>
                </a:lnTo>
                <a:lnTo>
                  <a:pt x="350" y="646"/>
                </a:lnTo>
                <a:lnTo>
                  <a:pt x="344" y="651"/>
                </a:lnTo>
                <a:lnTo>
                  <a:pt x="334" y="646"/>
                </a:lnTo>
                <a:lnTo>
                  <a:pt x="324" y="646"/>
                </a:lnTo>
                <a:lnTo>
                  <a:pt x="314" y="646"/>
                </a:lnTo>
                <a:lnTo>
                  <a:pt x="303" y="641"/>
                </a:lnTo>
                <a:lnTo>
                  <a:pt x="303" y="637"/>
                </a:lnTo>
                <a:lnTo>
                  <a:pt x="298" y="632"/>
                </a:lnTo>
                <a:lnTo>
                  <a:pt x="309" y="632"/>
                </a:lnTo>
                <a:lnTo>
                  <a:pt x="314" y="627"/>
                </a:lnTo>
                <a:lnTo>
                  <a:pt x="319" y="627"/>
                </a:lnTo>
                <a:lnTo>
                  <a:pt x="329" y="622"/>
                </a:lnTo>
                <a:lnTo>
                  <a:pt x="334" y="627"/>
                </a:lnTo>
                <a:lnTo>
                  <a:pt x="334" y="632"/>
                </a:lnTo>
                <a:lnTo>
                  <a:pt x="339" y="632"/>
                </a:lnTo>
                <a:lnTo>
                  <a:pt x="339" y="622"/>
                </a:lnTo>
                <a:lnTo>
                  <a:pt x="329" y="617"/>
                </a:lnTo>
                <a:lnTo>
                  <a:pt x="319" y="617"/>
                </a:lnTo>
                <a:lnTo>
                  <a:pt x="303" y="622"/>
                </a:lnTo>
                <a:lnTo>
                  <a:pt x="298" y="622"/>
                </a:lnTo>
                <a:lnTo>
                  <a:pt x="288" y="622"/>
                </a:lnTo>
                <a:lnTo>
                  <a:pt x="283" y="622"/>
                </a:lnTo>
                <a:lnTo>
                  <a:pt x="283" y="617"/>
                </a:lnTo>
                <a:lnTo>
                  <a:pt x="273" y="622"/>
                </a:lnTo>
                <a:lnTo>
                  <a:pt x="267" y="617"/>
                </a:lnTo>
                <a:lnTo>
                  <a:pt x="262" y="613"/>
                </a:lnTo>
                <a:lnTo>
                  <a:pt x="257" y="608"/>
                </a:lnTo>
                <a:lnTo>
                  <a:pt x="257" y="613"/>
                </a:lnTo>
                <a:lnTo>
                  <a:pt x="257" y="617"/>
                </a:lnTo>
                <a:lnTo>
                  <a:pt x="262" y="617"/>
                </a:lnTo>
                <a:lnTo>
                  <a:pt x="262" y="622"/>
                </a:lnTo>
                <a:lnTo>
                  <a:pt x="257" y="627"/>
                </a:lnTo>
                <a:lnTo>
                  <a:pt x="242" y="627"/>
                </a:lnTo>
                <a:lnTo>
                  <a:pt x="242" y="622"/>
                </a:lnTo>
                <a:lnTo>
                  <a:pt x="226" y="613"/>
                </a:lnTo>
                <a:lnTo>
                  <a:pt x="226" y="608"/>
                </a:lnTo>
                <a:lnTo>
                  <a:pt x="216" y="598"/>
                </a:lnTo>
                <a:lnTo>
                  <a:pt x="216" y="593"/>
                </a:lnTo>
                <a:lnTo>
                  <a:pt x="211" y="593"/>
                </a:lnTo>
                <a:lnTo>
                  <a:pt x="201" y="588"/>
                </a:lnTo>
                <a:lnTo>
                  <a:pt x="185" y="588"/>
                </a:lnTo>
                <a:lnTo>
                  <a:pt x="170" y="584"/>
                </a:lnTo>
                <a:lnTo>
                  <a:pt x="170" y="569"/>
                </a:lnTo>
                <a:lnTo>
                  <a:pt x="170" y="550"/>
                </a:lnTo>
                <a:lnTo>
                  <a:pt x="170" y="540"/>
                </a:lnTo>
                <a:lnTo>
                  <a:pt x="165" y="535"/>
                </a:lnTo>
                <a:lnTo>
                  <a:pt x="165" y="531"/>
                </a:lnTo>
                <a:lnTo>
                  <a:pt x="170" y="526"/>
                </a:lnTo>
                <a:lnTo>
                  <a:pt x="170" y="521"/>
                </a:lnTo>
                <a:lnTo>
                  <a:pt x="165" y="521"/>
                </a:lnTo>
                <a:lnTo>
                  <a:pt x="165" y="526"/>
                </a:lnTo>
                <a:lnTo>
                  <a:pt x="155" y="531"/>
                </a:lnTo>
                <a:lnTo>
                  <a:pt x="144" y="535"/>
                </a:lnTo>
                <a:lnTo>
                  <a:pt x="134" y="545"/>
                </a:lnTo>
                <a:lnTo>
                  <a:pt x="124" y="545"/>
                </a:lnTo>
                <a:lnTo>
                  <a:pt x="119" y="550"/>
                </a:lnTo>
                <a:lnTo>
                  <a:pt x="119" y="555"/>
                </a:lnTo>
                <a:lnTo>
                  <a:pt x="113" y="555"/>
                </a:lnTo>
                <a:lnTo>
                  <a:pt x="98" y="560"/>
                </a:lnTo>
                <a:lnTo>
                  <a:pt x="83" y="560"/>
                </a:lnTo>
                <a:lnTo>
                  <a:pt x="83" y="569"/>
                </a:lnTo>
                <a:lnTo>
                  <a:pt x="77" y="584"/>
                </a:lnTo>
                <a:lnTo>
                  <a:pt x="72" y="588"/>
                </a:lnTo>
                <a:lnTo>
                  <a:pt x="67" y="593"/>
                </a:lnTo>
                <a:lnTo>
                  <a:pt x="67" y="598"/>
                </a:lnTo>
                <a:lnTo>
                  <a:pt x="62" y="603"/>
                </a:lnTo>
                <a:lnTo>
                  <a:pt x="52" y="613"/>
                </a:lnTo>
                <a:lnTo>
                  <a:pt x="47" y="622"/>
                </a:lnTo>
                <a:lnTo>
                  <a:pt x="42" y="622"/>
                </a:lnTo>
                <a:lnTo>
                  <a:pt x="31" y="608"/>
                </a:lnTo>
                <a:lnTo>
                  <a:pt x="31" y="598"/>
                </a:lnTo>
                <a:lnTo>
                  <a:pt x="31" y="593"/>
                </a:lnTo>
                <a:lnTo>
                  <a:pt x="36" y="584"/>
                </a:lnTo>
                <a:lnTo>
                  <a:pt x="36" y="579"/>
                </a:lnTo>
                <a:lnTo>
                  <a:pt x="36" y="574"/>
                </a:lnTo>
                <a:lnTo>
                  <a:pt x="36" y="564"/>
                </a:lnTo>
                <a:lnTo>
                  <a:pt x="42" y="564"/>
                </a:lnTo>
                <a:lnTo>
                  <a:pt x="47" y="569"/>
                </a:lnTo>
                <a:lnTo>
                  <a:pt x="52" y="574"/>
                </a:lnTo>
                <a:lnTo>
                  <a:pt x="57" y="574"/>
                </a:lnTo>
                <a:lnTo>
                  <a:pt x="62" y="574"/>
                </a:lnTo>
                <a:lnTo>
                  <a:pt x="67" y="569"/>
                </a:lnTo>
                <a:lnTo>
                  <a:pt x="72" y="560"/>
                </a:lnTo>
                <a:lnTo>
                  <a:pt x="83" y="550"/>
                </a:lnTo>
                <a:lnTo>
                  <a:pt x="93" y="531"/>
                </a:lnTo>
                <a:lnTo>
                  <a:pt x="93" y="526"/>
                </a:lnTo>
                <a:lnTo>
                  <a:pt x="93" y="516"/>
                </a:lnTo>
                <a:lnTo>
                  <a:pt x="98" y="497"/>
                </a:lnTo>
                <a:lnTo>
                  <a:pt x="103" y="492"/>
                </a:lnTo>
                <a:lnTo>
                  <a:pt x="119" y="482"/>
                </a:lnTo>
                <a:lnTo>
                  <a:pt x="124" y="482"/>
                </a:lnTo>
                <a:lnTo>
                  <a:pt x="139" y="487"/>
                </a:lnTo>
                <a:lnTo>
                  <a:pt x="144" y="482"/>
                </a:lnTo>
                <a:lnTo>
                  <a:pt x="149" y="482"/>
                </a:lnTo>
                <a:lnTo>
                  <a:pt x="155" y="492"/>
                </a:lnTo>
                <a:lnTo>
                  <a:pt x="160" y="482"/>
                </a:lnTo>
                <a:lnTo>
                  <a:pt x="155" y="478"/>
                </a:lnTo>
                <a:lnTo>
                  <a:pt x="139" y="482"/>
                </a:lnTo>
                <a:lnTo>
                  <a:pt x="134" y="478"/>
                </a:lnTo>
                <a:lnTo>
                  <a:pt x="129" y="478"/>
                </a:lnTo>
                <a:lnTo>
                  <a:pt x="113" y="478"/>
                </a:lnTo>
                <a:lnTo>
                  <a:pt x="108" y="478"/>
                </a:lnTo>
                <a:lnTo>
                  <a:pt x="103" y="482"/>
                </a:lnTo>
                <a:lnTo>
                  <a:pt x="93" y="487"/>
                </a:lnTo>
                <a:lnTo>
                  <a:pt x="88" y="497"/>
                </a:lnTo>
                <a:lnTo>
                  <a:pt x="88" y="506"/>
                </a:lnTo>
                <a:lnTo>
                  <a:pt x="88" y="526"/>
                </a:lnTo>
                <a:lnTo>
                  <a:pt x="88" y="531"/>
                </a:lnTo>
                <a:lnTo>
                  <a:pt x="83" y="535"/>
                </a:lnTo>
                <a:lnTo>
                  <a:pt x="77" y="540"/>
                </a:lnTo>
                <a:lnTo>
                  <a:pt x="72" y="540"/>
                </a:lnTo>
                <a:lnTo>
                  <a:pt x="67" y="550"/>
                </a:lnTo>
                <a:lnTo>
                  <a:pt x="62" y="555"/>
                </a:lnTo>
                <a:lnTo>
                  <a:pt x="62" y="560"/>
                </a:lnTo>
                <a:lnTo>
                  <a:pt x="57" y="560"/>
                </a:lnTo>
                <a:lnTo>
                  <a:pt x="47" y="555"/>
                </a:lnTo>
                <a:lnTo>
                  <a:pt x="42" y="550"/>
                </a:lnTo>
                <a:lnTo>
                  <a:pt x="36" y="550"/>
                </a:lnTo>
                <a:lnTo>
                  <a:pt x="31" y="540"/>
                </a:lnTo>
                <a:lnTo>
                  <a:pt x="26" y="535"/>
                </a:lnTo>
                <a:lnTo>
                  <a:pt x="26" y="531"/>
                </a:lnTo>
                <a:lnTo>
                  <a:pt x="21" y="516"/>
                </a:lnTo>
                <a:lnTo>
                  <a:pt x="16" y="516"/>
                </a:lnTo>
                <a:lnTo>
                  <a:pt x="11" y="506"/>
                </a:lnTo>
                <a:lnTo>
                  <a:pt x="11" y="502"/>
                </a:lnTo>
                <a:lnTo>
                  <a:pt x="0" y="482"/>
                </a:lnTo>
                <a:lnTo>
                  <a:pt x="6" y="478"/>
                </a:lnTo>
                <a:close/>
              </a:path>
            </a:pathLst>
          </a:custGeom>
          <a:solidFill>
            <a:srgbClr val="00B050"/>
          </a:solidFill>
          <a:ln w="800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147" name="Freeform 4"/>
          <p:cNvSpPr>
            <a:spLocks/>
          </p:cNvSpPr>
          <p:nvPr/>
        </p:nvSpPr>
        <p:spPr bwMode="auto">
          <a:xfrm>
            <a:off x="2817315" y="2841132"/>
            <a:ext cx="1590430" cy="1271562"/>
          </a:xfrm>
          <a:custGeom>
            <a:avLst/>
            <a:gdLst>
              <a:gd name="T0" fmla="*/ 2147483646 w 724"/>
              <a:gd name="T1" fmla="*/ 2147483646 h 602"/>
              <a:gd name="T2" fmla="*/ 2147483646 w 724"/>
              <a:gd name="T3" fmla="*/ 2147483646 h 602"/>
              <a:gd name="T4" fmla="*/ 2147483646 w 724"/>
              <a:gd name="T5" fmla="*/ 2147483646 h 602"/>
              <a:gd name="T6" fmla="*/ 2147483646 w 724"/>
              <a:gd name="T7" fmla="*/ 2147483646 h 602"/>
              <a:gd name="T8" fmla="*/ 2147483646 w 724"/>
              <a:gd name="T9" fmla="*/ 2147483646 h 602"/>
              <a:gd name="T10" fmla="*/ 2147483646 w 724"/>
              <a:gd name="T11" fmla="*/ 2147483646 h 602"/>
              <a:gd name="T12" fmla="*/ 2147483646 w 724"/>
              <a:gd name="T13" fmla="*/ 2147483646 h 602"/>
              <a:gd name="T14" fmla="*/ 2147483646 w 724"/>
              <a:gd name="T15" fmla="*/ 2147483646 h 602"/>
              <a:gd name="T16" fmla="*/ 2147483646 w 724"/>
              <a:gd name="T17" fmla="*/ 2147483646 h 602"/>
              <a:gd name="T18" fmla="*/ 2147483646 w 724"/>
              <a:gd name="T19" fmla="*/ 2147483646 h 602"/>
              <a:gd name="T20" fmla="*/ 2147483646 w 724"/>
              <a:gd name="T21" fmla="*/ 2147483646 h 602"/>
              <a:gd name="T22" fmla="*/ 2147483646 w 724"/>
              <a:gd name="T23" fmla="*/ 2147483646 h 602"/>
              <a:gd name="T24" fmla="*/ 2147483646 w 724"/>
              <a:gd name="T25" fmla="*/ 2147483646 h 602"/>
              <a:gd name="T26" fmla="*/ 2147483646 w 724"/>
              <a:gd name="T27" fmla="*/ 2147483646 h 602"/>
              <a:gd name="T28" fmla="*/ 2147483646 w 724"/>
              <a:gd name="T29" fmla="*/ 2147483646 h 602"/>
              <a:gd name="T30" fmla="*/ 2147483646 w 724"/>
              <a:gd name="T31" fmla="*/ 2147483646 h 602"/>
              <a:gd name="T32" fmla="*/ 2147483646 w 724"/>
              <a:gd name="T33" fmla="*/ 2147483646 h 602"/>
              <a:gd name="T34" fmla="*/ 2147483646 w 724"/>
              <a:gd name="T35" fmla="*/ 2147483646 h 602"/>
              <a:gd name="T36" fmla="*/ 2147483646 w 724"/>
              <a:gd name="T37" fmla="*/ 2147483646 h 602"/>
              <a:gd name="T38" fmla="*/ 2147483646 w 724"/>
              <a:gd name="T39" fmla="*/ 2147483646 h 602"/>
              <a:gd name="T40" fmla="*/ 2147483646 w 724"/>
              <a:gd name="T41" fmla="*/ 2147483646 h 602"/>
              <a:gd name="T42" fmla="*/ 2147483646 w 724"/>
              <a:gd name="T43" fmla="*/ 2147483646 h 602"/>
              <a:gd name="T44" fmla="*/ 2147483646 w 724"/>
              <a:gd name="T45" fmla="*/ 2147483646 h 602"/>
              <a:gd name="T46" fmla="*/ 2147483646 w 724"/>
              <a:gd name="T47" fmla="*/ 2147483646 h 602"/>
              <a:gd name="T48" fmla="*/ 2147483646 w 724"/>
              <a:gd name="T49" fmla="*/ 2147483646 h 602"/>
              <a:gd name="T50" fmla="*/ 2147483646 w 724"/>
              <a:gd name="T51" fmla="*/ 2147483646 h 602"/>
              <a:gd name="T52" fmla="*/ 2147483646 w 724"/>
              <a:gd name="T53" fmla="*/ 2147483646 h 602"/>
              <a:gd name="T54" fmla="*/ 2147483646 w 724"/>
              <a:gd name="T55" fmla="*/ 2147483646 h 602"/>
              <a:gd name="T56" fmla="*/ 2147483646 w 724"/>
              <a:gd name="T57" fmla="*/ 2147483646 h 602"/>
              <a:gd name="T58" fmla="*/ 2147483646 w 724"/>
              <a:gd name="T59" fmla="*/ 2147483646 h 602"/>
              <a:gd name="T60" fmla="*/ 2147483646 w 724"/>
              <a:gd name="T61" fmla="*/ 2147483646 h 602"/>
              <a:gd name="T62" fmla="*/ 2147483646 w 724"/>
              <a:gd name="T63" fmla="*/ 2147483646 h 602"/>
              <a:gd name="T64" fmla="*/ 2147483646 w 724"/>
              <a:gd name="T65" fmla="*/ 2147483646 h 602"/>
              <a:gd name="T66" fmla="*/ 2147483646 w 724"/>
              <a:gd name="T67" fmla="*/ 2147483646 h 602"/>
              <a:gd name="T68" fmla="*/ 2147483646 w 724"/>
              <a:gd name="T69" fmla="*/ 2147483646 h 602"/>
              <a:gd name="T70" fmla="*/ 2147483646 w 724"/>
              <a:gd name="T71" fmla="*/ 2147483646 h 602"/>
              <a:gd name="T72" fmla="*/ 2147483646 w 724"/>
              <a:gd name="T73" fmla="*/ 2147483646 h 602"/>
              <a:gd name="T74" fmla="*/ 2147483646 w 724"/>
              <a:gd name="T75" fmla="*/ 2147483646 h 602"/>
              <a:gd name="T76" fmla="*/ 2147483646 w 724"/>
              <a:gd name="T77" fmla="*/ 2147483646 h 602"/>
              <a:gd name="T78" fmla="*/ 2147483646 w 724"/>
              <a:gd name="T79" fmla="*/ 2147483646 h 602"/>
              <a:gd name="T80" fmla="*/ 2147483646 w 724"/>
              <a:gd name="T81" fmla="*/ 2147483646 h 602"/>
              <a:gd name="T82" fmla="*/ 2147483646 w 724"/>
              <a:gd name="T83" fmla="*/ 2147483646 h 602"/>
              <a:gd name="T84" fmla="*/ 2147483646 w 724"/>
              <a:gd name="T85" fmla="*/ 2147483646 h 602"/>
              <a:gd name="T86" fmla="*/ 2147483646 w 724"/>
              <a:gd name="T87" fmla="*/ 2147483646 h 602"/>
              <a:gd name="T88" fmla="*/ 2147483646 w 724"/>
              <a:gd name="T89" fmla="*/ 2147483646 h 602"/>
              <a:gd name="T90" fmla="*/ 2147483646 w 724"/>
              <a:gd name="T91" fmla="*/ 2147483646 h 602"/>
              <a:gd name="T92" fmla="*/ 2147483646 w 724"/>
              <a:gd name="T93" fmla="*/ 2147483646 h 602"/>
              <a:gd name="T94" fmla="*/ 2147483646 w 724"/>
              <a:gd name="T95" fmla="*/ 2147483646 h 602"/>
              <a:gd name="T96" fmla="*/ 2147483646 w 724"/>
              <a:gd name="T97" fmla="*/ 2147483646 h 602"/>
              <a:gd name="T98" fmla="*/ 2147483646 w 724"/>
              <a:gd name="T99" fmla="*/ 2147483646 h 602"/>
              <a:gd name="T100" fmla="*/ 2147483646 w 724"/>
              <a:gd name="T101" fmla="*/ 2147483646 h 602"/>
              <a:gd name="T102" fmla="*/ 2147483646 w 724"/>
              <a:gd name="T103" fmla="*/ 2147483646 h 602"/>
              <a:gd name="T104" fmla="*/ 2147483646 w 724"/>
              <a:gd name="T105" fmla="*/ 2147483646 h 602"/>
              <a:gd name="T106" fmla="*/ 2147483646 w 724"/>
              <a:gd name="T107" fmla="*/ 2147483646 h 602"/>
              <a:gd name="T108" fmla="*/ 2147483646 w 724"/>
              <a:gd name="T109" fmla="*/ 2147483646 h 602"/>
              <a:gd name="T110" fmla="*/ 2147483646 w 724"/>
              <a:gd name="T111" fmla="*/ 2147483646 h 602"/>
              <a:gd name="T112" fmla="*/ 2147483646 w 724"/>
              <a:gd name="T113" fmla="*/ 2147483646 h 602"/>
              <a:gd name="T114" fmla="*/ 2147483646 w 724"/>
              <a:gd name="T115" fmla="*/ 2147483646 h 602"/>
              <a:gd name="T116" fmla="*/ 2147483646 w 724"/>
              <a:gd name="T117" fmla="*/ 2147483646 h 60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24"/>
              <a:gd name="T178" fmla="*/ 0 h 602"/>
              <a:gd name="T179" fmla="*/ 724 w 724"/>
              <a:gd name="T180" fmla="*/ 602 h 60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24" h="602">
                <a:moveTo>
                  <a:pt x="15" y="183"/>
                </a:moveTo>
                <a:lnTo>
                  <a:pt x="15" y="178"/>
                </a:lnTo>
                <a:lnTo>
                  <a:pt x="25" y="178"/>
                </a:lnTo>
                <a:lnTo>
                  <a:pt x="31" y="178"/>
                </a:lnTo>
                <a:lnTo>
                  <a:pt x="31" y="183"/>
                </a:lnTo>
                <a:lnTo>
                  <a:pt x="36" y="188"/>
                </a:lnTo>
                <a:lnTo>
                  <a:pt x="36" y="198"/>
                </a:lnTo>
                <a:lnTo>
                  <a:pt x="41" y="198"/>
                </a:lnTo>
                <a:lnTo>
                  <a:pt x="46" y="198"/>
                </a:lnTo>
                <a:lnTo>
                  <a:pt x="56" y="198"/>
                </a:lnTo>
                <a:lnTo>
                  <a:pt x="61" y="193"/>
                </a:lnTo>
                <a:lnTo>
                  <a:pt x="66" y="193"/>
                </a:lnTo>
                <a:lnTo>
                  <a:pt x="66" y="188"/>
                </a:lnTo>
                <a:lnTo>
                  <a:pt x="72" y="183"/>
                </a:lnTo>
                <a:lnTo>
                  <a:pt x="72" y="178"/>
                </a:lnTo>
                <a:lnTo>
                  <a:pt x="72" y="173"/>
                </a:lnTo>
                <a:lnTo>
                  <a:pt x="72" y="169"/>
                </a:lnTo>
                <a:lnTo>
                  <a:pt x="72" y="164"/>
                </a:lnTo>
                <a:lnTo>
                  <a:pt x="66" y="164"/>
                </a:lnTo>
                <a:lnTo>
                  <a:pt x="66" y="159"/>
                </a:lnTo>
                <a:lnTo>
                  <a:pt x="66" y="154"/>
                </a:lnTo>
                <a:lnTo>
                  <a:pt x="72" y="154"/>
                </a:lnTo>
                <a:lnTo>
                  <a:pt x="77" y="149"/>
                </a:lnTo>
                <a:lnTo>
                  <a:pt x="87" y="149"/>
                </a:lnTo>
                <a:lnTo>
                  <a:pt x="92" y="140"/>
                </a:lnTo>
                <a:lnTo>
                  <a:pt x="102" y="144"/>
                </a:lnTo>
                <a:lnTo>
                  <a:pt x="108" y="144"/>
                </a:lnTo>
                <a:lnTo>
                  <a:pt x="113" y="140"/>
                </a:lnTo>
                <a:lnTo>
                  <a:pt x="123" y="140"/>
                </a:lnTo>
                <a:lnTo>
                  <a:pt x="128" y="135"/>
                </a:lnTo>
                <a:lnTo>
                  <a:pt x="133" y="130"/>
                </a:lnTo>
                <a:lnTo>
                  <a:pt x="138" y="120"/>
                </a:lnTo>
                <a:lnTo>
                  <a:pt x="143" y="116"/>
                </a:lnTo>
                <a:lnTo>
                  <a:pt x="149" y="116"/>
                </a:lnTo>
                <a:lnTo>
                  <a:pt x="154" y="116"/>
                </a:lnTo>
                <a:lnTo>
                  <a:pt x="164" y="116"/>
                </a:lnTo>
                <a:lnTo>
                  <a:pt x="169" y="116"/>
                </a:lnTo>
                <a:lnTo>
                  <a:pt x="174" y="111"/>
                </a:lnTo>
                <a:lnTo>
                  <a:pt x="190" y="101"/>
                </a:lnTo>
                <a:lnTo>
                  <a:pt x="195" y="101"/>
                </a:lnTo>
                <a:lnTo>
                  <a:pt x="200" y="101"/>
                </a:lnTo>
                <a:lnTo>
                  <a:pt x="205" y="106"/>
                </a:lnTo>
                <a:lnTo>
                  <a:pt x="210" y="106"/>
                </a:lnTo>
                <a:lnTo>
                  <a:pt x="210" y="101"/>
                </a:lnTo>
                <a:lnTo>
                  <a:pt x="215" y="101"/>
                </a:lnTo>
                <a:lnTo>
                  <a:pt x="215" y="96"/>
                </a:lnTo>
                <a:lnTo>
                  <a:pt x="210" y="96"/>
                </a:lnTo>
                <a:lnTo>
                  <a:pt x="205" y="96"/>
                </a:lnTo>
                <a:lnTo>
                  <a:pt x="205" y="91"/>
                </a:lnTo>
                <a:lnTo>
                  <a:pt x="205" y="87"/>
                </a:lnTo>
                <a:lnTo>
                  <a:pt x="210" y="87"/>
                </a:lnTo>
                <a:lnTo>
                  <a:pt x="210" y="82"/>
                </a:lnTo>
                <a:lnTo>
                  <a:pt x="215" y="87"/>
                </a:lnTo>
                <a:lnTo>
                  <a:pt x="215" y="82"/>
                </a:lnTo>
                <a:lnTo>
                  <a:pt x="215" y="77"/>
                </a:lnTo>
                <a:lnTo>
                  <a:pt x="215" y="72"/>
                </a:lnTo>
                <a:lnTo>
                  <a:pt x="210" y="72"/>
                </a:lnTo>
                <a:lnTo>
                  <a:pt x="210" y="67"/>
                </a:lnTo>
                <a:lnTo>
                  <a:pt x="205" y="63"/>
                </a:lnTo>
                <a:lnTo>
                  <a:pt x="205" y="58"/>
                </a:lnTo>
                <a:lnTo>
                  <a:pt x="205" y="53"/>
                </a:lnTo>
                <a:lnTo>
                  <a:pt x="205" y="48"/>
                </a:lnTo>
                <a:lnTo>
                  <a:pt x="200" y="48"/>
                </a:lnTo>
                <a:lnTo>
                  <a:pt x="205" y="43"/>
                </a:lnTo>
                <a:lnTo>
                  <a:pt x="205" y="38"/>
                </a:lnTo>
                <a:lnTo>
                  <a:pt x="205" y="34"/>
                </a:lnTo>
                <a:lnTo>
                  <a:pt x="200" y="29"/>
                </a:lnTo>
                <a:lnTo>
                  <a:pt x="205" y="24"/>
                </a:lnTo>
                <a:lnTo>
                  <a:pt x="210" y="24"/>
                </a:lnTo>
                <a:lnTo>
                  <a:pt x="210" y="19"/>
                </a:lnTo>
                <a:lnTo>
                  <a:pt x="210" y="14"/>
                </a:lnTo>
                <a:lnTo>
                  <a:pt x="215" y="10"/>
                </a:lnTo>
                <a:lnTo>
                  <a:pt x="215" y="5"/>
                </a:lnTo>
                <a:lnTo>
                  <a:pt x="220" y="5"/>
                </a:lnTo>
                <a:lnTo>
                  <a:pt x="220" y="0"/>
                </a:lnTo>
                <a:lnTo>
                  <a:pt x="226" y="0"/>
                </a:lnTo>
                <a:lnTo>
                  <a:pt x="236" y="0"/>
                </a:lnTo>
                <a:lnTo>
                  <a:pt x="251" y="5"/>
                </a:lnTo>
                <a:lnTo>
                  <a:pt x="262" y="14"/>
                </a:lnTo>
                <a:lnTo>
                  <a:pt x="267" y="14"/>
                </a:lnTo>
                <a:lnTo>
                  <a:pt x="292" y="10"/>
                </a:lnTo>
                <a:lnTo>
                  <a:pt x="308" y="10"/>
                </a:lnTo>
                <a:lnTo>
                  <a:pt x="333" y="10"/>
                </a:lnTo>
                <a:lnTo>
                  <a:pt x="354" y="10"/>
                </a:lnTo>
                <a:lnTo>
                  <a:pt x="364" y="5"/>
                </a:lnTo>
                <a:lnTo>
                  <a:pt x="380" y="10"/>
                </a:lnTo>
                <a:lnTo>
                  <a:pt x="410" y="19"/>
                </a:lnTo>
                <a:lnTo>
                  <a:pt x="416" y="24"/>
                </a:lnTo>
                <a:lnTo>
                  <a:pt x="421" y="24"/>
                </a:lnTo>
                <a:lnTo>
                  <a:pt x="421" y="29"/>
                </a:lnTo>
                <a:lnTo>
                  <a:pt x="416" y="29"/>
                </a:lnTo>
                <a:lnTo>
                  <a:pt x="410" y="34"/>
                </a:lnTo>
                <a:lnTo>
                  <a:pt x="416" y="38"/>
                </a:lnTo>
                <a:lnTo>
                  <a:pt x="421" y="43"/>
                </a:lnTo>
                <a:lnTo>
                  <a:pt x="421" y="48"/>
                </a:lnTo>
                <a:lnTo>
                  <a:pt x="421" y="53"/>
                </a:lnTo>
                <a:lnTo>
                  <a:pt x="431" y="58"/>
                </a:lnTo>
                <a:lnTo>
                  <a:pt x="452" y="58"/>
                </a:lnTo>
                <a:lnTo>
                  <a:pt x="467" y="58"/>
                </a:lnTo>
                <a:lnTo>
                  <a:pt x="487" y="63"/>
                </a:lnTo>
                <a:lnTo>
                  <a:pt x="498" y="67"/>
                </a:lnTo>
                <a:lnTo>
                  <a:pt x="508" y="67"/>
                </a:lnTo>
                <a:lnTo>
                  <a:pt x="513" y="77"/>
                </a:lnTo>
                <a:lnTo>
                  <a:pt x="523" y="87"/>
                </a:lnTo>
                <a:lnTo>
                  <a:pt x="529" y="91"/>
                </a:lnTo>
                <a:lnTo>
                  <a:pt x="529" y="96"/>
                </a:lnTo>
                <a:lnTo>
                  <a:pt x="523" y="101"/>
                </a:lnTo>
                <a:lnTo>
                  <a:pt x="518" y="106"/>
                </a:lnTo>
                <a:lnTo>
                  <a:pt x="513" y="106"/>
                </a:lnTo>
                <a:lnTo>
                  <a:pt x="513" y="111"/>
                </a:lnTo>
                <a:lnTo>
                  <a:pt x="508" y="111"/>
                </a:lnTo>
                <a:lnTo>
                  <a:pt x="508" y="116"/>
                </a:lnTo>
                <a:lnTo>
                  <a:pt x="513" y="116"/>
                </a:lnTo>
                <a:lnTo>
                  <a:pt x="513" y="120"/>
                </a:lnTo>
                <a:lnTo>
                  <a:pt x="513" y="125"/>
                </a:lnTo>
                <a:lnTo>
                  <a:pt x="513" y="130"/>
                </a:lnTo>
                <a:lnTo>
                  <a:pt x="518" y="130"/>
                </a:lnTo>
                <a:lnTo>
                  <a:pt x="518" y="135"/>
                </a:lnTo>
                <a:lnTo>
                  <a:pt x="523" y="140"/>
                </a:lnTo>
                <a:lnTo>
                  <a:pt x="523" y="144"/>
                </a:lnTo>
                <a:lnTo>
                  <a:pt x="529" y="149"/>
                </a:lnTo>
                <a:lnTo>
                  <a:pt x="534" y="149"/>
                </a:lnTo>
                <a:lnTo>
                  <a:pt x="534" y="154"/>
                </a:lnTo>
                <a:lnTo>
                  <a:pt x="539" y="154"/>
                </a:lnTo>
                <a:lnTo>
                  <a:pt x="539" y="159"/>
                </a:lnTo>
                <a:lnTo>
                  <a:pt x="544" y="159"/>
                </a:lnTo>
                <a:lnTo>
                  <a:pt x="549" y="159"/>
                </a:lnTo>
                <a:lnTo>
                  <a:pt x="554" y="164"/>
                </a:lnTo>
                <a:lnTo>
                  <a:pt x="559" y="169"/>
                </a:lnTo>
                <a:lnTo>
                  <a:pt x="559" y="173"/>
                </a:lnTo>
                <a:lnTo>
                  <a:pt x="559" y="178"/>
                </a:lnTo>
                <a:lnTo>
                  <a:pt x="564" y="183"/>
                </a:lnTo>
                <a:lnTo>
                  <a:pt x="564" y="188"/>
                </a:lnTo>
                <a:lnTo>
                  <a:pt x="575" y="193"/>
                </a:lnTo>
                <a:lnTo>
                  <a:pt x="590" y="202"/>
                </a:lnTo>
                <a:lnTo>
                  <a:pt x="600" y="212"/>
                </a:lnTo>
                <a:lnTo>
                  <a:pt x="616" y="212"/>
                </a:lnTo>
                <a:lnTo>
                  <a:pt x="621" y="217"/>
                </a:lnTo>
                <a:lnTo>
                  <a:pt x="626" y="212"/>
                </a:lnTo>
                <a:lnTo>
                  <a:pt x="631" y="212"/>
                </a:lnTo>
                <a:lnTo>
                  <a:pt x="636" y="212"/>
                </a:lnTo>
                <a:lnTo>
                  <a:pt x="636" y="217"/>
                </a:lnTo>
                <a:lnTo>
                  <a:pt x="641" y="217"/>
                </a:lnTo>
                <a:lnTo>
                  <a:pt x="647" y="217"/>
                </a:lnTo>
                <a:lnTo>
                  <a:pt x="652" y="217"/>
                </a:lnTo>
                <a:lnTo>
                  <a:pt x="652" y="212"/>
                </a:lnTo>
                <a:lnTo>
                  <a:pt x="657" y="212"/>
                </a:lnTo>
                <a:lnTo>
                  <a:pt x="657" y="207"/>
                </a:lnTo>
                <a:lnTo>
                  <a:pt x="662" y="207"/>
                </a:lnTo>
                <a:lnTo>
                  <a:pt x="662" y="202"/>
                </a:lnTo>
                <a:lnTo>
                  <a:pt x="667" y="198"/>
                </a:lnTo>
                <a:lnTo>
                  <a:pt x="667" y="202"/>
                </a:lnTo>
                <a:lnTo>
                  <a:pt x="672" y="202"/>
                </a:lnTo>
                <a:lnTo>
                  <a:pt x="672" y="198"/>
                </a:lnTo>
                <a:lnTo>
                  <a:pt x="677" y="198"/>
                </a:lnTo>
                <a:lnTo>
                  <a:pt x="677" y="202"/>
                </a:lnTo>
                <a:lnTo>
                  <a:pt x="683" y="202"/>
                </a:lnTo>
                <a:lnTo>
                  <a:pt x="688" y="202"/>
                </a:lnTo>
                <a:lnTo>
                  <a:pt x="688" y="198"/>
                </a:lnTo>
                <a:lnTo>
                  <a:pt x="693" y="198"/>
                </a:lnTo>
                <a:lnTo>
                  <a:pt x="698" y="198"/>
                </a:lnTo>
                <a:lnTo>
                  <a:pt x="698" y="193"/>
                </a:lnTo>
                <a:lnTo>
                  <a:pt x="703" y="193"/>
                </a:lnTo>
                <a:lnTo>
                  <a:pt x="698" y="198"/>
                </a:lnTo>
                <a:lnTo>
                  <a:pt x="703" y="198"/>
                </a:lnTo>
                <a:lnTo>
                  <a:pt x="708" y="198"/>
                </a:lnTo>
                <a:lnTo>
                  <a:pt x="708" y="193"/>
                </a:lnTo>
                <a:lnTo>
                  <a:pt x="713" y="193"/>
                </a:lnTo>
                <a:lnTo>
                  <a:pt x="718" y="193"/>
                </a:lnTo>
                <a:lnTo>
                  <a:pt x="718" y="198"/>
                </a:lnTo>
                <a:lnTo>
                  <a:pt x="724" y="198"/>
                </a:lnTo>
                <a:lnTo>
                  <a:pt x="718" y="202"/>
                </a:lnTo>
                <a:lnTo>
                  <a:pt x="718" y="212"/>
                </a:lnTo>
                <a:lnTo>
                  <a:pt x="718" y="217"/>
                </a:lnTo>
                <a:lnTo>
                  <a:pt x="718" y="226"/>
                </a:lnTo>
                <a:lnTo>
                  <a:pt x="718" y="241"/>
                </a:lnTo>
                <a:lnTo>
                  <a:pt x="718" y="251"/>
                </a:lnTo>
                <a:lnTo>
                  <a:pt x="713" y="260"/>
                </a:lnTo>
                <a:lnTo>
                  <a:pt x="713" y="270"/>
                </a:lnTo>
                <a:lnTo>
                  <a:pt x="708" y="279"/>
                </a:lnTo>
                <a:lnTo>
                  <a:pt x="708" y="284"/>
                </a:lnTo>
                <a:lnTo>
                  <a:pt x="703" y="289"/>
                </a:lnTo>
                <a:lnTo>
                  <a:pt x="703" y="299"/>
                </a:lnTo>
                <a:lnTo>
                  <a:pt x="703" y="308"/>
                </a:lnTo>
                <a:lnTo>
                  <a:pt x="708" y="313"/>
                </a:lnTo>
                <a:lnTo>
                  <a:pt x="713" y="323"/>
                </a:lnTo>
                <a:lnTo>
                  <a:pt x="713" y="328"/>
                </a:lnTo>
                <a:lnTo>
                  <a:pt x="713" y="332"/>
                </a:lnTo>
                <a:lnTo>
                  <a:pt x="713" y="337"/>
                </a:lnTo>
                <a:lnTo>
                  <a:pt x="698" y="347"/>
                </a:lnTo>
                <a:lnTo>
                  <a:pt x="693" y="352"/>
                </a:lnTo>
                <a:lnTo>
                  <a:pt x="693" y="357"/>
                </a:lnTo>
                <a:lnTo>
                  <a:pt x="688" y="357"/>
                </a:lnTo>
                <a:lnTo>
                  <a:pt x="683" y="357"/>
                </a:lnTo>
                <a:lnTo>
                  <a:pt x="677" y="357"/>
                </a:lnTo>
                <a:lnTo>
                  <a:pt x="672" y="361"/>
                </a:lnTo>
                <a:lnTo>
                  <a:pt x="667" y="366"/>
                </a:lnTo>
                <a:lnTo>
                  <a:pt x="657" y="376"/>
                </a:lnTo>
                <a:lnTo>
                  <a:pt x="652" y="376"/>
                </a:lnTo>
                <a:lnTo>
                  <a:pt x="652" y="381"/>
                </a:lnTo>
                <a:lnTo>
                  <a:pt x="647" y="381"/>
                </a:lnTo>
                <a:lnTo>
                  <a:pt x="641" y="381"/>
                </a:lnTo>
                <a:lnTo>
                  <a:pt x="641" y="385"/>
                </a:lnTo>
                <a:lnTo>
                  <a:pt x="636" y="385"/>
                </a:lnTo>
                <a:lnTo>
                  <a:pt x="636" y="390"/>
                </a:lnTo>
                <a:lnTo>
                  <a:pt x="631" y="390"/>
                </a:lnTo>
                <a:lnTo>
                  <a:pt x="626" y="390"/>
                </a:lnTo>
                <a:lnTo>
                  <a:pt x="621" y="390"/>
                </a:lnTo>
                <a:lnTo>
                  <a:pt x="621" y="395"/>
                </a:lnTo>
                <a:lnTo>
                  <a:pt x="616" y="395"/>
                </a:lnTo>
                <a:lnTo>
                  <a:pt x="611" y="400"/>
                </a:lnTo>
                <a:lnTo>
                  <a:pt x="611" y="405"/>
                </a:lnTo>
                <a:lnTo>
                  <a:pt x="606" y="410"/>
                </a:lnTo>
                <a:lnTo>
                  <a:pt x="606" y="414"/>
                </a:lnTo>
                <a:lnTo>
                  <a:pt x="611" y="419"/>
                </a:lnTo>
                <a:lnTo>
                  <a:pt x="611" y="424"/>
                </a:lnTo>
                <a:lnTo>
                  <a:pt x="606" y="424"/>
                </a:lnTo>
                <a:lnTo>
                  <a:pt x="606" y="429"/>
                </a:lnTo>
                <a:lnTo>
                  <a:pt x="606" y="434"/>
                </a:lnTo>
                <a:lnTo>
                  <a:pt x="606" y="438"/>
                </a:lnTo>
                <a:lnTo>
                  <a:pt x="600" y="443"/>
                </a:lnTo>
                <a:lnTo>
                  <a:pt x="600" y="448"/>
                </a:lnTo>
                <a:lnTo>
                  <a:pt x="606" y="448"/>
                </a:lnTo>
                <a:lnTo>
                  <a:pt x="606" y="453"/>
                </a:lnTo>
                <a:lnTo>
                  <a:pt x="611" y="453"/>
                </a:lnTo>
                <a:lnTo>
                  <a:pt x="616" y="448"/>
                </a:lnTo>
                <a:lnTo>
                  <a:pt x="616" y="453"/>
                </a:lnTo>
                <a:lnTo>
                  <a:pt x="611" y="458"/>
                </a:lnTo>
                <a:lnTo>
                  <a:pt x="606" y="458"/>
                </a:lnTo>
                <a:lnTo>
                  <a:pt x="600" y="458"/>
                </a:lnTo>
                <a:lnTo>
                  <a:pt x="595" y="458"/>
                </a:lnTo>
                <a:lnTo>
                  <a:pt x="595" y="463"/>
                </a:lnTo>
                <a:lnTo>
                  <a:pt x="590" y="463"/>
                </a:lnTo>
                <a:lnTo>
                  <a:pt x="585" y="467"/>
                </a:lnTo>
                <a:lnTo>
                  <a:pt x="575" y="467"/>
                </a:lnTo>
                <a:lnTo>
                  <a:pt x="564" y="463"/>
                </a:lnTo>
                <a:lnTo>
                  <a:pt x="559" y="467"/>
                </a:lnTo>
                <a:lnTo>
                  <a:pt x="554" y="467"/>
                </a:lnTo>
                <a:lnTo>
                  <a:pt x="549" y="467"/>
                </a:lnTo>
                <a:lnTo>
                  <a:pt x="534" y="467"/>
                </a:lnTo>
                <a:lnTo>
                  <a:pt x="529" y="467"/>
                </a:lnTo>
                <a:lnTo>
                  <a:pt x="523" y="467"/>
                </a:lnTo>
                <a:lnTo>
                  <a:pt x="518" y="472"/>
                </a:lnTo>
                <a:lnTo>
                  <a:pt x="508" y="472"/>
                </a:lnTo>
                <a:lnTo>
                  <a:pt x="498" y="477"/>
                </a:lnTo>
                <a:lnTo>
                  <a:pt x="487" y="477"/>
                </a:lnTo>
                <a:lnTo>
                  <a:pt x="477" y="487"/>
                </a:lnTo>
                <a:lnTo>
                  <a:pt x="467" y="492"/>
                </a:lnTo>
                <a:lnTo>
                  <a:pt x="462" y="496"/>
                </a:lnTo>
                <a:lnTo>
                  <a:pt x="457" y="501"/>
                </a:lnTo>
                <a:lnTo>
                  <a:pt x="452" y="501"/>
                </a:lnTo>
                <a:lnTo>
                  <a:pt x="446" y="506"/>
                </a:lnTo>
                <a:lnTo>
                  <a:pt x="441" y="506"/>
                </a:lnTo>
                <a:lnTo>
                  <a:pt x="436" y="506"/>
                </a:lnTo>
                <a:lnTo>
                  <a:pt x="431" y="506"/>
                </a:lnTo>
                <a:lnTo>
                  <a:pt x="426" y="506"/>
                </a:lnTo>
                <a:lnTo>
                  <a:pt x="421" y="501"/>
                </a:lnTo>
                <a:lnTo>
                  <a:pt x="410" y="501"/>
                </a:lnTo>
                <a:lnTo>
                  <a:pt x="400" y="506"/>
                </a:lnTo>
                <a:lnTo>
                  <a:pt x="390" y="506"/>
                </a:lnTo>
                <a:lnTo>
                  <a:pt x="364" y="516"/>
                </a:lnTo>
                <a:lnTo>
                  <a:pt x="359" y="516"/>
                </a:lnTo>
                <a:lnTo>
                  <a:pt x="354" y="520"/>
                </a:lnTo>
                <a:lnTo>
                  <a:pt x="354" y="525"/>
                </a:lnTo>
                <a:lnTo>
                  <a:pt x="349" y="535"/>
                </a:lnTo>
                <a:lnTo>
                  <a:pt x="339" y="549"/>
                </a:lnTo>
                <a:lnTo>
                  <a:pt x="323" y="564"/>
                </a:lnTo>
                <a:lnTo>
                  <a:pt x="323" y="573"/>
                </a:lnTo>
                <a:lnTo>
                  <a:pt x="318" y="583"/>
                </a:lnTo>
                <a:lnTo>
                  <a:pt x="313" y="593"/>
                </a:lnTo>
                <a:lnTo>
                  <a:pt x="308" y="598"/>
                </a:lnTo>
                <a:lnTo>
                  <a:pt x="297" y="598"/>
                </a:lnTo>
                <a:lnTo>
                  <a:pt x="292" y="602"/>
                </a:lnTo>
                <a:lnTo>
                  <a:pt x="287" y="602"/>
                </a:lnTo>
                <a:lnTo>
                  <a:pt x="297" y="593"/>
                </a:lnTo>
                <a:lnTo>
                  <a:pt x="303" y="593"/>
                </a:lnTo>
                <a:lnTo>
                  <a:pt x="308" y="593"/>
                </a:lnTo>
                <a:lnTo>
                  <a:pt x="313" y="588"/>
                </a:lnTo>
                <a:lnTo>
                  <a:pt x="313" y="578"/>
                </a:lnTo>
                <a:lnTo>
                  <a:pt x="323" y="569"/>
                </a:lnTo>
                <a:lnTo>
                  <a:pt x="323" y="559"/>
                </a:lnTo>
                <a:lnTo>
                  <a:pt x="318" y="554"/>
                </a:lnTo>
                <a:lnTo>
                  <a:pt x="318" y="540"/>
                </a:lnTo>
                <a:lnTo>
                  <a:pt x="323" y="540"/>
                </a:lnTo>
                <a:lnTo>
                  <a:pt x="339" y="520"/>
                </a:lnTo>
                <a:lnTo>
                  <a:pt x="344" y="511"/>
                </a:lnTo>
                <a:lnTo>
                  <a:pt x="344" y="506"/>
                </a:lnTo>
                <a:lnTo>
                  <a:pt x="349" y="496"/>
                </a:lnTo>
                <a:lnTo>
                  <a:pt x="354" y="492"/>
                </a:lnTo>
                <a:lnTo>
                  <a:pt x="359" y="492"/>
                </a:lnTo>
                <a:lnTo>
                  <a:pt x="364" y="487"/>
                </a:lnTo>
                <a:lnTo>
                  <a:pt x="374" y="487"/>
                </a:lnTo>
                <a:lnTo>
                  <a:pt x="385" y="487"/>
                </a:lnTo>
                <a:lnTo>
                  <a:pt x="390" y="482"/>
                </a:lnTo>
                <a:lnTo>
                  <a:pt x="395" y="482"/>
                </a:lnTo>
                <a:lnTo>
                  <a:pt x="400" y="482"/>
                </a:lnTo>
                <a:lnTo>
                  <a:pt x="405" y="482"/>
                </a:lnTo>
                <a:lnTo>
                  <a:pt x="410" y="482"/>
                </a:lnTo>
                <a:lnTo>
                  <a:pt x="416" y="482"/>
                </a:lnTo>
                <a:lnTo>
                  <a:pt x="421" y="482"/>
                </a:lnTo>
                <a:lnTo>
                  <a:pt x="426" y="482"/>
                </a:lnTo>
                <a:lnTo>
                  <a:pt x="441" y="477"/>
                </a:lnTo>
                <a:lnTo>
                  <a:pt x="457" y="458"/>
                </a:lnTo>
                <a:lnTo>
                  <a:pt x="467" y="453"/>
                </a:lnTo>
                <a:lnTo>
                  <a:pt x="472" y="453"/>
                </a:lnTo>
                <a:lnTo>
                  <a:pt x="477" y="453"/>
                </a:lnTo>
                <a:lnTo>
                  <a:pt x="487" y="448"/>
                </a:lnTo>
                <a:lnTo>
                  <a:pt x="493" y="448"/>
                </a:lnTo>
                <a:lnTo>
                  <a:pt x="498" y="443"/>
                </a:lnTo>
                <a:lnTo>
                  <a:pt x="513" y="443"/>
                </a:lnTo>
                <a:lnTo>
                  <a:pt x="518" y="443"/>
                </a:lnTo>
                <a:lnTo>
                  <a:pt x="529" y="438"/>
                </a:lnTo>
                <a:lnTo>
                  <a:pt x="534" y="438"/>
                </a:lnTo>
                <a:lnTo>
                  <a:pt x="549" y="438"/>
                </a:lnTo>
                <a:lnTo>
                  <a:pt x="559" y="434"/>
                </a:lnTo>
                <a:lnTo>
                  <a:pt x="564" y="434"/>
                </a:lnTo>
                <a:lnTo>
                  <a:pt x="559" y="434"/>
                </a:lnTo>
                <a:lnTo>
                  <a:pt x="554" y="434"/>
                </a:lnTo>
                <a:lnTo>
                  <a:pt x="544" y="429"/>
                </a:lnTo>
                <a:lnTo>
                  <a:pt x="534" y="429"/>
                </a:lnTo>
                <a:lnTo>
                  <a:pt x="534" y="434"/>
                </a:lnTo>
                <a:lnTo>
                  <a:pt x="513" y="434"/>
                </a:lnTo>
                <a:lnTo>
                  <a:pt x="503" y="429"/>
                </a:lnTo>
                <a:lnTo>
                  <a:pt x="503" y="419"/>
                </a:lnTo>
                <a:lnTo>
                  <a:pt x="498" y="419"/>
                </a:lnTo>
                <a:lnTo>
                  <a:pt x="498" y="424"/>
                </a:lnTo>
                <a:lnTo>
                  <a:pt x="498" y="429"/>
                </a:lnTo>
                <a:lnTo>
                  <a:pt x="498" y="434"/>
                </a:lnTo>
                <a:lnTo>
                  <a:pt x="493" y="434"/>
                </a:lnTo>
                <a:lnTo>
                  <a:pt x="487" y="434"/>
                </a:lnTo>
                <a:lnTo>
                  <a:pt x="482" y="438"/>
                </a:lnTo>
                <a:lnTo>
                  <a:pt x="477" y="438"/>
                </a:lnTo>
                <a:lnTo>
                  <a:pt x="467" y="443"/>
                </a:lnTo>
                <a:lnTo>
                  <a:pt x="452" y="453"/>
                </a:lnTo>
                <a:lnTo>
                  <a:pt x="436" y="463"/>
                </a:lnTo>
                <a:lnTo>
                  <a:pt x="426" y="472"/>
                </a:lnTo>
                <a:lnTo>
                  <a:pt x="405" y="472"/>
                </a:lnTo>
                <a:lnTo>
                  <a:pt x="374" y="477"/>
                </a:lnTo>
                <a:lnTo>
                  <a:pt x="364" y="482"/>
                </a:lnTo>
                <a:lnTo>
                  <a:pt x="354" y="487"/>
                </a:lnTo>
                <a:lnTo>
                  <a:pt x="344" y="487"/>
                </a:lnTo>
                <a:lnTo>
                  <a:pt x="333" y="496"/>
                </a:lnTo>
                <a:lnTo>
                  <a:pt x="328" y="511"/>
                </a:lnTo>
                <a:lnTo>
                  <a:pt x="318" y="520"/>
                </a:lnTo>
                <a:lnTo>
                  <a:pt x="313" y="535"/>
                </a:lnTo>
                <a:lnTo>
                  <a:pt x="303" y="545"/>
                </a:lnTo>
                <a:lnTo>
                  <a:pt x="297" y="549"/>
                </a:lnTo>
                <a:lnTo>
                  <a:pt x="297" y="545"/>
                </a:lnTo>
                <a:lnTo>
                  <a:pt x="287" y="525"/>
                </a:lnTo>
                <a:lnTo>
                  <a:pt x="287" y="520"/>
                </a:lnTo>
                <a:lnTo>
                  <a:pt x="287" y="516"/>
                </a:lnTo>
                <a:lnTo>
                  <a:pt x="287" y="511"/>
                </a:lnTo>
                <a:lnTo>
                  <a:pt x="282" y="506"/>
                </a:lnTo>
                <a:lnTo>
                  <a:pt x="277" y="501"/>
                </a:lnTo>
                <a:lnTo>
                  <a:pt x="277" y="492"/>
                </a:lnTo>
                <a:lnTo>
                  <a:pt x="277" y="482"/>
                </a:lnTo>
                <a:lnTo>
                  <a:pt x="292" y="467"/>
                </a:lnTo>
                <a:lnTo>
                  <a:pt x="303" y="458"/>
                </a:lnTo>
                <a:lnTo>
                  <a:pt x="313" y="458"/>
                </a:lnTo>
                <a:lnTo>
                  <a:pt x="323" y="448"/>
                </a:lnTo>
                <a:lnTo>
                  <a:pt x="333" y="438"/>
                </a:lnTo>
                <a:lnTo>
                  <a:pt x="339" y="438"/>
                </a:lnTo>
                <a:lnTo>
                  <a:pt x="344" y="434"/>
                </a:lnTo>
                <a:lnTo>
                  <a:pt x="344" y="429"/>
                </a:lnTo>
                <a:lnTo>
                  <a:pt x="339" y="424"/>
                </a:lnTo>
                <a:lnTo>
                  <a:pt x="339" y="419"/>
                </a:lnTo>
                <a:lnTo>
                  <a:pt x="344" y="414"/>
                </a:lnTo>
                <a:lnTo>
                  <a:pt x="359" y="414"/>
                </a:lnTo>
                <a:lnTo>
                  <a:pt x="369" y="410"/>
                </a:lnTo>
                <a:lnTo>
                  <a:pt x="369" y="405"/>
                </a:lnTo>
                <a:lnTo>
                  <a:pt x="369" y="395"/>
                </a:lnTo>
                <a:lnTo>
                  <a:pt x="369" y="390"/>
                </a:lnTo>
                <a:lnTo>
                  <a:pt x="374" y="385"/>
                </a:lnTo>
                <a:lnTo>
                  <a:pt x="369" y="385"/>
                </a:lnTo>
                <a:lnTo>
                  <a:pt x="364" y="390"/>
                </a:lnTo>
                <a:lnTo>
                  <a:pt x="364" y="395"/>
                </a:lnTo>
                <a:lnTo>
                  <a:pt x="364" y="400"/>
                </a:lnTo>
                <a:lnTo>
                  <a:pt x="364" y="405"/>
                </a:lnTo>
                <a:lnTo>
                  <a:pt x="359" y="410"/>
                </a:lnTo>
                <a:lnTo>
                  <a:pt x="339" y="414"/>
                </a:lnTo>
                <a:lnTo>
                  <a:pt x="339" y="429"/>
                </a:lnTo>
                <a:lnTo>
                  <a:pt x="328" y="438"/>
                </a:lnTo>
                <a:lnTo>
                  <a:pt x="313" y="448"/>
                </a:lnTo>
                <a:lnTo>
                  <a:pt x="308" y="448"/>
                </a:lnTo>
                <a:lnTo>
                  <a:pt x="303" y="448"/>
                </a:lnTo>
                <a:lnTo>
                  <a:pt x="297" y="443"/>
                </a:lnTo>
                <a:lnTo>
                  <a:pt x="297" y="438"/>
                </a:lnTo>
                <a:lnTo>
                  <a:pt x="292" y="434"/>
                </a:lnTo>
                <a:lnTo>
                  <a:pt x="282" y="429"/>
                </a:lnTo>
                <a:lnTo>
                  <a:pt x="282" y="424"/>
                </a:lnTo>
                <a:lnTo>
                  <a:pt x="282" y="419"/>
                </a:lnTo>
                <a:lnTo>
                  <a:pt x="287" y="414"/>
                </a:lnTo>
                <a:lnTo>
                  <a:pt x="292" y="410"/>
                </a:lnTo>
                <a:lnTo>
                  <a:pt x="303" y="400"/>
                </a:lnTo>
                <a:lnTo>
                  <a:pt x="318" y="390"/>
                </a:lnTo>
                <a:lnTo>
                  <a:pt x="318" y="385"/>
                </a:lnTo>
                <a:lnTo>
                  <a:pt x="328" y="381"/>
                </a:lnTo>
                <a:lnTo>
                  <a:pt x="333" y="371"/>
                </a:lnTo>
                <a:lnTo>
                  <a:pt x="333" y="357"/>
                </a:lnTo>
                <a:lnTo>
                  <a:pt x="339" y="342"/>
                </a:lnTo>
                <a:lnTo>
                  <a:pt x="339" y="328"/>
                </a:lnTo>
                <a:lnTo>
                  <a:pt x="339" y="323"/>
                </a:lnTo>
                <a:lnTo>
                  <a:pt x="344" y="323"/>
                </a:lnTo>
                <a:lnTo>
                  <a:pt x="354" y="318"/>
                </a:lnTo>
                <a:lnTo>
                  <a:pt x="354" y="313"/>
                </a:lnTo>
                <a:lnTo>
                  <a:pt x="349" y="318"/>
                </a:lnTo>
                <a:lnTo>
                  <a:pt x="339" y="318"/>
                </a:lnTo>
                <a:lnTo>
                  <a:pt x="333" y="318"/>
                </a:lnTo>
                <a:lnTo>
                  <a:pt x="328" y="323"/>
                </a:lnTo>
                <a:lnTo>
                  <a:pt x="323" y="318"/>
                </a:lnTo>
                <a:lnTo>
                  <a:pt x="328" y="328"/>
                </a:lnTo>
                <a:lnTo>
                  <a:pt x="333" y="328"/>
                </a:lnTo>
                <a:lnTo>
                  <a:pt x="333" y="332"/>
                </a:lnTo>
                <a:lnTo>
                  <a:pt x="333" y="337"/>
                </a:lnTo>
                <a:lnTo>
                  <a:pt x="328" y="352"/>
                </a:lnTo>
                <a:lnTo>
                  <a:pt x="328" y="366"/>
                </a:lnTo>
                <a:lnTo>
                  <a:pt x="323" y="376"/>
                </a:lnTo>
                <a:lnTo>
                  <a:pt x="318" y="381"/>
                </a:lnTo>
                <a:lnTo>
                  <a:pt x="303" y="390"/>
                </a:lnTo>
                <a:lnTo>
                  <a:pt x="292" y="400"/>
                </a:lnTo>
                <a:lnTo>
                  <a:pt x="282" y="410"/>
                </a:lnTo>
                <a:lnTo>
                  <a:pt x="277" y="414"/>
                </a:lnTo>
                <a:lnTo>
                  <a:pt x="272" y="414"/>
                </a:lnTo>
                <a:lnTo>
                  <a:pt x="272" y="405"/>
                </a:lnTo>
                <a:lnTo>
                  <a:pt x="282" y="395"/>
                </a:lnTo>
                <a:lnTo>
                  <a:pt x="292" y="381"/>
                </a:lnTo>
                <a:lnTo>
                  <a:pt x="292" y="376"/>
                </a:lnTo>
                <a:lnTo>
                  <a:pt x="287" y="361"/>
                </a:lnTo>
                <a:lnTo>
                  <a:pt x="282" y="357"/>
                </a:lnTo>
                <a:lnTo>
                  <a:pt x="272" y="347"/>
                </a:lnTo>
                <a:lnTo>
                  <a:pt x="262" y="342"/>
                </a:lnTo>
                <a:lnTo>
                  <a:pt x="251" y="337"/>
                </a:lnTo>
                <a:lnTo>
                  <a:pt x="251" y="342"/>
                </a:lnTo>
                <a:lnTo>
                  <a:pt x="251" y="347"/>
                </a:lnTo>
                <a:lnTo>
                  <a:pt x="262" y="352"/>
                </a:lnTo>
                <a:lnTo>
                  <a:pt x="267" y="352"/>
                </a:lnTo>
                <a:lnTo>
                  <a:pt x="272" y="357"/>
                </a:lnTo>
                <a:lnTo>
                  <a:pt x="277" y="361"/>
                </a:lnTo>
                <a:lnTo>
                  <a:pt x="282" y="366"/>
                </a:lnTo>
                <a:lnTo>
                  <a:pt x="282" y="371"/>
                </a:lnTo>
                <a:lnTo>
                  <a:pt x="282" y="376"/>
                </a:lnTo>
                <a:lnTo>
                  <a:pt x="282" y="381"/>
                </a:lnTo>
                <a:lnTo>
                  <a:pt x="267" y="395"/>
                </a:lnTo>
                <a:lnTo>
                  <a:pt x="267" y="405"/>
                </a:lnTo>
                <a:lnTo>
                  <a:pt x="267" y="424"/>
                </a:lnTo>
                <a:lnTo>
                  <a:pt x="272" y="429"/>
                </a:lnTo>
                <a:lnTo>
                  <a:pt x="277" y="438"/>
                </a:lnTo>
                <a:lnTo>
                  <a:pt x="287" y="448"/>
                </a:lnTo>
                <a:lnTo>
                  <a:pt x="287" y="453"/>
                </a:lnTo>
                <a:lnTo>
                  <a:pt x="287" y="458"/>
                </a:lnTo>
                <a:lnTo>
                  <a:pt x="282" y="463"/>
                </a:lnTo>
                <a:lnTo>
                  <a:pt x="272" y="467"/>
                </a:lnTo>
                <a:lnTo>
                  <a:pt x="272" y="472"/>
                </a:lnTo>
                <a:lnTo>
                  <a:pt x="267" y="487"/>
                </a:lnTo>
                <a:lnTo>
                  <a:pt x="267" y="496"/>
                </a:lnTo>
                <a:lnTo>
                  <a:pt x="272" y="511"/>
                </a:lnTo>
                <a:lnTo>
                  <a:pt x="277" y="530"/>
                </a:lnTo>
                <a:lnTo>
                  <a:pt x="277" y="540"/>
                </a:lnTo>
                <a:lnTo>
                  <a:pt x="272" y="545"/>
                </a:lnTo>
                <a:lnTo>
                  <a:pt x="267" y="554"/>
                </a:lnTo>
                <a:lnTo>
                  <a:pt x="262" y="559"/>
                </a:lnTo>
                <a:lnTo>
                  <a:pt x="246" y="554"/>
                </a:lnTo>
                <a:lnTo>
                  <a:pt x="241" y="554"/>
                </a:lnTo>
                <a:lnTo>
                  <a:pt x="231" y="549"/>
                </a:lnTo>
                <a:lnTo>
                  <a:pt x="215" y="549"/>
                </a:lnTo>
                <a:lnTo>
                  <a:pt x="210" y="549"/>
                </a:lnTo>
                <a:lnTo>
                  <a:pt x="200" y="549"/>
                </a:lnTo>
                <a:lnTo>
                  <a:pt x="195" y="554"/>
                </a:lnTo>
                <a:lnTo>
                  <a:pt x="185" y="554"/>
                </a:lnTo>
                <a:lnTo>
                  <a:pt x="164" y="559"/>
                </a:lnTo>
                <a:lnTo>
                  <a:pt x="154" y="559"/>
                </a:lnTo>
                <a:lnTo>
                  <a:pt x="154" y="554"/>
                </a:lnTo>
                <a:lnTo>
                  <a:pt x="149" y="549"/>
                </a:lnTo>
                <a:lnTo>
                  <a:pt x="149" y="545"/>
                </a:lnTo>
                <a:lnTo>
                  <a:pt x="149" y="540"/>
                </a:lnTo>
                <a:lnTo>
                  <a:pt x="143" y="525"/>
                </a:lnTo>
                <a:lnTo>
                  <a:pt x="133" y="516"/>
                </a:lnTo>
                <a:lnTo>
                  <a:pt x="133" y="501"/>
                </a:lnTo>
                <a:lnTo>
                  <a:pt x="128" y="487"/>
                </a:lnTo>
                <a:lnTo>
                  <a:pt x="128" y="482"/>
                </a:lnTo>
                <a:lnTo>
                  <a:pt x="128" y="477"/>
                </a:lnTo>
                <a:lnTo>
                  <a:pt x="128" y="467"/>
                </a:lnTo>
                <a:lnTo>
                  <a:pt x="123" y="463"/>
                </a:lnTo>
                <a:lnTo>
                  <a:pt x="123" y="458"/>
                </a:lnTo>
                <a:lnTo>
                  <a:pt x="123" y="453"/>
                </a:lnTo>
                <a:lnTo>
                  <a:pt x="133" y="443"/>
                </a:lnTo>
                <a:lnTo>
                  <a:pt x="138" y="434"/>
                </a:lnTo>
                <a:lnTo>
                  <a:pt x="138" y="424"/>
                </a:lnTo>
                <a:lnTo>
                  <a:pt x="133" y="414"/>
                </a:lnTo>
                <a:lnTo>
                  <a:pt x="138" y="405"/>
                </a:lnTo>
                <a:lnTo>
                  <a:pt x="133" y="400"/>
                </a:lnTo>
                <a:lnTo>
                  <a:pt x="133" y="405"/>
                </a:lnTo>
                <a:lnTo>
                  <a:pt x="128" y="414"/>
                </a:lnTo>
                <a:lnTo>
                  <a:pt x="128" y="419"/>
                </a:lnTo>
                <a:lnTo>
                  <a:pt x="128" y="424"/>
                </a:lnTo>
                <a:lnTo>
                  <a:pt x="133" y="429"/>
                </a:lnTo>
                <a:lnTo>
                  <a:pt x="128" y="438"/>
                </a:lnTo>
                <a:lnTo>
                  <a:pt x="123" y="448"/>
                </a:lnTo>
                <a:lnTo>
                  <a:pt x="123" y="453"/>
                </a:lnTo>
                <a:lnTo>
                  <a:pt x="118" y="453"/>
                </a:lnTo>
                <a:lnTo>
                  <a:pt x="113" y="453"/>
                </a:lnTo>
                <a:lnTo>
                  <a:pt x="108" y="453"/>
                </a:lnTo>
                <a:lnTo>
                  <a:pt x="92" y="434"/>
                </a:lnTo>
                <a:lnTo>
                  <a:pt x="82" y="424"/>
                </a:lnTo>
                <a:lnTo>
                  <a:pt x="72" y="414"/>
                </a:lnTo>
                <a:lnTo>
                  <a:pt x="66" y="410"/>
                </a:lnTo>
                <a:lnTo>
                  <a:pt x="66" y="405"/>
                </a:lnTo>
                <a:lnTo>
                  <a:pt x="61" y="400"/>
                </a:lnTo>
                <a:lnTo>
                  <a:pt x="66" y="400"/>
                </a:lnTo>
                <a:lnTo>
                  <a:pt x="56" y="395"/>
                </a:lnTo>
                <a:lnTo>
                  <a:pt x="56" y="390"/>
                </a:lnTo>
                <a:lnTo>
                  <a:pt x="46" y="381"/>
                </a:lnTo>
                <a:lnTo>
                  <a:pt x="36" y="381"/>
                </a:lnTo>
                <a:lnTo>
                  <a:pt x="31" y="371"/>
                </a:lnTo>
                <a:lnTo>
                  <a:pt x="31" y="366"/>
                </a:lnTo>
                <a:lnTo>
                  <a:pt x="20" y="332"/>
                </a:lnTo>
                <a:lnTo>
                  <a:pt x="15" y="323"/>
                </a:lnTo>
                <a:lnTo>
                  <a:pt x="10" y="313"/>
                </a:lnTo>
                <a:lnTo>
                  <a:pt x="10" y="308"/>
                </a:lnTo>
                <a:lnTo>
                  <a:pt x="20" y="299"/>
                </a:lnTo>
                <a:lnTo>
                  <a:pt x="25" y="289"/>
                </a:lnTo>
                <a:lnTo>
                  <a:pt x="31" y="279"/>
                </a:lnTo>
                <a:lnTo>
                  <a:pt x="36" y="275"/>
                </a:lnTo>
                <a:lnTo>
                  <a:pt x="41" y="270"/>
                </a:lnTo>
                <a:lnTo>
                  <a:pt x="51" y="265"/>
                </a:lnTo>
                <a:lnTo>
                  <a:pt x="56" y="265"/>
                </a:lnTo>
                <a:lnTo>
                  <a:pt x="61" y="260"/>
                </a:lnTo>
                <a:lnTo>
                  <a:pt x="61" y="251"/>
                </a:lnTo>
                <a:lnTo>
                  <a:pt x="56" y="241"/>
                </a:lnTo>
                <a:lnTo>
                  <a:pt x="56" y="236"/>
                </a:lnTo>
                <a:lnTo>
                  <a:pt x="31" y="236"/>
                </a:lnTo>
                <a:lnTo>
                  <a:pt x="15" y="231"/>
                </a:lnTo>
                <a:lnTo>
                  <a:pt x="10" y="226"/>
                </a:lnTo>
                <a:lnTo>
                  <a:pt x="5" y="217"/>
                </a:lnTo>
                <a:lnTo>
                  <a:pt x="0" y="202"/>
                </a:lnTo>
                <a:lnTo>
                  <a:pt x="0" y="198"/>
                </a:lnTo>
                <a:lnTo>
                  <a:pt x="10" y="183"/>
                </a:lnTo>
                <a:lnTo>
                  <a:pt x="15" y="183"/>
                </a:lnTo>
                <a:close/>
              </a:path>
            </a:pathLst>
          </a:custGeom>
          <a:solidFill>
            <a:srgbClr val="00B050"/>
          </a:solidFill>
          <a:ln w="800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148" name="Freeform 5"/>
          <p:cNvSpPr>
            <a:spLocks/>
          </p:cNvSpPr>
          <p:nvPr/>
        </p:nvSpPr>
        <p:spPr bwMode="auto">
          <a:xfrm>
            <a:off x="3012600" y="994092"/>
            <a:ext cx="1486750" cy="1543482"/>
          </a:xfrm>
          <a:custGeom>
            <a:avLst/>
            <a:gdLst>
              <a:gd name="T0" fmla="*/ 0 w 678"/>
              <a:gd name="T1" fmla="*/ 2147483646 h 732"/>
              <a:gd name="T2" fmla="*/ 2147483646 w 678"/>
              <a:gd name="T3" fmla="*/ 2147483646 h 732"/>
              <a:gd name="T4" fmla="*/ 2147483646 w 678"/>
              <a:gd name="T5" fmla="*/ 2147483646 h 732"/>
              <a:gd name="T6" fmla="*/ 2147483646 w 678"/>
              <a:gd name="T7" fmla="*/ 2147483646 h 732"/>
              <a:gd name="T8" fmla="*/ 2147483646 w 678"/>
              <a:gd name="T9" fmla="*/ 2147483646 h 732"/>
              <a:gd name="T10" fmla="*/ 2147483646 w 678"/>
              <a:gd name="T11" fmla="*/ 2147483646 h 732"/>
              <a:gd name="T12" fmla="*/ 2147483646 w 678"/>
              <a:gd name="T13" fmla="*/ 2147483646 h 732"/>
              <a:gd name="T14" fmla="*/ 2147483646 w 678"/>
              <a:gd name="T15" fmla="*/ 2147483646 h 732"/>
              <a:gd name="T16" fmla="*/ 2147483646 w 678"/>
              <a:gd name="T17" fmla="*/ 2147483646 h 732"/>
              <a:gd name="T18" fmla="*/ 2147483646 w 678"/>
              <a:gd name="T19" fmla="*/ 2147483646 h 732"/>
              <a:gd name="T20" fmla="*/ 2147483646 w 678"/>
              <a:gd name="T21" fmla="*/ 2147483646 h 732"/>
              <a:gd name="T22" fmla="*/ 2147483646 w 678"/>
              <a:gd name="T23" fmla="*/ 2147483646 h 732"/>
              <a:gd name="T24" fmla="*/ 2147483646 w 678"/>
              <a:gd name="T25" fmla="*/ 2147483646 h 732"/>
              <a:gd name="T26" fmla="*/ 2147483646 w 678"/>
              <a:gd name="T27" fmla="*/ 2147483646 h 732"/>
              <a:gd name="T28" fmla="*/ 2147483646 w 678"/>
              <a:gd name="T29" fmla="*/ 2147483646 h 732"/>
              <a:gd name="T30" fmla="*/ 2147483646 w 678"/>
              <a:gd name="T31" fmla="*/ 2147483646 h 732"/>
              <a:gd name="T32" fmla="*/ 2147483646 w 678"/>
              <a:gd name="T33" fmla="*/ 2147483646 h 732"/>
              <a:gd name="T34" fmla="*/ 2147483646 w 678"/>
              <a:gd name="T35" fmla="*/ 2147483646 h 732"/>
              <a:gd name="T36" fmla="*/ 2147483646 w 678"/>
              <a:gd name="T37" fmla="*/ 2147483646 h 732"/>
              <a:gd name="T38" fmla="*/ 2147483646 w 678"/>
              <a:gd name="T39" fmla="*/ 2147483646 h 732"/>
              <a:gd name="T40" fmla="*/ 2147483646 w 678"/>
              <a:gd name="T41" fmla="*/ 2147483646 h 732"/>
              <a:gd name="T42" fmla="*/ 2147483646 w 678"/>
              <a:gd name="T43" fmla="*/ 2147483646 h 732"/>
              <a:gd name="T44" fmla="*/ 2147483646 w 678"/>
              <a:gd name="T45" fmla="*/ 2147483646 h 732"/>
              <a:gd name="T46" fmla="*/ 2147483646 w 678"/>
              <a:gd name="T47" fmla="*/ 2147483646 h 732"/>
              <a:gd name="T48" fmla="*/ 2147483646 w 678"/>
              <a:gd name="T49" fmla="*/ 2147483646 h 732"/>
              <a:gd name="T50" fmla="*/ 2147483646 w 678"/>
              <a:gd name="T51" fmla="*/ 2147483646 h 732"/>
              <a:gd name="T52" fmla="*/ 2147483646 w 678"/>
              <a:gd name="T53" fmla="*/ 2147483646 h 732"/>
              <a:gd name="T54" fmla="*/ 2147483646 w 678"/>
              <a:gd name="T55" fmla="*/ 2147483646 h 732"/>
              <a:gd name="T56" fmla="*/ 2147483646 w 678"/>
              <a:gd name="T57" fmla="*/ 2147483646 h 732"/>
              <a:gd name="T58" fmla="*/ 2147483646 w 678"/>
              <a:gd name="T59" fmla="*/ 2147483646 h 732"/>
              <a:gd name="T60" fmla="*/ 2147483646 w 678"/>
              <a:gd name="T61" fmla="*/ 2147483646 h 732"/>
              <a:gd name="T62" fmla="*/ 2147483646 w 678"/>
              <a:gd name="T63" fmla="*/ 2147483646 h 732"/>
              <a:gd name="T64" fmla="*/ 2147483646 w 678"/>
              <a:gd name="T65" fmla="*/ 2147483646 h 732"/>
              <a:gd name="T66" fmla="*/ 2147483646 w 678"/>
              <a:gd name="T67" fmla="*/ 2147483646 h 732"/>
              <a:gd name="T68" fmla="*/ 2147483646 w 678"/>
              <a:gd name="T69" fmla="*/ 2147483646 h 732"/>
              <a:gd name="T70" fmla="*/ 2147483646 w 678"/>
              <a:gd name="T71" fmla="*/ 2147483646 h 732"/>
              <a:gd name="T72" fmla="*/ 2147483646 w 678"/>
              <a:gd name="T73" fmla="*/ 2147483646 h 732"/>
              <a:gd name="T74" fmla="*/ 2147483646 w 678"/>
              <a:gd name="T75" fmla="*/ 2147483646 h 732"/>
              <a:gd name="T76" fmla="*/ 2147483646 w 678"/>
              <a:gd name="T77" fmla="*/ 2147483646 h 732"/>
              <a:gd name="T78" fmla="*/ 2147483646 w 678"/>
              <a:gd name="T79" fmla="*/ 2147483646 h 732"/>
              <a:gd name="T80" fmla="*/ 2147483646 w 678"/>
              <a:gd name="T81" fmla="*/ 2147483646 h 732"/>
              <a:gd name="T82" fmla="*/ 2147483646 w 678"/>
              <a:gd name="T83" fmla="*/ 2147483646 h 732"/>
              <a:gd name="T84" fmla="*/ 2147483646 w 678"/>
              <a:gd name="T85" fmla="*/ 2147483646 h 732"/>
              <a:gd name="T86" fmla="*/ 2147483646 w 678"/>
              <a:gd name="T87" fmla="*/ 2147483646 h 732"/>
              <a:gd name="T88" fmla="*/ 2147483646 w 678"/>
              <a:gd name="T89" fmla="*/ 2147483646 h 732"/>
              <a:gd name="T90" fmla="*/ 2147483646 w 678"/>
              <a:gd name="T91" fmla="*/ 2147483646 h 732"/>
              <a:gd name="T92" fmla="*/ 2147483646 w 678"/>
              <a:gd name="T93" fmla="*/ 2147483646 h 732"/>
              <a:gd name="T94" fmla="*/ 2147483646 w 678"/>
              <a:gd name="T95" fmla="*/ 2147483646 h 732"/>
              <a:gd name="T96" fmla="*/ 2147483646 w 678"/>
              <a:gd name="T97" fmla="*/ 2147483646 h 732"/>
              <a:gd name="T98" fmla="*/ 2147483646 w 678"/>
              <a:gd name="T99" fmla="*/ 2147483646 h 732"/>
              <a:gd name="T100" fmla="*/ 2147483646 w 678"/>
              <a:gd name="T101" fmla="*/ 2147483646 h 732"/>
              <a:gd name="T102" fmla="*/ 2147483646 w 678"/>
              <a:gd name="T103" fmla="*/ 2147483646 h 732"/>
              <a:gd name="T104" fmla="*/ 2147483646 w 678"/>
              <a:gd name="T105" fmla="*/ 2147483646 h 732"/>
              <a:gd name="T106" fmla="*/ 2147483646 w 678"/>
              <a:gd name="T107" fmla="*/ 2147483646 h 732"/>
              <a:gd name="T108" fmla="*/ 2147483646 w 678"/>
              <a:gd name="T109" fmla="*/ 2147483646 h 732"/>
              <a:gd name="T110" fmla="*/ 2147483646 w 678"/>
              <a:gd name="T111" fmla="*/ 2147483646 h 732"/>
              <a:gd name="T112" fmla="*/ 2147483646 w 678"/>
              <a:gd name="T113" fmla="*/ 2147483646 h 73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78"/>
              <a:gd name="T172" fmla="*/ 0 h 732"/>
              <a:gd name="T173" fmla="*/ 678 w 678"/>
              <a:gd name="T174" fmla="*/ 732 h 73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78" h="732">
                <a:moveTo>
                  <a:pt x="0" y="718"/>
                </a:moveTo>
                <a:lnTo>
                  <a:pt x="5" y="718"/>
                </a:lnTo>
                <a:lnTo>
                  <a:pt x="10" y="718"/>
                </a:lnTo>
                <a:lnTo>
                  <a:pt x="10" y="713"/>
                </a:lnTo>
                <a:lnTo>
                  <a:pt x="5" y="713"/>
                </a:lnTo>
                <a:lnTo>
                  <a:pt x="0" y="713"/>
                </a:lnTo>
                <a:lnTo>
                  <a:pt x="0" y="708"/>
                </a:lnTo>
                <a:lnTo>
                  <a:pt x="5" y="703"/>
                </a:lnTo>
                <a:lnTo>
                  <a:pt x="5" y="698"/>
                </a:lnTo>
                <a:lnTo>
                  <a:pt x="10" y="694"/>
                </a:lnTo>
                <a:lnTo>
                  <a:pt x="16" y="694"/>
                </a:lnTo>
                <a:lnTo>
                  <a:pt x="16" y="689"/>
                </a:lnTo>
                <a:lnTo>
                  <a:pt x="16" y="684"/>
                </a:lnTo>
                <a:lnTo>
                  <a:pt x="10" y="684"/>
                </a:lnTo>
                <a:lnTo>
                  <a:pt x="16" y="679"/>
                </a:lnTo>
                <a:lnTo>
                  <a:pt x="21" y="684"/>
                </a:lnTo>
                <a:lnTo>
                  <a:pt x="26" y="684"/>
                </a:lnTo>
                <a:lnTo>
                  <a:pt x="26" y="679"/>
                </a:lnTo>
                <a:lnTo>
                  <a:pt x="21" y="674"/>
                </a:lnTo>
                <a:lnTo>
                  <a:pt x="21" y="669"/>
                </a:lnTo>
                <a:lnTo>
                  <a:pt x="21" y="665"/>
                </a:lnTo>
                <a:lnTo>
                  <a:pt x="21" y="660"/>
                </a:lnTo>
                <a:lnTo>
                  <a:pt x="26" y="660"/>
                </a:lnTo>
                <a:lnTo>
                  <a:pt x="26" y="650"/>
                </a:lnTo>
                <a:lnTo>
                  <a:pt x="26" y="645"/>
                </a:lnTo>
                <a:lnTo>
                  <a:pt x="26" y="650"/>
                </a:lnTo>
                <a:lnTo>
                  <a:pt x="31" y="650"/>
                </a:lnTo>
                <a:lnTo>
                  <a:pt x="36" y="650"/>
                </a:lnTo>
                <a:lnTo>
                  <a:pt x="41" y="650"/>
                </a:lnTo>
                <a:lnTo>
                  <a:pt x="46" y="645"/>
                </a:lnTo>
                <a:lnTo>
                  <a:pt x="51" y="641"/>
                </a:lnTo>
                <a:lnTo>
                  <a:pt x="57" y="636"/>
                </a:lnTo>
                <a:lnTo>
                  <a:pt x="62" y="636"/>
                </a:lnTo>
                <a:lnTo>
                  <a:pt x="62" y="631"/>
                </a:lnTo>
                <a:lnTo>
                  <a:pt x="67" y="631"/>
                </a:lnTo>
                <a:lnTo>
                  <a:pt x="67" y="616"/>
                </a:lnTo>
                <a:lnTo>
                  <a:pt x="62" y="612"/>
                </a:lnTo>
                <a:lnTo>
                  <a:pt x="57" y="612"/>
                </a:lnTo>
                <a:lnTo>
                  <a:pt x="62" y="607"/>
                </a:lnTo>
                <a:lnTo>
                  <a:pt x="62" y="602"/>
                </a:lnTo>
                <a:lnTo>
                  <a:pt x="67" y="602"/>
                </a:lnTo>
                <a:lnTo>
                  <a:pt x="67" y="597"/>
                </a:lnTo>
                <a:lnTo>
                  <a:pt x="67" y="583"/>
                </a:lnTo>
                <a:lnTo>
                  <a:pt x="67" y="578"/>
                </a:lnTo>
                <a:lnTo>
                  <a:pt x="72" y="578"/>
                </a:lnTo>
                <a:lnTo>
                  <a:pt x="77" y="578"/>
                </a:lnTo>
                <a:lnTo>
                  <a:pt x="82" y="578"/>
                </a:lnTo>
                <a:lnTo>
                  <a:pt x="82" y="573"/>
                </a:lnTo>
                <a:lnTo>
                  <a:pt x="87" y="573"/>
                </a:lnTo>
                <a:lnTo>
                  <a:pt x="93" y="568"/>
                </a:lnTo>
                <a:lnTo>
                  <a:pt x="93" y="563"/>
                </a:lnTo>
                <a:lnTo>
                  <a:pt x="93" y="559"/>
                </a:lnTo>
                <a:lnTo>
                  <a:pt x="87" y="554"/>
                </a:lnTo>
                <a:lnTo>
                  <a:pt x="93" y="549"/>
                </a:lnTo>
                <a:lnTo>
                  <a:pt x="93" y="544"/>
                </a:lnTo>
                <a:lnTo>
                  <a:pt x="98" y="544"/>
                </a:lnTo>
                <a:lnTo>
                  <a:pt x="103" y="539"/>
                </a:lnTo>
                <a:lnTo>
                  <a:pt x="103" y="535"/>
                </a:lnTo>
                <a:lnTo>
                  <a:pt x="103" y="530"/>
                </a:lnTo>
                <a:lnTo>
                  <a:pt x="108" y="525"/>
                </a:lnTo>
                <a:lnTo>
                  <a:pt x="113" y="525"/>
                </a:lnTo>
                <a:lnTo>
                  <a:pt x="118" y="525"/>
                </a:lnTo>
                <a:lnTo>
                  <a:pt x="123" y="520"/>
                </a:lnTo>
                <a:lnTo>
                  <a:pt x="123" y="515"/>
                </a:lnTo>
                <a:lnTo>
                  <a:pt x="123" y="510"/>
                </a:lnTo>
                <a:lnTo>
                  <a:pt x="123" y="506"/>
                </a:lnTo>
                <a:lnTo>
                  <a:pt x="123" y="501"/>
                </a:lnTo>
                <a:lnTo>
                  <a:pt x="118" y="501"/>
                </a:lnTo>
                <a:lnTo>
                  <a:pt x="113" y="501"/>
                </a:lnTo>
                <a:lnTo>
                  <a:pt x="108" y="501"/>
                </a:lnTo>
                <a:lnTo>
                  <a:pt x="103" y="501"/>
                </a:lnTo>
                <a:lnTo>
                  <a:pt x="103" y="496"/>
                </a:lnTo>
                <a:lnTo>
                  <a:pt x="103" y="491"/>
                </a:lnTo>
                <a:lnTo>
                  <a:pt x="108" y="486"/>
                </a:lnTo>
                <a:lnTo>
                  <a:pt x="108" y="482"/>
                </a:lnTo>
                <a:lnTo>
                  <a:pt x="108" y="477"/>
                </a:lnTo>
                <a:lnTo>
                  <a:pt x="113" y="477"/>
                </a:lnTo>
                <a:lnTo>
                  <a:pt x="113" y="482"/>
                </a:lnTo>
                <a:lnTo>
                  <a:pt x="118" y="491"/>
                </a:lnTo>
                <a:lnTo>
                  <a:pt x="123" y="491"/>
                </a:lnTo>
                <a:lnTo>
                  <a:pt x="128" y="491"/>
                </a:lnTo>
                <a:lnTo>
                  <a:pt x="134" y="496"/>
                </a:lnTo>
                <a:lnTo>
                  <a:pt x="139" y="496"/>
                </a:lnTo>
                <a:lnTo>
                  <a:pt x="139" y="491"/>
                </a:lnTo>
                <a:lnTo>
                  <a:pt x="134" y="486"/>
                </a:lnTo>
                <a:lnTo>
                  <a:pt x="128" y="482"/>
                </a:lnTo>
                <a:lnTo>
                  <a:pt x="123" y="482"/>
                </a:lnTo>
                <a:lnTo>
                  <a:pt x="118" y="477"/>
                </a:lnTo>
                <a:lnTo>
                  <a:pt x="123" y="477"/>
                </a:lnTo>
                <a:lnTo>
                  <a:pt x="123" y="472"/>
                </a:lnTo>
                <a:lnTo>
                  <a:pt x="128" y="467"/>
                </a:lnTo>
                <a:lnTo>
                  <a:pt x="134" y="467"/>
                </a:lnTo>
                <a:lnTo>
                  <a:pt x="139" y="467"/>
                </a:lnTo>
                <a:lnTo>
                  <a:pt x="144" y="472"/>
                </a:lnTo>
                <a:lnTo>
                  <a:pt x="149" y="472"/>
                </a:lnTo>
                <a:lnTo>
                  <a:pt x="154" y="472"/>
                </a:lnTo>
                <a:lnTo>
                  <a:pt x="159" y="472"/>
                </a:lnTo>
                <a:lnTo>
                  <a:pt x="159" y="467"/>
                </a:lnTo>
                <a:lnTo>
                  <a:pt x="154" y="462"/>
                </a:lnTo>
                <a:lnTo>
                  <a:pt x="149" y="462"/>
                </a:lnTo>
                <a:lnTo>
                  <a:pt x="139" y="462"/>
                </a:lnTo>
                <a:lnTo>
                  <a:pt x="128" y="462"/>
                </a:lnTo>
                <a:lnTo>
                  <a:pt x="123" y="462"/>
                </a:lnTo>
                <a:lnTo>
                  <a:pt x="123" y="457"/>
                </a:lnTo>
                <a:lnTo>
                  <a:pt x="123" y="453"/>
                </a:lnTo>
                <a:lnTo>
                  <a:pt x="128" y="448"/>
                </a:lnTo>
                <a:lnTo>
                  <a:pt x="128" y="443"/>
                </a:lnTo>
                <a:lnTo>
                  <a:pt x="128" y="438"/>
                </a:lnTo>
                <a:lnTo>
                  <a:pt x="123" y="438"/>
                </a:lnTo>
                <a:lnTo>
                  <a:pt x="118" y="438"/>
                </a:lnTo>
                <a:lnTo>
                  <a:pt x="113" y="433"/>
                </a:lnTo>
                <a:lnTo>
                  <a:pt x="113" y="428"/>
                </a:lnTo>
                <a:lnTo>
                  <a:pt x="118" y="424"/>
                </a:lnTo>
                <a:lnTo>
                  <a:pt x="118" y="414"/>
                </a:lnTo>
                <a:lnTo>
                  <a:pt x="123" y="414"/>
                </a:lnTo>
                <a:lnTo>
                  <a:pt x="128" y="409"/>
                </a:lnTo>
                <a:lnTo>
                  <a:pt x="128" y="404"/>
                </a:lnTo>
                <a:lnTo>
                  <a:pt x="128" y="400"/>
                </a:lnTo>
                <a:lnTo>
                  <a:pt x="128" y="395"/>
                </a:lnTo>
                <a:lnTo>
                  <a:pt x="128" y="390"/>
                </a:lnTo>
                <a:lnTo>
                  <a:pt x="128" y="385"/>
                </a:lnTo>
                <a:lnTo>
                  <a:pt x="134" y="385"/>
                </a:lnTo>
                <a:lnTo>
                  <a:pt x="134" y="380"/>
                </a:lnTo>
                <a:lnTo>
                  <a:pt x="134" y="375"/>
                </a:lnTo>
                <a:lnTo>
                  <a:pt x="128" y="375"/>
                </a:lnTo>
                <a:lnTo>
                  <a:pt x="123" y="375"/>
                </a:lnTo>
                <a:lnTo>
                  <a:pt x="118" y="375"/>
                </a:lnTo>
                <a:lnTo>
                  <a:pt x="118" y="371"/>
                </a:lnTo>
                <a:lnTo>
                  <a:pt x="113" y="371"/>
                </a:lnTo>
                <a:lnTo>
                  <a:pt x="113" y="366"/>
                </a:lnTo>
                <a:lnTo>
                  <a:pt x="118" y="366"/>
                </a:lnTo>
                <a:lnTo>
                  <a:pt x="123" y="361"/>
                </a:lnTo>
                <a:lnTo>
                  <a:pt x="123" y="356"/>
                </a:lnTo>
                <a:lnTo>
                  <a:pt x="128" y="351"/>
                </a:lnTo>
                <a:lnTo>
                  <a:pt x="128" y="347"/>
                </a:lnTo>
                <a:lnTo>
                  <a:pt x="123" y="347"/>
                </a:lnTo>
                <a:lnTo>
                  <a:pt x="123" y="342"/>
                </a:lnTo>
                <a:lnTo>
                  <a:pt x="128" y="337"/>
                </a:lnTo>
                <a:lnTo>
                  <a:pt x="123" y="337"/>
                </a:lnTo>
                <a:lnTo>
                  <a:pt x="118" y="337"/>
                </a:lnTo>
                <a:lnTo>
                  <a:pt x="118" y="332"/>
                </a:lnTo>
                <a:lnTo>
                  <a:pt x="118" y="327"/>
                </a:lnTo>
                <a:lnTo>
                  <a:pt x="123" y="322"/>
                </a:lnTo>
                <a:lnTo>
                  <a:pt x="123" y="318"/>
                </a:lnTo>
                <a:lnTo>
                  <a:pt x="128" y="313"/>
                </a:lnTo>
                <a:lnTo>
                  <a:pt x="123" y="308"/>
                </a:lnTo>
                <a:lnTo>
                  <a:pt x="118" y="303"/>
                </a:lnTo>
                <a:lnTo>
                  <a:pt x="118" y="298"/>
                </a:lnTo>
                <a:lnTo>
                  <a:pt x="113" y="294"/>
                </a:lnTo>
                <a:lnTo>
                  <a:pt x="108" y="294"/>
                </a:lnTo>
                <a:lnTo>
                  <a:pt x="103" y="289"/>
                </a:lnTo>
                <a:lnTo>
                  <a:pt x="108" y="284"/>
                </a:lnTo>
                <a:lnTo>
                  <a:pt x="108" y="274"/>
                </a:lnTo>
                <a:lnTo>
                  <a:pt x="113" y="274"/>
                </a:lnTo>
                <a:lnTo>
                  <a:pt x="113" y="269"/>
                </a:lnTo>
                <a:lnTo>
                  <a:pt x="113" y="265"/>
                </a:lnTo>
                <a:lnTo>
                  <a:pt x="113" y="260"/>
                </a:lnTo>
                <a:lnTo>
                  <a:pt x="113" y="255"/>
                </a:lnTo>
                <a:lnTo>
                  <a:pt x="108" y="255"/>
                </a:lnTo>
                <a:lnTo>
                  <a:pt x="113" y="255"/>
                </a:lnTo>
                <a:lnTo>
                  <a:pt x="113" y="250"/>
                </a:lnTo>
                <a:lnTo>
                  <a:pt x="118" y="255"/>
                </a:lnTo>
                <a:lnTo>
                  <a:pt x="118" y="250"/>
                </a:lnTo>
                <a:lnTo>
                  <a:pt x="123" y="250"/>
                </a:lnTo>
                <a:lnTo>
                  <a:pt x="123" y="245"/>
                </a:lnTo>
                <a:lnTo>
                  <a:pt x="128" y="245"/>
                </a:lnTo>
                <a:lnTo>
                  <a:pt x="123" y="245"/>
                </a:lnTo>
                <a:lnTo>
                  <a:pt x="123" y="241"/>
                </a:lnTo>
                <a:lnTo>
                  <a:pt x="123" y="236"/>
                </a:lnTo>
                <a:lnTo>
                  <a:pt x="128" y="231"/>
                </a:lnTo>
                <a:lnTo>
                  <a:pt x="128" y="226"/>
                </a:lnTo>
                <a:lnTo>
                  <a:pt x="128" y="221"/>
                </a:lnTo>
                <a:lnTo>
                  <a:pt x="128" y="207"/>
                </a:lnTo>
                <a:lnTo>
                  <a:pt x="123" y="197"/>
                </a:lnTo>
                <a:lnTo>
                  <a:pt x="123" y="188"/>
                </a:lnTo>
                <a:lnTo>
                  <a:pt x="123" y="183"/>
                </a:lnTo>
                <a:lnTo>
                  <a:pt x="118" y="178"/>
                </a:lnTo>
                <a:lnTo>
                  <a:pt x="113" y="173"/>
                </a:lnTo>
                <a:lnTo>
                  <a:pt x="113" y="168"/>
                </a:lnTo>
                <a:lnTo>
                  <a:pt x="113" y="163"/>
                </a:lnTo>
                <a:lnTo>
                  <a:pt x="108" y="159"/>
                </a:lnTo>
                <a:lnTo>
                  <a:pt x="108" y="154"/>
                </a:lnTo>
                <a:lnTo>
                  <a:pt x="103" y="154"/>
                </a:lnTo>
                <a:lnTo>
                  <a:pt x="98" y="149"/>
                </a:lnTo>
                <a:lnTo>
                  <a:pt x="98" y="144"/>
                </a:lnTo>
                <a:lnTo>
                  <a:pt x="103" y="144"/>
                </a:lnTo>
                <a:lnTo>
                  <a:pt x="103" y="139"/>
                </a:lnTo>
                <a:lnTo>
                  <a:pt x="108" y="134"/>
                </a:lnTo>
                <a:lnTo>
                  <a:pt x="103" y="130"/>
                </a:lnTo>
                <a:lnTo>
                  <a:pt x="93" y="125"/>
                </a:lnTo>
                <a:lnTo>
                  <a:pt x="93" y="120"/>
                </a:lnTo>
                <a:lnTo>
                  <a:pt x="87" y="120"/>
                </a:lnTo>
                <a:lnTo>
                  <a:pt x="82" y="115"/>
                </a:lnTo>
                <a:lnTo>
                  <a:pt x="77" y="115"/>
                </a:lnTo>
                <a:lnTo>
                  <a:pt x="72" y="115"/>
                </a:lnTo>
                <a:lnTo>
                  <a:pt x="67" y="115"/>
                </a:lnTo>
                <a:lnTo>
                  <a:pt x="67" y="110"/>
                </a:lnTo>
                <a:lnTo>
                  <a:pt x="67" y="106"/>
                </a:lnTo>
                <a:lnTo>
                  <a:pt x="77" y="96"/>
                </a:lnTo>
                <a:lnTo>
                  <a:pt x="82" y="96"/>
                </a:lnTo>
                <a:lnTo>
                  <a:pt x="87" y="96"/>
                </a:lnTo>
                <a:lnTo>
                  <a:pt x="93" y="91"/>
                </a:lnTo>
                <a:lnTo>
                  <a:pt x="98" y="91"/>
                </a:lnTo>
                <a:lnTo>
                  <a:pt x="103" y="91"/>
                </a:lnTo>
                <a:lnTo>
                  <a:pt x="108" y="96"/>
                </a:lnTo>
                <a:lnTo>
                  <a:pt x="113" y="101"/>
                </a:lnTo>
                <a:lnTo>
                  <a:pt x="118" y="101"/>
                </a:lnTo>
                <a:lnTo>
                  <a:pt x="123" y="101"/>
                </a:lnTo>
                <a:lnTo>
                  <a:pt x="128" y="96"/>
                </a:lnTo>
                <a:lnTo>
                  <a:pt x="128" y="91"/>
                </a:lnTo>
                <a:lnTo>
                  <a:pt x="134" y="86"/>
                </a:lnTo>
                <a:lnTo>
                  <a:pt x="139" y="86"/>
                </a:lnTo>
                <a:lnTo>
                  <a:pt x="144" y="86"/>
                </a:lnTo>
                <a:lnTo>
                  <a:pt x="144" y="81"/>
                </a:lnTo>
                <a:lnTo>
                  <a:pt x="149" y="77"/>
                </a:lnTo>
                <a:lnTo>
                  <a:pt x="149" y="72"/>
                </a:lnTo>
                <a:lnTo>
                  <a:pt x="154" y="67"/>
                </a:lnTo>
                <a:lnTo>
                  <a:pt x="159" y="67"/>
                </a:lnTo>
                <a:lnTo>
                  <a:pt x="159" y="62"/>
                </a:lnTo>
                <a:lnTo>
                  <a:pt x="164" y="62"/>
                </a:lnTo>
                <a:lnTo>
                  <a:pt x="164" y="57"/>
                </a:lnTo>
                <a:lnTo>
                  <a:pt x="164" y="53"/>
                </a:lnTo>
                <a:lnTo>
                  <a:pt x="159" y="53"/>
                </a:lnTo>
                <a:lnTo>
                  <a:pt x="159" y="48"/>
                </a:lnTo>
                <a:lnTo>
                  <a:pt x="164" y="43"/>
                </a:lnTo>
                <a:lnTo>
                  <a:pt x="170" y="38"/>
                </a:lnTo>
                <a:lnTo>
                  <a:pt x="175" y="38"/>
                </a:lnTo>
                <a:lnTo>
                  <a:pt x="195" y="38"/>
                </a:lnTo>
                <a:lnTo>
                  <a:pt x="216" y="43"/>
                </a:lnTo>
                <a:lnTo>
                  <a:pt x="221" y="43"/>
                </a:lnTo>
                <a:lnTo>
                  <a:pt x="226" y="38"/>
                </a:lnTo>
                <a:lnTo>
                  <a:pt x="231" y="38"/>
                </a:lnTo>
                <a:lnTo>
                  <a:pt x="231" y="33"/>
                </a:lnTo>
                <a:lnTo>
                  <a:pt x="236" y="28"/>
                </a:lnTo>
                <a:lnTo>
                  <a:pt x="241" y="28"/>
                </a:lnTo>
                <a:lnTo>
                  <a:pt x="247" y="28"/>
                </a:lnTo>
                <a:lnTo>
                  <a:pt x="247" y="24"/>
                </a:lnTo>
                <a:lnTo>
                  <a:pt x="252" y="24"/>
                </a:lnTo>
                <a:lnTo>
                  <a:pt x="257" y="24"/>
                </a:lnTo>
                <a:lnTo>
                  <a:pt x="262" y="28"/>
                </a:lnTo>
                <a:lnTo>
                  <a:pt x="267" y="28"/>
                </a:lnTo>
                <a:lnTo>
                  <a:pt x="272" y="28"/>
                </a:lnTo>
                <a:lnTo>
                  <a:pt x="272" y="24"/>
                </a:lnTo>
                <a:lnTo>
                  <a:pt x="277" y="19"/>
                </a:lnTo>
                <a:lnTo>
                  <a:pt x="282" y="19"/>
                </a:lnTo>
                <a:lnTo>
                  <a:pt x="288" y="19"/>
                </a:lnTo>
                <a:lnTo>
                  <a:pt x="293" y="24"/>
                </a:lnTo>
                <a:lnTo>
                  <a:pt x="293" y="19"/>
                </a:lnTo>
                <a:lnTo>
                  <a:pt x="298" y="14"/>
                </a:lnTo>
                <a:lnTo>
                  <a:pt x="298" y="19"/>
                </a:lnTo>
                <a:lnTo>
                  <a:pt x="303" y="19"/>
                </a:lnTo>
                <a:lnTo>
                  <a:pt x="303" y="24"/>
                </a:lnTo>
                <a:lnTo>
                  <a:pt x="308" y="24"/>
                </a:lnTo>
                <a:lnTo>
                  <a:pt x="313" y="24"/>
                </a:lnTo>
                <a:lnTo>
                  <a:pt x="313" y="19"/>
                </a:lnTo>
                <a:lnTo>
                  <a:pt x="318" y="19"/>
                </a:lnTo>
                <a:lnTo>
                  <a:pt x="324" y="19"/>
                </a:lnTo>
                <a:lnTo>
                  <a:pt x="329" y="14"/>
                </a:lnTo>
                <a:lnTo>
                  <a:pt x="329" y="9"/>
                </a:lnTo>
                <a:lnTo>
                  <a:pt x="329" y="4"/>
                </a:lnTo>
                <a:lnTo>
                  <a:pt x="334" y="0"/>
                </a:lnTo>
                <a:lnTo>
                  <a:pt x="339" y="0"/>
                </a:lnTo>
                <a:lnTo>
                  <a:pt x="339" y="4"/>
                </a:lnTo>
                <a:lnTo>
                  <a:pt x="344" y="4"/>
                </a:lnTo>
                <a:lnTo>
                  <a:pt x="344" y="9"/>
                </a:lnTo>
                <a:lnTo>
                  <a:pt x="349" y="14"/>
                </a:lnTo>
                <a:lnTo>
                  <a:pt x="354" y="14"/>
                </a:lnTo>
                <a:lnTo>
                  <a:pt x="354" y="19"/>
                </a:lnTo>
                <a:lnTo>
                  <a:pt x="360" y="24"/>
                </a:lnTo>
                <a:lnTo>
                  <a:pt x="360" y="28"/>
                </a:lnTo>
                <a:lnTo>
                  <a:pt x="365" y="24"/>
                </a:lnTo>
                <a:lnTo>
                  <a:pt x="370" y="24"/>
                </a:lnTo>
                <a:lnTo>
                  <a:pt x="375" y="24"/>
                </a:lnTo>
                <a:lnTo>
                  <a:pt x="375" y="28"/>
                </a:lnTo>
                <a:lnTo>
                  <a:pt x="380" y="28"/>
                </a:lnTo>
                <a:lnTo>
                  <a:pt x="385" y="28"/>
                </a:lnTo>
                <a:lnTo>
                  <a:pt x="385" y="33"/>
                </a:lnTo>
                <a:lnTo>
                  <a:pt x="385" y="38"/>
                </a:lnTo>
                <a:lnTo>
                  <a:pt x="390" y="43"/>
                </a:lnTo>
                <a:lnTo>
                  <a:pt x="390" y="48"/>
                </a:lnTo>
                <a:lnTo>
                  <a:pt x="395" y="53"/>
                </a:lnTo>
                <a:lnTo>
                  <a:pt x="390" y="57"/>
                </a:lnTo>
                <a:lnTo>
                  <a:pt x="390" y="62"/>
                </a:lnTo>
                <a:lnTo>
                  <a:pt x="395" y="67"/>
                </a:lnTo>
                <a:lnTo>
                  <a:pt x="401" y="67"/>
                </a:lnTo>
                <a:lnTo>
                  <a:pt x="401" y="72"/>
                </a:lnTo>
                <a:lnTo>
                  <a:pt x="395" y="72"/>
                </a:lnTo>
                <a:lnTo>
                  <a:pt x="395" y="77"/>
                </a:lnTo>
                <a:lnTo>
                  <a:pt x="395" y="81"/>
                </a:lnTo>
                <a:lnTo>
                  <a:pt x="390" y="86"/>
                </a:lnTo>
                <a:lnTo>
                  <a:pt x="390" y="91"/>
                </a:lnTo>
                <a:lnTo>
                  <a:pt x="390" y="96"/>
                </a:lnTo>
                <a:lnTo>
                  <a:pt x="395" y="96"/>
                </a:lnTo>
                <a:lnTo>
                  <a:pt x="401" y="96"/>
                </a:lnTo>
                <a:lnTo>
                  <a:pt x="406" y="96"/>
                </a:lnTo>
                <a:lnTo>
                  <a:pt x="411" y="91"/>
                </a:lnTo>
                <a:lnTo>
                  <a:pt x="416" y="91"/>
                </a:lnTo>
                <a:lnTo>
                  <a:pt x="421" y="91"/>
                </a:lnTo>
                <a:lnTo>
                  <a:pt x="421" y="96"/>
                </a:lnTo>
                <a:lnTo>
                  <a:pt x="426" y="96"/>
                </a:lnTo>
                <a:lnTo>
                  <a:pt x="431" y="101"/>
                </a:lnTo>
                <a:lnTo>
                  <a:pt x="442" y="101"/>
                </a:lnTo>
                <a:lnTo>
                  <a:pt x="452" y="106"/>
                </a:lnTo>
                <a:lnTo>
                  <a:pt x="462" y="110"/>
                </a:lnTo>
                <a:lnTo>
                  <a:pt x="467" y="110"/>
                </a:lnTo>
                <a:lnTo>
                  <a:pt x="472" y="110"/>
                </a:lnTo>
                <a:lnTo>
                  <a:pt x="478" y="110"/>
                </a:lnTo>
                <a:lnTo>
                  <a:pt x="488" y="115"/>
                </a:lnTo>
                <a:lnTo>
                  <a:pt x="493" y="115"/>
                </a:lnTo>
                <a:lnTo>
                  <a:pt x="498" y="120"/>
                </a:lnTo>
                <a:lnTo>
                  <a:pt x="498" y="125"/>
                </a:lnTo>
                <a:lnTo>
                  <a:pt x="503" y="125"/>
                </a:lnTo>
                <a:lnTo>
                  <a:pt x="508" y="125"/>
                </a:lnTo>
                <a:lnTo>
                  <a:pt x="514" y="125"/>
                </a:lnTo>
                <a:lnTo>
                  <a:pt x="519" y="130"/>
                </a:lnTo>
                <a:lnTo>
                  <a:pt x="524" y="134"/>
                </a:lnTo>
                <a:lnTo>
                  <a:pt x="524" y="139"/>
                </a:lnTo>
                <a:lnTo>
                  <a:pt x="529" y="139"/>
                </a:lnTo>
                <a:lnTo>
                  <a:pt x="534" y="139"/>
                </a:lnTo>
                <a:lnTo>
                  <a:pt x="544" y="144"/>
                </a:lnTo>
                <a:lnTo>
                  <a:pt x="555" y="144"/>
                </a:lnTo>
                <a:lnTo>
                  <a:pt x="565" y="149"/>
                </a:lnTo>
                <a:lnTo>
                  <a:pt x="570" y="154"/>
                </a:lnTo>
                <a:lnTo>
                  <a:pt x="575" y="159"/>
                </a:lnTo>
                <a:lnTo>
                  <a:pt x="580" y="159"/>
                </a:lnTo>
                <a:lnTo>
                  <a:pt x="585" y="159"/>
                </a:lnTo>
                <a:lnTo>
                  <a:pt x="591" y="159"/>
                </a:lnTo>
                <a:lnTo>
                  <a:pt x="596" y="154"/>
                </a:lnTo>
                <a:lnTo>
                  <a:pt x="601" y="154"/>
                </a:lnTo>
                <a:lnTo>
                  <a:pt x="611" y="154"/>
                </a:lnTo>
                <a:lnTo>
                  <a:pt x="616" y="154"/>
                </a:lnTo>
                <a:lnTo>
                  <a:pt x="621" y="149"/>
                </a:lnTo>
                <a:lnTo>
                  <a:pt x="626" y="149"/>
                </a:lnTo>
                <a:lnTo>
                  <a:pt x="632" y="144"/>
                </a:lnTo>
                <a:lnTo>
                  <a:pt x="637" y="139"/>
                </a:lnTo>
                <a:lnTo>
                  <a:pt x="642" y="134"/>
                </a:lnTo>
                <a:lnTo>
                  <a:pt x="647" y="130"/>
                </a:lnTo>
                <a:lnTo>
                  <a:pt x="652" y="125"/>
                </a:lnTo>
                <a:lnTo>
                  <a:pt x="657" y="125"/>
                </a:lnTo>
                <a:lnTo>
                  <a:pt x="668" y="159"/>
                </a:lnTo>
                <a:lnTo>
                  <a:pt x="668" y="163"/>
                </a:lnTo>
                <a:lnTo>
                  <a:pt x="668" y="168"/>
                </a:lnTo>
                <a:lnTo>
                  <a:pt x="673" y="192"/>
                </a:lnTo>
                <a:lnTo>
                  <a:pt x="678" y="226"/>
                </a:lnTo>
                <a:lnTo>
                  <a:pt x="673" y="241"/>
                </a:lnTo>
                <a:lnTo>
                  <a:pt x="673" y="245"/>
                </a:lnTo>
                <a:lnTo>
                  <a:pt x="673" y="255"/>
                </a:lnTo>
                <a:lnTo>
                  <a:pt x="673" y="289"/>
                </a:lnTo>
                <a:lnTo>
                  <a:pt x="662" y="332"/>
                </a:lnTo>
                <a:lnTo>
                  <a:pt x="662" y="342"/>
                </a:lnTo>
                <a:lnTo>
                  <a:pt x="657" y="356"/>
                </a:lnTo>
                <a:lnTo>
                  <a:pt x="652" y="395"/>
                </a:lnTo>
                <a:lnTo>
                  <a:pt x="657" y="462"/>
                </a:lnTo>
                <a:lnTo>
                  <a:pt x="657" y="506"/>
                </a:lnTo>
                <a:lnTo>
                  <a:pt x="652" y="515"/>
                </a:lnTo>
                <a:lnTo>
                  <a:pt x="637" y="539"/>
                </a:lnTo>
                <a:lnTo>
                  <a:pt x="626" y="554"/>
                </a:lnTo>
                <a:lnTo>
                  <a:pt x="601" y="573"/>
                </a:lnTo>
                <a:lnTo>
                  <a:pt x="570" y="588"/>
                </a:lnTo>
                <a:lnTo>
                  <a:pt x="544" y="592"/>
                </a:lnTo>
                <a:lnTo>
                  <a:pt x="529" y="597"/>
                </a:lnTo>
                <a:lnTo>
                  <a:pt x="498" y="612"/>
                </a:lnTo>
                <a:lnTo>
                  <a:pt x="488" y="616"/>
                </a:lnTo>
                <a:lnTo>
                  <a:pt x="478" y="616"/>
                </a:lnTo>
                <a:lnTo>
                  <a:pt x="442" y="621"/>
                </a:lnTo>
                <a:lnTo>
                  <a:pt x="426" y="626"/>
                </a:lnTo>
                <a:lnTo>
                  <a:pt x="421" y="626"/>
                </a:lnTo>
                <a:lnTo>
                  <a:pt x="406" y="626"/>
                </a:lnTo>
                <a:lnTo>
                  <a:pt x="390" y="626"/>
                </a:lnTo>
                <a:lnTo>
                  <a:pt x="385" y="626"/>
                </a:lnTo>
                <a:lnTo>
                  <a:pt x="375" y="626"/>
                </a:lnTo>
                <a:lnTo>
                  <a:pt x="354" y="636"/>
                </a:lnTo>
                <a:lnTo>
                  <a:pt x="344" y="636"/>
                </a:lnTo>
                <a:lnTo>
                  <a:pt x="329" y="636"/>
                </a:lnTo>
                <a:lnTo>
                  <a:pt x="288" y="636"/>
                </a:lnTo>
                <a:lnTo>
                  <a:pt x="277" y="636"/>
                </a:lnTo>
                <a:lnTo>
                  <a:pt x="247" y="641"/>
                </a:lnTo>
                <a:lnTo>
                  <a:pt x="241" y="645"/>
                </a:lnTo>
                <a:lnTo>
                  <a:pt x="231" y="650"/>
                </a:lnTo>
                <a:lnTo>
                  <a:pt x="221" y="665"/>
                </a:lnTo>
                <a:lnTo>
                  <a:pt x="211" y="669"/>
                </a:lnTo>
                <a:lnTo>
                  <a:pt x="200" y="665"/>
                </a:lnTo>
                <a:lnTo>
                  <a:pt x="185" y="665"/>
                </a:lnTo>
                <a:lnTo>
                  <a:pt x="180" y="665"/>
                </a:lnTo>
                <a:lnTo>
                  <a:pt x="170" y="665"/>
                </a:lnTo>
                <a:lnTo>
                  <a:pt x="170" y="669"/>
                </a:lnTo>
                <a:lnTo>
                  <a:pt x="159" y="674"/>
                </a:lnTo>
                <a:lnTo>
                  <a:pt x="144" y="689"/>
                </a:lnTo>
                <a:lnTo>
                  <a:pt x="128" y="694"/>
                </a:lnTo>
                <a:lnTo>
                  <a:pt x="98" y="703"/>
                </a:lnTo>
                <a:lnTo>
                  <a:pt x="82" y="708"/>
                </a:lnTo>
                <a:lnTo>
                  <a:pt x="67" y="713"/>
                </a:lnTo>
                <a:lnTo>
                  <a:pt x="36" y="722"/>
                </a:lnTo>
                <a:lnTo>
                  <a:pt x="21" y="727"/>
                </a:lnTo>
                <a:lnTo>
                  <a:pt x="16" y="732"/>
                </a:lnTo>
                <a:lnTo>
                  <a:pt x="10" y="732"/>
                </a:lnTo>
                <a:lnTo>
                  <a:pt x="10" y="727"/>
                </a:lnTo>
                <a:lnTo>
                  <a:pt x="10" y="722"/>
                </a:lnTo>
                <a:lnTo>
                  <a:pt x="16" y="722"/>
                </a:lnTo>
                <a:lnTo>
                  <a:pt x="10" y="722"/>
                </a:lnTo>
                <a:lnTo>
                  <a:pt x="5" y="722"/>
                </a:lnTo>
                <a:lnTo>
                  <a:pt x="0" y="718"/>
                </a:lnTo>
                <a:close/>
              </a:path>
            </a:pathLst>
          </a:custGeom>
          <a:solidFill>
            <a:srgbClr val="00B050"/>
          </a:solidFill>
          <a:ln w="800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461" name="Freeform 6"/>
          <p:cNvSpPr>
            <a:spLocks/>
          </p:cNvSpPr>
          <p:nvPr/>
        </p:nvSpPr>
        <p:spPr bwMode="auto">
          <a:xfrm>
            <a:off x="3033101" y="970956"/>
            <a:ext cx="3176949" cy="2419881"/>
          </a:xfrm>
          <a:custGeom>
            <a:avLst/>
            <a:gdLst>
              <a:gd name="T0" fmla="*/ 2147483647 w 1447"/>
              <a:gd name="T1" fmla="*/ 2147483647 h 1147"/>
              <a:gd name="T2" fmla="*/ 2147483647 w 1447"/>
              <a:gd name="T3" fmla="*/ 2147483647 h 1147"/>
              <a:gd name="T4" fmla="*/ 2147483647 w 1447"/>
              <a:gd name="T5" fmla="*/ 2147483647 h 1147"/>
              <a:gd name="T6" fmla="*/ 2147483647 w 1447"/>
              <a:gd name="T7" fmla="*/ 2147483647 h 1147"/>
              <a:gd name="T8" fmla="*/ 2147483647 w 1447"/>
              <a:gd name="T9" fmla="*/ 2147483647 h 1147"/>
              <a:gd name="T10" fmla="*/ 2147483647 w 1447"/>
              <a:gd name="T11" fmla="*/ 2147483647 h 1147"/>
              <a:gd name="T12" fmla="*/ 2147483647 w 1447"/>
              <a:gd name="T13" fmla="*/ 2147483647 h 1147"/>
              <a:gd name="T14" fmla="*/ 2147483647 w 1447"/>
              <a:gd name="T15" fmla="*/ 2147483647 h 1147"/>
              <a:gd name="T16" fmla="*/ 2147483647 w 1447"/>
              <a:gd name="T17" fmla="*/ 2147483647 h 1147"/>
              <a:gd name="T18" fmla="*/ 2147483647 w 1447"/>
              <a:gd name="T19" fmla="*/ 2147483647 h 1147"/>
              <a:gd name="T20" fmla="*/ 2147483647 w 1447"/>
              <a:gd name="T21" fmla="*/ 2147483647 h 1147"/>
              <a:gd name="T22" fmla="*/ 2147483647 w 1447"/>
              <a:gd name="T23" fmla="*/ 2147483647 h 1147"/>
              <a:gd name="T24" fmla="*/ 2147483647 w 1447"/>
              <a:gd name="T25" fmla="*/ 2147483647 h 1147"/>
              <a:gd name="T26" fmla="*/ 2147483647 w 1447"/>
              <a:gd name="T27" fmla="*/ 2147483647 h 1147"/>
              <a:gd name="T28" fmla="*/ 2147483647 w 1447"/>
              <a:gd name="T29" fmla="*/ 2147483647 h 1147"/>
              <a:gd name="T30" fmla="*/ 2147483647 w 1447"/>
              <a:gd name="T31" fmla="*/ 2147483647 h 1147"/>
              <a:gd name="T32" fmla="*/ 2147483647 w 1447"/>
              <a:gd name="T33" fmla="*/ 2147483647 h 1147"/>
              <a:gd name="T34" fmla="*/ 2147483647 w 1447"/>
              <a:gd name="T35" fmla="*/ 2147483647 h 1147"/>
              <a:gd name="T36" fmla="*/ 2147483647 w 1447"/>
              <a:gd name="T37" fmla="*/ 2147483647 h 1147"/>
              <a:gd name="T38" fmla="*/ 2147483647 w 1447"/>
              <a:gd name="T39" fmla="*/ 2147483647 h 1147"/>
              <a:gd name="T40" fmla="*/ 2147483647 w 1447"/>
              <a:gd name="T41" fmla="*/ 2147483647 h 1147"/>
              <a:gd name="T42" fmla="*/ 2147483647 w 1447"/>
              <a:gd name="T43" fmla="*/ 2147483647 h 1147"/>
              <a:gd name="T44" fmla="*/ 2147483647 w 1447"/>
              <a:gd name="T45" fmla="*/ 2147483647 h 1147"/>
              <a:gd name="T46" fmla="*/ 2147483647 w 1447"/>
              <a:gd name="T47" fmla="*/ 2147483647 h 1147"/>
              <a:gd name="T48" fmla="*/ 2147483647 w 1447"/>
              <a:gd name="T49" fmla="*/ 2147483647 h 1147"/>
              <a:gd name="T50" fmla="*/ 2147483647 w 1447"/>
              <a:gd name="T51" fmla="*/ 2147483647 h 1147"/>
              <a:gd name="T52" fmla="*/ 2147483647 w 1447"/>
              <a:gd name="T53" fmla="*/ 2147483647 h 1147"/>
              <a:gd name="T54" fmla="*/ 2147483647 w 1447"/>
              <a:gd name="T55" fmla="*/ 2147483647 h 1147"/>
              <a:gd name="T56" fmla="*/ 2147483647 w 1447"/>
              <a:gd name="T57" fmla="*/ 2147483647 h 1147"/>
              <a:gd name="T58" fmla="*/ 2147483647 w 1447"/>
              <a:gd name="T59" fmla="*/ 2147483647 h 1147"/>
              <a:gd name="T60" fmla="*/ 2147483647 w 1447"/>
              <a:gd name="T61" fmla="*/ 2147483647 h 1147"/>
              <a:gd name="T62" fmla="*/ 2147483647 w 1447"/>
              <a:gd name="T63" fmla="*/ 2147483647 h 1147"/>
              <a:gd name="T64" fmla="*/ 2147483647 w 1447"/>
              <a:gd name="T65" fmla="*/ 2147483647 h 1147"/>
              <a:gd name="T66" fmla="*/ 2147483647 w 1447"/>
              <a:gd name="T67" fmla="*/ 2147483647 h 1147"/>
              <a:gd name="T68" fmla="*/ 2147483647 w 1447"/>
              <a:gd name="T69" fmla="*/ 2147483647 h 1147"/>
              <a:gd name="T70" fmla="*/ 2147483647 w 1447"/>
              <a:gd name="T71" fmla="*/ 2147483647 h 1147"/>
              <a:gd name="T72" fmla="*/ 2147483647 w 1447"/>
              <a:gd name="T73" fmla="*/ 2147483647 h 1147"/>
              <a:gd name="T74" fmla="*/ 2147483647 w 1447"/>
              <a:gd name="T75" fmla="*/ 2147483647 h 1147"/>
              <a:gd name="T76" fmla="*/ 2147483647 w 1447"/>
              <a:gd name="T77" fmla="*/ 2147483647 h 1147"/>
              <a:gd name="T78" fmla="*/ 2147483647 w 1447"/>
              <a:gd name="T79" fmla="*/ 2147483647 h 1147"/>
              <a:gd name="T80" fmla="*/ 2147483647 w 1447"/>
              <a:gd name="T81" fmla="*/ 2147483647 h 1147"/>
              <a:gd name="T82" fmla="*/ 2147483647 w 1447"/>
              <a:gd name="T83" fmla="*/ 2147483647 h 1147"/>
              <a:gd name="T84" fmla="*/ 2147483647 w 1447"/>
              <a:gd name="T85" fmla="*/ 2147483647 h 1147"/>
              <a:gd name="T86" fmla="*/ 2147483647 w 1447"/>
              <a:gd name="T87" fmla="*/ 2147483647 h 1147"/>
              <a:gd name="T88" fmla="*/ 2147483647 w 1447"/>
              <a:gd name="T89" fmla="*/ 2147483647 h 1147"/>
              <a:gd name="T90" fmla="*/ 2147483647 w 1447"/>
              <a:gd name="T91" fmla="*/ 2147483647 h 1147"/>
              <a:gd name="T92" fmla="*/ 2147483647 w 1447"/>
              <a:gd name="T93" fmla="*/ 2147483647 h 1147"/>
              <a:gd name="T94" fmla="*/ 2147483647 w 1447"/>
              <a:gd name="T95" fmla="*/ 2147483647 h 1147"/>
              <a:gd name="T96" fmla="*/ 2147483647 w 1447"/>
              <a:gd name="T97" fmla="*/ 2147483647 h 1147"/>
              <a:gd name="T98" fmla="*/ 2147483647 w 1447"/>
              <a:gd name="T99" fmla="*/ 2147483647 h 1147"/>
              <a:gd name="T100" fmla="*/ 2147483647 w 1447"/>
              <a:gd name="T101" fmla="*/ 2147483647 h 1147"/>
              <a:gd name="T102" fmla="*/ 2147483647 w 1447"/>
              <a:gd name="T103" fmla="*/ 2147483647 h 1147"/>
              <a:gd name="T104" fmla="*/ 2147483647 w 1447"/>
              <a:gd name="T105" fmla="*/ 2147483647 h 1147"/>
              <a:gd name="T106" fmla="*/ 2147483647 w 1447"/>
              <a:gd name="T107" fmla="*/ 2147483647 h 1147"/>
              <a:gd name="T108" fmla="*/ 2147483647 w 1447"/>
              <a:gd name="T109" fmla="*/ 2147483647 h 1147"/>
              <a:gd name="T110" fmla="*/ 2147483647 w 1447"/>
              <a:gd name="T111" fmla="*/ 2147483647 h 1147"/>
              <a:gd name="T112" fmla="*/ 0 w 1447"/>
              <a:gd name="T113" fmla="*/ 2147483647 h 1147"/>
              <a:gd name="T114" fmla="*/ 2147483647 w 1447"/>
              <a:gd name="T115" fmla="*/ 2147483647 h 114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47"/>
              <a:gd name="T175" fmla="*/ 0 h 1147"/>
              <a:gd name="T176" fmla="*/ 1447 w 1447"/>
              <a:gd name="T177" fmla="*/ 1147 h 114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47" h="1147">
                <a:moveTo>
                  <a:pt x="0" y="742"/>
                </a:moveTo>
                <a:lnTo>
                  <a:pt x="15" y="737"/>
                </a:lnTo>
                <a:lnTo>
                  <a:pt x="46" y="728"/>
                </a:lnTo>
                <a:lnTo>
                  <a:pt x="61" y="723"/>
                </a:lnTo>
                <a:lnTo>
                  <a:pt x="77" y="718"/>
                </a:lnTo>
                <a:lnTo>
                  <a:pt x="107" y="709"/>
                </a:lnTo>
                <a:lnTo>
                  <a:pt x="123" y="704"/>
                </a:lnTo>
                <a:lnTo>
                  <a:pt x="138" y="689"/>
                </a:lnTo>
                <a:lnTo>
                  <a:pt x="149" y="684"/>
                </a:lnTo>
                <a:lnTo>
                  <a:pt x="149" y="680"/>
                </a:lnTo>
                <a:lnTo>
                  <a:pt x="159" y="680"/>
                </a:lnTo>
                <a:lnTo>
                  <a:pt x="164" y="680"/>
                </a:lnTo>
                <a:lnTo>
                  <a:pt x="179" y="680"/>
                </a:lnTo>
                <a:lnTo>
                  <a:pt x="190" y="684"/>
                </a:lnTo>
                <a:lnTo>
                  <a:pt x="200" y="680"/>
                </a:lnTo>
                <a:lnTo>
                  <a:pt x="210" y="665"/>
                </a:lnTo>
                <a:lnTo>
                  <a:pt x="220" y="660"/>
                </a:lnTo>
                <a:lnTo>
                  <a:pt x="226" y="656"/>
                </a:lnTo>
                <a:lnTo>
                  <a:pt x="256" y="651"/>
                </a:lnTo>
                <a:lnTo>
                  <a:pt x="267" y="651"/>
                </a:lnTo>
                <a:lnTo>
                  <a:pt x="308" y="651"/>
                </a:lnTo>
                <a:lnTo>
                  <a:pt x="323" y="651"/>
                </a:lnTo>
                <a:lnTo>
                  <a:pt x="333" y="651"/>
                </a:lnTo>
                <a:lnTo>
                  <a:pt x="354" y="641"/>
                </a:lnTo>
                <a:lnTo>
                  <a:pt x="364" y="641"/>
                </a:lnTo>
                <a:lnTo>
                  <a:pt x="369" y="641"/>
                </a:lnTo>
                <a:lnTo>
                  <a:pt x="385" y="641"/>
                </a:lnTo>
                <a:lnTo>
                  <a:pt x="400" y="641"/>
                </a:lnTo>
                <a:lnTo>
                  <a:pt x="405" y="641"/>
                </a:lnTo>
                <a:lnTo>
                  <a:pt x="421" y="636"/>
                </a:lnTo>
                <a:lnTo>
                  <a:pt x="457" y="631"/>
                </a:lnTo>
                <a:lnTo>
                  <a:pt x="467" y="631"/>
                </a:lnTo>
                <a:lnTo>
                  <a:pt x="477" y="627"/>
                </a:lnTo>
                <a:lnTo>
                  <a:pt x="508" y="612"/>
                </a:lnTo>
                <a:lnTo>
                  <a:pt x="523" y="607"/>
                </a:lnTo>
                <a:lnTo>
                  <a:pt x="549" y="603"/>
                </a:lnTo>
                <a:lnTo>
                  <a:pt x="580" y="588"/>
                </a:lnTo>
                <a:lnTo>
                  <a:pt x="605" y="569"/>
                </a:lnTo>
                <a:lnTo>
                  <a:pt x="616" y="554"/>
                </a:lnTo>
                <a:lnTo>
                  <a:pt x="631" y="530"/>
                </a:lnTo>
                <a:lnTo>
                  <a:pt x="636" y="521"/>
                </a:lnTo>
                <a:lnTo>
                  <a:pt x="636" y="477"/>
                </a:lnTo>
                <a:lnTo>
                  <a:pt x="631" y="410"/>
                </a:lnTo>
                <a:lnTo>
                  <a:pt x="636" y="371"/>
                </a:lnTo>
                <a:lnTo>
                  <a:pt x="641" y="357"/>
                </a:lnTo>
                <a:lnTo>
                  <a:pt x="641" y="347"/>
                </a:lnTo>
                <a:lnTo>
                  <a:pt x="652" y="304"/>
                </a:lnTo>
                <a:lnTo>
                  <a:pt x="652" y="270"/>
                </a:lnTo>
                <a:lnTo>
                  <a:pt x="652" y="260"/>
                </a:lnTo>
                <a:lnTo>
                  <a:pt x="652" y="256"/>
                </a:lnTo>
                <a:lnTo>
                  <a:pt x="657" y="241"/>
                </a:lnTo>
                <a:lnTo>
                  <a:pt x="652" y="207"/>
                </a:lnTo>
                <a:lnTo>
                  <a:pt x="647" y="183"/>
                </a:lnTo>
                <a:lnTo>
                  <a:pt x="647" y="178"/>
                </a:lnTo>
                <a:lnTo>
                  <a:pt x="647" y="174"/>
                </a:lnTo>
                <a:lnTo>
                  <a:pt x="636" y="140"/>
                </a:lnTo>
                <a:lnTo>
                  <a:pt x="636" y="135"/>
                </a:lnTo>
                <a:lnTo>
                  <a:pt x="641" y="135"/>
                </a:lnTo>
                <a:lnTo>
                  <a:pt x="641" y="130"/>
                </a:lnTo>
                <a:lnTo>
                  <a:pt x="652" y="125"/>
                </a:lnTo>
                <a:lnTo>
                  <a:pt x="657" y="121"/>
                </a:lnTo>
                <a:lnTo>
                  <a:pt x="657" y="116"/>
                </a:lnTo>
                <a:lnTo>
                  <a:pt x="662" y="111"/>
                </a:lnTo>
                <a:lnTo>
                  <a:pt x="662" y="106"/>
                </a:lnTo>
                <a:lnTo>
                  <a:pt x="667" y="101"/>
                </a:lnTo>
                <a:lnTo>
                  <a:pt x="667" y="96"/>
                </a:lnTo>
                <a:lnTo>
                  <a:pt x="667" y="92"/>
                </a:lnTo>
                <a:lnTo>
                  <a:pt x="667" y="87"/>
                </a:lnTo>
                <a:lnTo>
                  <a:pt x="667" y="82"/>
                </a:lnTo>
                <a:lnTo>
                  <a:pt x="667" y="77"/>
                </a:lnTo>
                <a:lnTo>
                  <a:pt x="672" y="68"/>
                </a:lnTo>
                <a:lnTo>
                  <a:pt x="677" y="63"/>
                </a:lnTo>
                <a:lnTo>
                  <a:pt x="682" y="53"/>
                </a:lnTo>
                <a:lnTo>
                  <a:pt x="688" y="48"/>
                </a:lnTo>
                <a:lnTo>
                  <a:pt x="693" y="43"/>
                </a:lnTo>
                <a:lnTo>
                  <a:pt x="693" y="39"/>
                </a:lnTo>
                <a:lnTo>
                  <a:pt x="698" y="39"/>
                </a:lnTo>
                <a:lnTo>
                  <a:pt x="703" y="34"/>
                </a:lnTo>
                <a:lnTo>
                  <a:pt x="708" y="34"/>
                </a:lnTo>
                <a:lnTo>
                  <a:pt x="708" y="24"/>
                </a:lnTo>
                <a:lnTo>
                  <a:pt x="708" y="15"/>
                </a:lnTo>
                <a:lnTo>
                  <a:pt x="708" y="10"/>
                </a:lnTo>
                <a:lnTo>
                  <a:pt x="708" y="5"/>
                </a:lnTo>
                <a:lnTo>
                  <a:pt x="713" y="5"/>
                </a:lnTo>
                <a:lnTo>
                  <a:pt x="718" y="5"/>
                </a:lnTo>
                <a:lnTo>
                  <a:pt x="729" y="5"/>
                </a:lnTo>
                <a:lnTo>
                  <a:pt x="734" y="5"/>
                </a:lnTo>
                <a:lnTo>
                  <a:pt x="749" y="10"/>
                </a:lnTo>
                <a:lnTo>
                  <a:pt x="754" y="10"/>
                </a:lnTo>
                <a:lnTo>
                  <a:pt x="759" y="5"/>
                </a:lnTo>
                <a:lnTo>
                  <a:pt x="765" y="0"/>
                </a:lnTo>
                <a:lnTo>
                  <a:pt x="770" y="0"/>
                </a:lnTo>
                <a:lnTo>
                  <a:pt x="770" y="5"/>
                </a:lnTo>
                <a:lnTo>
                  <a:pt x="770" y="0"/>
                </a:lnTo>
                <a:lnTo>
                  <a:pt x="775" y="5"/>
                </a:lnTo>
                <a:lnTo>
                  <a:pt x="780" y="10"/>
                </a:lnTo>
                <a:lnTo>
                  <a:pt x="785" y="10"/>
                </a:lnTo>
                <a:lnTo>
                  <a:pt x="785" y="15"/>
                </a:lnTo>
                <a:lnTo>
                  <a:pt x="785" y="19"/>
                </a:lnTo>
                <a:lnTo>
                  <a:pt x="785" y="24"/>
                </a:lnTo>
                <a:lnTo>
                  <a:pt x="785" y="29"/>
                </a:lnTo>
                <a:lnTo>
                  <a:pt x="785" y="34"/>
                </a:lnTo>
                <a:lnTo>
                  <a:pt x="785" y="39"/>
                </a:lnTo>
                <a:lnTo>
                  <a:pt x="785" y="43"/>
                </a:lnTo>
                <a:lnTo>
                  <a:pt x="780" y="48"/>
                </a:lnTo>
                <a:lnTo>
                  <a:pt x="780" y="53"/>
                </a:lnTo>
                <a:lnTo>
                  <a:pt x="775" y="58"/>
                </a:lnTo>
                <a:lnTo>
                  <a:pt x="780" y="63"/>
                </a:lnTo>
                <a:lnTo>
                  <a:pt x="785" y="68"/>
                </a:lnTo>
                <a:lnTo>
                  <a:pt x="785" y="77"/>
                </a:lnTo>
                <a:lnTo>
                  <a:pt x="790" y="87"/>
                </a:lnTo>
                <a:lnTo>
                  <a:pt x="790" y="92"/>
                </a:lnTo>
                <a:lnTo>
                  <a:pt x="795" y="96"/>
                </a:lnTo>
                <a:lnTo>
                  <a:pt x="806" y="106"/>
                </a:lnTo>
                <a:lnTo>
                  <a:pt x="806" y="111"/>
                </a:lnTo>
                <a:lnTo>
                  <a:pt x="806" y="116"/>
                </a:lnTo>
                <a:lnTo>
                  <a:pt x="806" y="121"/>
                </a:lnTo>
                <a:lnTo>
                  <a:pt x="811" y="125"/>
                </a:lnTo>
                <a:lnTo>
                  <a:pt x="811" y="130"/>
                </a:lnTo>
                <a:lnTo>
                  <a:pt x="806" y="130"/>
                </a:lnTo>
                <a:lnTo>
                  <a:pt x="801" y="135"/>
                </a:lnTo>
                <a:lnTo>
                  <a:pt x="801" y="140"/>
                </a:lnTo>
                <a:lnTo>
                  <a:pt x="801" y="145"/>
                </a:lnTo>
                <a:lnTo>
                  <a:pt x="801" y="159"/>
                </a:lnTo>
                <a:lnTo>
                  <a:pt x="801" y="164"/>
                </a:lnTo>
                <a:lnTo>
                  <a:pt x="801" y="169"/>
                </a:lnTo>
                <a:lnTo>
                  <a:pt x="806" y="169"/>
                </a:lnTo>
                <a:lnTo>
                  <a:pt x="811" y="169"/>
                </a:lnTo>
                <a:lnTo>
                  <a:pt x="811" y="174"/>
                </a:lnTo>
                <a:lnTo>
                  <a:pt x="816" y="174"/>
                </a:lnTo>
                <a:lnTo>
                  <a:pt x="816" y="178"/>
                </a:lnTo>
                <a:lnTo>
                  <a:pt x="816" y="183"/>
                </a:lnTo>
                <a:lnTo>
                  <a:pt x="816" y="188"/>
                </a:lnTo>
                <a:lnTo>
                  <a:pt x="816" y="198"/>
                </a:lnTo>
                <a:lnTo>
                  <a:pt x="816" y="203"/>
                </a:lnTo>
                <a:lnTo>
                  <a:pt x="821" y="207"/>
                </a:lnTo>
                <a:lnTo>
                  <a:pt x="826" y="212"/>
                </a:lnTo>
                <a:lnTo>
                  <a:pt x="831" y="217"/>
                </a:lnTo>
                <a:lnTo>
                  <a:pt x="831" y="222"/>
                </a:lnTo>
                <a:lnTo>
                  <a:pt x="836" y="222"/>
                </a:lnTo>
                <a:lnTo>
                  <a:pt x="836" y="227"/>
                </a:lnTo>
                <a:lnTo>
                  <a:pt x="842" y="227"/>
                </a:lnTo>
                <a:lnTo>
                  <a:pt x="847" y="231"/>
                </a:lnTo>
                <a:lnTo>
                  <a:pt x="852" y="236"/>
                </a:lnTo>
                <a:lnTo>
                  <a:pt x="852" y="241"/>
                </a:lnTo>
                <a:lnTo>
                  <a:pt x="847" y="241"/>
                </a:lnTo>
                <a:lnTo>
                  <a:pt x="842" y="246"/>
                </a:lnTo>
                <a:lnTo>
                  <a:pt x="836" y="241"/>
                </a:lnTo>
                <a:lnTo>
                  <a:pt x="836" y="246"/>
                </a:lnTo>
                <a:lnTo>
                  <a:pt x="836" y="251"/>
                </a:lnTo>
                <a:lnTo>
                  <a:pt x="842" y="256"/>
                </a:lnTo>
                <a:lnTo>
                  <a:pt x="847" y="256"/>
                </a:lnTo>
                <a:lnTo>
                  <a:pt x="852" y="256"/>
                </a:lnTo>
                <a:lnTo>
                  <a:pt x="857" y="256"/>
                </a:lnTo>
                <a:lnTo>
                  <a:pt x="862" y="256"/>
                </a:lnTo>
                <a:lnTo>
                  <a:pt x="867" y="256"/>
                </a:lnTo>
                <a:lnTo>
                  <a:pt x="872" y="260"/>
                </a:lnTo>
                <a:lnTo>
                  <a:pt x="878" y="270"/>
                </a:lnTo>
                <a:lnTo>
                  <a:pt x="872" y="275"/>
                </a:lnTo>
                <a:lnTo>
                  <a:pt x="872" y="280"/>
                </a:lnTo>
                <a:lnTo>
                  <a:pt x="867" y="280"/>
                </a:lnTo>
                <a:lnTo>
                  <a:pt x="867" y="284"/>
                </a:lnTo>
                <a:lnTo>
                  <a:pt x="862" y="284"/>
                </a:lnTo>
                <a:lnTo>
                  <a:pt x="862" y="289"/>
                </a:lnTo>
                <a:lnTo>
                  <a:pt x="857" y="294"/>
                </a:lnTo>
                <a:lnTo>
                  <a:pt x="852" y="294"/>
                </a:lnTo>
                <a:lnTo>
                  <a:pt x="847" y="294"/>
                </a:lnTo>
                <a:lnTo>
                  <a:pt x="842" y="294"/>
                </a:lnTo>
                <a:lnTo>
                  <a:pt x="831" y="294"/>
                </a:lnTo>
                <a:lnTo>
                  <a:pt x="826" y="289"/>
                </a:lnTo>
                <a:lnTo>
                  <a:pt x="826" y="294"/>
                </a:lnTo>
                <a:lnTo>
                  <a:pt x="821" y="294"/>
                </a:lnTo>
                <a:lnTo>
                  <a:pt x="816" y="299"/>
                </a:lnTo>
                <a:lnTo>
                  <a:pt x="816" y="304"/>
                </a:lnTo>
                <a:lnTo>
                  <a:pt x="821" y="309"/>
                </a:lnTo>
                <a:lnTo>
                  <a:pt x="826" y="313"/>
                </a:lnTo>
                <a:lnTo>
                  <a:pt x="826" y="318"/>
                </a:lnTo>
                <a:lnTo>
                  <a:pt x="821" y="323"/>
                </a:lnTo>
                <a:lnTo>
                  <a:pt x="816" y="328"/>
                </a:lnTo>
                <a:lnTo>
                  <a:pt x="816" y="333"/>
                </a:lnTo>
                <a:lnTo>
                  <a:pt x="811" y="337"/>
                </a:lnTo>
                <a:lnTo>
                  <a:pt x="811" y="342"/>
                </a:lnTo>
                <a:lnTo>
                  <a:pt x="811" y="352"/>
                </a:lnTo>
                <a:lnTo>
                  <a:pt x="816" y="362"/>
                </a:lnTo>
                <a:lnTo>
                  <a:pt x="821" y="366"/>
                </a:lnTo>
                <a:lnTo>
                  <a:pt x="826" y="371"/>
                </a:lnTo>
                <a:lnTo>
                  <a:pt x="831" y="376"/>
                </a:lnTo>
                <a:lnTo>
                  <a:pt x="842" y="386"/>
                </a:lnTo>
                <a:lnTo>
                  <a:pt x="847" y="386"/>
                </a:lnTo>
                <a:lnTo>
                  <a:pt x="852" y="390"/>
                </a:lnTo>
                <a:lnTo>
                  <a:pt x="857" y="395"/>
                </a:lnTo>
                <a:lnTo>
                  <a:pt x="857" y="400"/>
                </a:lnTo>
                <a:lnTo>
                  <a:pt x="872" y="405"/>
                </a:lnTo>
                <a:lnTo>
                  <a:pt x="878" y="410"/>
                </a:lnTo>
                <a:lnTo>
                  <a:pt x="883" y="410"/>
                </a:lnTo>
                <a:lnTo>
                  <a:pt x="883" y="415"/>
                </a:lnTo>
                <a:lnTo>
                  <a:pt x="888" y="424"/>
                </a:lnTo>
                <a:lnTo>
                  <a:pt x="893" y="424"/>
                </a:lnTo>
                <a:lnTo>
                  <a:pt x="893" y="429"/>
                </a:lnTo>
                <a:lnTo>
                  <a:pt x="893" y="434"/>
                </a:lnTo>
                <a:lnTo>
                  <a:pt x="893" y="439"/>
                </a:lnTo>
                <a:lnTo>
                  <a:pt x="893" y="443"/>
                </a:lnTo>
                <a:lnTo>
                  <a:pt x="893" y="448"/>
                </a:lnTo>
                <a:lnTo>
                  <a:pt x="888" y="453"/>
                </a:lnTo>
                <a:lnTo>
                  <a:pt x="883" y="458"/>
                </a:lnTo>
                <a:lnTo>
                  <a:pt x="883" y="463"/>
                </a:lnTo>
                <a:lnTo>
                  <a:pt x="878" y="468"/>
                </a:lnTo>
                <a:lnTo>
                  <a:pt x="878" y="472"/>
                </a:lnTo>
                <a:lnTo>
                  <a:pt x="878" y="477"/>
                </a:lnTo>
                <a:lnTo>
                  <a:pt x="883" y="482"/>
                </a:lnTo>
                <a:lnTo>
                  <a:pt x="883" y="487"/>
                </a:lnTo>
                <a:lnTo>
                  <a:pt x="883" y="492"/>
                </a:lnTo>
                <a:lnTo>
                  <a:pt x="883" y="497"/>
                </a:lnTo>
                <a:lnTo>
                  <a:pt x="883" y="506"/>
                </a:lnTo>
                <a:lnTo>
                  <a:pt x="883" y="516"/>
                </a:lnTo>
                <a:lnTo>
                  <a:pt x="878" y="521"/>
                </a:lnTo>
                <a:lnTo>
                  <a:pt x="878" y="525"/>
                </a:lnTo>
                <a:lnTo>
                  <a:pt x="878" y="530"/>
                </a:lnTo>
                <a:lnTo>
                  <a:pt x="872" y="545"/>
                </a:lnTo>
                <a:lnTo>
                  <a:pt x="872" y="550"/>
                </a:lnTo>
                <a:lnTo>
                  <a:pt x="872" y="554"/>
                </a:lnTo>
                <a:lnTo>
                  <a:pt x="878" y="559"/>
                </a:lnTo>
                <a:lnTo>
                  <a:pt x="883" y="559"/>
                </a:lnTo>
                <a:lnTo>
                  <a:pt x="893" y="559"/>
                </a:lnTo>
                <a:lnTo>
                  <a:pt x="908" y="554"/>
                </a:lnTo>
                <a:lnTo>
                  <a:pt x="929" y="554"/>
                </a:lnTo>
                <a:lnTo>
                  <a:pt x="934" y="550"/>
                </a:lnTo>
                <a:lnTo>
                  <a:pt x="939" y="554"/>
                </a:lnTo>
                <a:lnTo>
                  <a:pt x="939" y="559"/>
                </a:lnTo>
                <a:lnTo>
                  <a:pt x="944" y="559"/>
                </a:lnTo>
                <a:lnTo>
                  <a:pt x="944" y="564"/>
                </a:lnTo>
                <a:lnTo>
                  <a:pt x="944" y="569"/>
                </a:lnTo>
                <a:lnTo>
                  <a:pt x="949" y="569"/>
                </a:lnTo>
                <a:lnTo>
                  <a:pt x="949" y="574"/>
                </a:lnTo>
                <a:lnTo>
                  <a:pt x="955" y="578"/>
                </a:lnTo>
                <a:lnTo>
                  <a:pt x="960" y="583"/>
                </a:lnTo>
                <a:lnTo>
                  <a:pt x="965" y="598"/>
                </a:lnTo>
                <a:lnTo>
                  <a:pt x="965" y="607"/>
                </a:lnTo>
                <a:lnTo>
                  <a:pt x="965" y="612"/>
                </a:lnTo>
                <a:lnTo>
                  <a:pt x="970" y="612"/>
                </a:lnTo>
                <a:lnTo>
                  <a:pt x="975" y="612"/>
                </a:lnTo>
                <a:lnTo>
                  <a:pt x="980" y="612"/>
                </a:lnTo>
                <a:lnTo>
                  <a:pt x="985" y="612"/>
                </a:lnTo>
                <a:lnTo>
                  <a:pt x="985" y="617"/>
                </a:lnTo>
                <a:lnTo>
                  <a:pt x="990" y="627"/>
                </a:lnTo>
                <a:lnTo>
                  <a:pt x="1001" y="631"/>
                </a:lnTo>
                <a:lnTo>
                  <a:pt x="1011" y="641"/>
                </a:lnTo>
                <a:lnTo>
                  <a:pt x="1021" y="646"/>
                </a:lnTo>
                <a:lnTo>
                  <a:pt x="1026" y="651"/>
                </a:lnTo>
                <a:lnTo>
                  <a:pt x="1032" y="651"/>
                </a:lnTo>
                <a:lnTo>
                  <a:pt x="1032" y="656"/>
                </a:lnTo>
                <a:lnTo>
                  <a:pt x="1037" y="660"/>
                </a:lnTo>
                <a:lnTo>
                  <a:pt x="1042" y="660"/>
                </a:lnTo>
                <a:lnTo>
                  <a:pt x="1042" y="665"/>
                </a:lnTo>
                <a:lnTo>
                  <a:pt x="1042" y="670"/>
                </a:lnTo>
                <a:lnTo>
                  <a:pt x="1042" y="675"/>
                </a:lnTo>
                <a:lnTo>
                  <a:pt x="1042" y="680"/>
                </a:lnTo>
                <a:lnTo>
                  <a:pt x="1047" y="684"/>
                </a:lnTo>
                <a:lnTo>
                  <a:pt x="1047" y="689"/>
                </a:lnTo>
                <a:lnTo>
                  <a:pt x="1047" y="694"/>
                </a:lnTo>
                <a:lnTo>
                  <a:pt x="1047" y="699"/>
                </a:lnTo>
                <a:lnTo>
                  <a:pt x="1047" y="704"/>
                </a:lnTo>
                <a:lnTo>
                  <a:pt x="1047" y="709"/>
                </a:lnTo>
                <a:lnTo>
                  <a:pt x="1052" y="709"/>
                </a:lnTo>
                <a:lnTo>
                  <a:pt x="1057" y="709"/>
                </a:lnTo>
                <a:lnTo>
                  <a:pt x="1057" y="713"/>
                </a:lnTo>
                <a:lnTo>
                  <a:pt x="1062" y="713"/>
                </a:lnTo>
                <a:lnTo>
                  <a:pt x="1067" y="713"/>
                </a:lnTo>
                <a:lnTo>
                  <a:pt x="1078" y="713"/>
                </a:lnTo>
                <a:lnTo>
                  <a:pt x="1109" y="713"/>
                </a:lnTo>
                <a:lnTo>
                  <a:pt x="1119" y="709"/>
                </a:lnTo>
                <a:lnTo>
                  <a:pt x="1129" y="709"/>
                </a:lnTo>
                <a:lnTo>
                  <a:pt x="1134" y="709"/>
                </a:lnTo>
                <a:lnTo>
                  <a:pt x="1139" y="709"/>
                </a:lnTo>
                <a:lnTo>
                  <a:pt x="1144" y="709"/>
                </a:lnTo>
                <a:lnTo>
                  <a:pt x="1150" y="709"/>
                </a:lnTo>
                <a:lnTo>
                  <a:pt x="1155" y="709"/>
                </a:lnTo>
                <a:lnTo>
                  <a:pt x="1160" y="709"/>
                </a:lnTo>
                <a:lnTo>
                  <a:pt x="1160" y="713"/>
                </a:lnTo>
                <a:lnTo>
                  <a:pt x="1165" y="713"/>
                </a:lnTo>
                <a:lnTo>
                  <a:pt x="1170" y="718"/>
                </a:lnTo>
                <a:lnTo>
                  <a:pt x="1175" y="718"/>
                </a:lnTo>
                <a:lnTo>
                  <a:pt x="1186" y="723"/>
                </a:lnTo>
                <a:lnTo>
                  <a:pt x="1191" y="723"/>
                </a:lnTo>
                <a:lnTo>
                  <a:pt x="1196" y="728"/>
                </a:lnTo>
                <a:lnTo>
                  <a:pt x="1201" y="737"/>
                </a:lnTo>
                <a:lnTo>
                  <a:pt x="1211" y="742"/>
                </a:lnTo>
                <a:lnTo>
                  <a:pt x="1216" y="747"/>
                </a:lnTo>
                <a:lnTo>
                  <a:pt x="1221" y="747"/>
                </a:lnTo>
                <a:lnTo>
                  <a:pt x="1227" y="747"/>
                </a:lnTo>
                <a:lnTo>
                  <a:pt x="1232" y="747"/>
                </a:lnTo>
                <a:lnTo>
                  <a:pt x="1237" y="747"/>
                </a:lnTo>
                <a:lnTo>
                  <a:pt x="1242" y="747"/>
                </a:lnTo>
                <a:lnTo>
                  <a:pt x="1247" y="747"/>
                </a:lnTo>
                <a:lnTo>
                  <a:pt x="1252" y="747"/>
                </a:lnTo>
                <a:lnTo>
                  <a:pt x="1263" y="747"/>
                </a:lnTo>
                <a:lnTo>
                  <a:pt x="1268" y="747"/>
                </a:lnTo>
                <a:lnTo>
                  <a:pt x="1268" y="752"/>
                </a:lnTo>
                <a:lnTo>
                  <a:pt x="1273" y="752"/>
                </a:lnTo>
                <a:lnTo>
                  <a:pt x="1278" y="752"/>
                </a:lnTo>
                <a:lnTo>
                  <a:pt x="1278" y="747"/>
                </a:lnTo>
                <a:lnTo>
                  <a:pt x="1283" y="747"/>
                </a:lnTo>
                <a:lnTo>
                  <a:pt x="1288" y="747"/>
                </a:lnTo>
                <a:lnTo>
                  <a:pt x="1299" y="747"/>
                </a:lnTo>
                <a:lnTo>
                  <a:pt x="1304" y="752"/>
                </a:lnTo>
                <a:lnTo>
                  <a:pt x="1309" y="752"/>
                </a:lnTo>
                <a:lnTo>
                  <a:pt x="1314" y="752"/>
                </a:lnTo>
                <a:lnTo>
                  <a:pt x="1314" y="757"/>
                </a:lnTo>
                <a:lnTo>
                  <a:pt x="1319" y="757"/>
                </a:lnTo>
                <a:lnTo>
                  <a:pt x="1319" y="762"/>
                </a:lnTo>
                <a:lnTo>
                  <a:pt x="1324" y="757"/>
                </a:lnTo>
                <a:lnTo>
                  <a:pt x="1329" y="757"/>
                </a:lnTo>
                <a:lnTo>
                  <a:pt x="1334" y="757"/>
                </a:lnTo>
                <a:lnTo>
                  <a:pt x="1334" y="762"/>
                </a:lnTo>
                <a:lnTo>
                  <a:pt x="1340" y="762"/>
                </a:lnTo>
                <a:lnTo>
                  <a:pt x="1345" y="762"/>
                </a:lnTo>
                <a:lnTo>
                  <a:pt x="1345" y="766"/>
                </a:lnTo>
                <a:lnTo>
                  <a:pt x="1345" y="771"/>
                </a:lnTo>
                <a:lnTo>
                  <a:pt x="1350" y="771"/>
                </a:lnTo>
                <a:lnTo>
                  <a:pt x="1350" y="766"/>
                </a:lnTo>
                <a:lnTo>
                  <a:pt x="1355" y="766"/>
                </a:lnTo>
                <a:lnTo>
                  <a:pt x="1360" y="771"/>
                </a:lnTo>
                <a:lnTo>
                  <a:pt x="1360" y="781"/>
                </a:lnTo>
                <a:lnTo>
                  <a:pt x="1365" y="791"/>
                </a:lnTo>
                <a:lnTo>
                  <a:pt x="1365" y="795"/>
                </a:lnTo>
                <a:lnTo>
                  <a:pt x="1370" y="800"/>
                </a:lnTo>
                <a:lnTo>
                  <a:pt x="1376" y="800"/>
                </a:lnTo>
                <a:lnTo>
                  <a:pt x="1381" y="805"/>
                </a:lnTo>
                <a:lnTo>
                  <a:pt x="1386" y="805"/>
                </a:lnTo>
                <a:lnTo>
                  <a:pt x="1396" y="815"/>
                </a:lnTo>
                <a:lnTo>
                  <a:pt x="1396" y="819"/>
                </a:lnTo>
                <a:lnTo>
                  <a:pt x="1401" y="829"/>
                </a:lnTo>
                <a:lnTo>
                  <a:pt x="1401" y="834"/>
                </a:lnTo>
                <a:lnTo>
                  <a:pt x="1401" y="839"/>
                </a:lnTo>
                <a:lnTo>
                  <a:pt x="1401" y="844"/>
                </a:lnTo>
                <a:lnTo>
                  <a:pt x="1406" y="844"/>
                </a:lnTo>
                <a:lnTo>
                  <a:pt x="1411" y="844"/>
                </a:lnTo>
                <a:lnTo>
                  <a:pt x="1411" y="848"/>
                </a:lnTo>
                <a:lnTo>
                  <a:pt x="1411" y="853"/>
                </a:lnTo>
                <a:lnTo>
                  <a:pt x="1417" y="858"/>
                </a:lnTo>
                <a:lnTo>
                  <a:pt x="1417" y="863"/>
                </a:lnTo>
                <a:lnTo>
                  <a:pt x="1422" y="863"/>
                </a:lnTo>
                <a:lnTo>
                  <a:pt x="1427" y="868"/>
                </a:lnTo>
                <a:lnTo>
                  <a:pt x="1437" y="872"/>
                </a:lnTo>
                <a:lnTo>
                  <a:pt x="1442" y="877"/>
                </a:lnTo>
                <a:lnTo>
                  <a:pt x="1442" y="882"/>
                </a:lnTo>
                <a:lnTo>
                  <a:pt x="1442" y="887"/>
                </a:lnTo>
                <a:lnTo>
                  <a:pt x="1442" y="892"/>
                </a:lnTo>
                <a:lnTo>
                  <a:pt x="1442" y="897"/>
                </a:lnTo>
                <a:lnTo>
                  <a:pt x="1442" y="901"/>
                </a:lnTo>
                <a:lnTo>
                  <a:pt x="1442" y="906"/>
                </a:lnTo>
                <a:lnTo>
                  <a:pt x="1447" y="906"/>
                </a:lnTo>
                <a:lnTo>
                  <a:pt x="1447" y="911"/>
                </a:lnTo>
                <a:lnTo>
                  <a:pt x="1442" y="911"/>
                </a:lnTo>
                <a:lnTo>
                  <a:pt x="1437" y="916"/>
                </a:lnTo>
                <a:lnTo>
                  <a:pt x="1437" y="921"/>
                </a:lnTo>
                <a:lnTo>
                  <a:pt x="1437" y="925"/>
                </a:lnTo>
                <a:lnTo>
                  <a:pt x="1437" y="930"/>
                </a:lnTo>
                <a:lnTo>
                  <a:pt x="1432" y="930"/>
                </a:lnTo>
                <a:lnTo>
                  <a:pt x="1427" y="940"/>
                </a:lnTo>
                <a:lnTo>
                  <a:pt x="1422" y="945"/>
                </a:lnTo>
                <a:lnTo>
                  <a:pt x="1417" y="945"/>
                </a:lnTo>
                <a:lnTo>
                  <a:pt x="1417" y="950"/>
                </a:lnTo>
                <a:lnTo>
                  <a:pt x="1411" y="954"/>
                </a:lnTo>
                <a:lnTo>
                  <a:pt x="1411" y="959"/>
                </a:lnTo>
                <a:lnTo>
                  <a:pt x="1411" y="964"/>
                </a:lnTo>
                <a:lnTo>
                  <a:pt x="1411" y="969"/>
                </a:lnTo>
                <a:lnTo>
                  <a:pt x="1411" y="974"/>
                </a:lnTo>
                <a:lnTo>
                  <a:pt x="1406" y="983"/>
                </a:lnTo>
                <a:lnTo>
                  <a:pt x="1406" y="993"/>
                </a:lnTo>
                <a:lnTo>
                  <a:pt x="1406" y="998"/>
                </a:lnTo>
                <a:lnTo>
                  <a:pt x="1411" y="1007"/>
                </a:lnTo>
                <a:lnTo>
                  <a:pt x="1406" y="1017"/>
                </a:lnTo>
                <a:lnTo>
                  <a:pt x="1401" y="1017"/>
                </a:lnTo>
                <a:lnTo>
                  <a:pt x="1396" y="1017"/>
                </a:lnTo>
                <a:lnTo>
                  <a:pt x="1391" y="1017"/>
                </a:lnTo>
                <a:lnTo>
                  <a:pt x="1391" y="1022"/>
                </a:lnTo>
                <a:lnTo>
                  <a:pt x="1386" y="1022"/>
                </a:lnTo>
                <a:lnTo>
                  <a:pt x="1381" y="1022"/>
                </a:lnTo>
                <a:lnTo>
                  <a:pt x="1381" y="1027"/>
                </a:lnTo>
                <a:lnTo>
                  <a:pt x="1370" y="1031"/>
                </a:lnTo>
                <a:lnTo>
                  <a:pt x="1365" y="1036"/>
                </a:lnTo>
                <a:lnTo>
                  <a:pt x="1360" y="1041"/>
                </a:lnTo>
                <a:lnTo>
                  <a:pt x="1360" y="1046"/>
                </a:lnTo>
                <a:lnTo>
                  <a:pt x="1360" y="1051"/>
                </a:lnTo>
                <a:lnTo>
                  <a:pt x="1360" y="1056"/>
                </a:lnTo>
                <a:lnTo>
                  <a:pt x="1355" y="1060"/>
                </a:lnTo>
                <a:lnTo>
                  <a:pt x="1355" y="1065"/>
                </a:lnTo>
                <a:lnTo>
                  <a:pt x="1350" y="1070"/>
                </a:lnTo>
                <a:lnTo>
                  <a:pt x="1350" y="1075"/>
                </a:lnTo>
                <a:lnTo>
                  <a:pt x="1345" y="1075"/>
                </a:lnTo>
                <a:lnTo>
                  <a:pt x="1345" y="1080"/>
                </a:lnTo>
                <a:lnTo>
                  <a:pt x="1350" y="1080"/>
                </a:lnTo>
                <a:lnTo>
                  <a:pt x="1350" y="1085"/>
                </a:lnTo>
                <a:lnTo>
                  <a:pt x="1350" y="1089"/>
                </a:lnTo>
                <a:lnTo>
                  <a:pt x="1350" y="1094"/>
                </a:lnTo>
                <a:lnTo>
                  <a:pt x="1350" y="1099"/>
                </a:lnTo>
                <a:lnTo>
                  <a:pt x="1350" y="1104"/>
                </a:lnTo>
                <a:lnTo>
                  <a:pt x="1350" y="1118"/>
                </a:lnTo>
                <a:lnTo>
                  <a:pt x="1350" y="1123"/>
                </a:lnTo>
                <a:lnTo>
                  <a:pt x="1350" y="1128"/>
                </a:lnTo>
                <a:lnTo>
                  <a:pt x="1345" y="1133"/>
                </a:lnTo>
                <a:lnTo>
                  <a:pt x="1334" y="1138"/>
                </a:lnTo>
                <a:lnTo>
                  <a:pt x="1329" y="1138"/>
                </a:lnTo>
                <a:lnTo>
                  <a:pt x="1329" y="1142"/>
                </a:lnTo>
                <a:lnTo>
                  <a:pt x="1334" y="1142"/>
                </a:lnTo>
                <a:lnTo>
                  <a:pt x="1329" y="1142"/>
                </a:lnTo>
                <a:lnTo>
                  <a:pt x="1324" y="1142"/>
                </a:lnTo>
                <a:lnTo>
                  <a:pt x="1324" y="1147"/>
                </a:lnTo>
                <a:lnTo>
                  <a:pt x="1319" y="1147"/>
                </a:lnTo>
                <a:lnTo>
                  <a:pt x="1314" y="1147"/>
                </a:lnTo>
                <a:lnTo>
                  <a:pt x="1309" y="1147"/>
                </a:lnTo>
                <a:lnTo>
                  <a:pt x="1299" y="1142"/>
                </a:lnTo>
                <a:lnTo>
                  <a:pt x="1293" y="1138"/>
                </a:lnTo>
                <a:lnTo>
                  <a:pt x="1283" y="1133"/>
                </a:lnTo>
                <a:lnTo>
                  <a:pt x="1283" y="1128"/>
                </a:lnTo>
                <a:lnTo>
                  <a:pt x="1273" y="1128"/>
                </a:lnTo>
                <a:lnTo>
                  <a:pt x="1268" y="1133"/>
                </a:lnTo>
                <a:lnTo>
                  <a:pt x="1263" y="1133"/>
                </a:lnTo>
                <a:lnTo>
                  <a:pt x="1257" y="1133"/>
                </a:lnTo>
                <a:lnTo>
                  <a:pt x="1247" y="1128"/>
                </a:lnTo>
                <a:lnTo>
                  <a:pt x="1237" y="1123"/>
                </a:lnTo>
                <a:lnTo>
                  <a:pt x="1232" y="1123"/>
                </a:lnTo>
                <a:lnTo>
                  <a:pt x="1227" y="1118"/>
                </a:lnTo>
                <a:lnTo>
                  <a:pt x="1227" y="1113"/>
                </a:lnTo>
                <a:lnTo>
                  <a:pt x="1221" y="1113"/>
                </a:lnTo>
                <a:lnTo>
                  <a:pt x="1211" y="1113"/>
                </a:lnTo>
                <a:lnTo>
                  <a:pt x="1211" y="1109"/>
                </a:lnTo>
                <a:lnTo>
                  <a:pt x="1206" y="1109"/>
                </a:lnTo>
                <a:lnTo>
                  <a:pt x="1201" y="1109"/>
                </a:lnTo>
                <a:lnTo>
                  <a:pt x="1186" y="1109"/>
                </a:lnTo>
                <a:lnTo>
                  <a:pt x="1180" y="1109"/>
                </a:lnTo>
                <a:lnTo>
                  <a:pt x="1175" y="1109"/>
                </a:lnTo>
                <a:lnTo>
                  <a:pt x="1170" y="1109"/>
                </a:lnTo>
                <a:lnTo>
                  <a:pt x="1170" y="1104"/>
                </a:lnTo>
                <a:lnTo>
                  <a:pt x="1165" y="1104"/>
                </a:lnTo>
                <a:lnTo>
                  <a:pt x="1165" y="1099"/>
                </a:lnTo>
                <a:lnTo>
                  <a:pt x="1160" y="1099"/>
                </a:lnTo>
                <a:lnTo>
                  <a:pt x="1160" y="1094"/>
                </a:lnTo>
                <a:lnTo>
                  <a:pt x="1155" y="1094"/>
                </a:lnTo>
                <a:lnTo>
                  <a:pt x="1150" y="1094"/>
                </a:lnTo>
                <a:lnTo>
                  <a:pt x="1144" y="1094"/>
                </a:lnTo>
                <a:lnTo>
                  <a:pt x="1139" y="1089"/>
                </a:lnTo>
                <a:lnTo>
                  <a:pt x="1134" y="1089"/>
                </a:lnTo>
                <a:lnTo>
                  <a:pt x="1129" y="1094"/>
                </a:lnTo>
                <a:lnTo>
                  <a:pt x="1124" y="1094"/>
                </a:lnTo>
                <a:lnTo>
                  <a:pt x="1109" y="1099"/>
                </a:lnTo>
                <a:lnTo>
                  <a:pt x="1083" y="1099"/>
                </a:lnTo>
                <a:lnTo>
                  <a:pt x="1073" y="1104"/>
                </a:lnTo>
                <a:lnTo>
                  <a:pt x="1067" y="1104"/>
                </a:lnTo>
                <a:lnTo>
                  <a:pt x="1062" y="1104"/>
                </a:lnTo>
                <a:lnTo>
                  <a:pt x="1057" y="1099"/>
                </a:lnTo>
                <a:lnTo>
                  <a:pt x="1052" y="1099"/>
                </a:lnTo>
                <a:lnTo>
                  <a:pt x="1047" y="1099"/>
                </a:lnTo>
                <a:lnTo>
                  <a:pt x="1042" y="1099"/>
                </a:lnTo>
                <a:lnTo>
                  <a:pt x="1037" y="1104"/>
                </a:lnTo>
                <a:lnTo>
                  <a:pt x="1032" y="1104"/>
                </a:lnTo>
                <a:lnTo>
                  <a:pt x="1026" y="1104"/>
                </a:lnTo>
                <a:lnTo>
                  <a:pt x="1016" y="1104"/>
                </a:lnTo>
                <a:lnTo>
                  <a:pt x="1006" y="1104"/>
                </a:lnTo>
                <a:lnTo>
                  <a:pt x="985" y="1104"/>
                </a:lnTo>
                <a:lnTo>
                  <a:pt x="975" y="1104"/>
                </a:lnTo>
                <a:lnTo>
                  <a:pt x="965" y="1104"/>
                </a:lnTo>
                <a:lnTo>
                  <a:pt x="965" y="1109"/>
                </a:lnTo>
                <a:lnTo>
                  <a:pt x="960" y="1109"/>
                </a:lnTo>
                <a:lnTo>
                  <a:pt x="955" y="1109"/>
                </a:lnTo>
                <a:lnTo>
                  <a:pt x="949" y="1109"/>
                </a:lnTo>
                <a:lnTo>
                  <a:pt x="934" y="1104"/>
                </a:lnTo>
                <a:lnTo>
                  <a:pt x="924" y="1104"/>
                </a:lnTo>
                <a:lnTo>
                  <a:pt x="913" y="1099"/>
                </a:lnTo>
                <a:lnTo>
                  <a:pt x="908" y="1094"/>
                </a:lnTo>
                <a:lnTo>
                  <a:pt x="903" y="1085"/>
                </a:lnTo>
                <a:lnTo>
                  <a:pt x="903" y="1080"/>
                </a:lnTo>
                <a:lnTo>
                  <a:pt x="898" y="1080"/>
                </a:lnTo>
                <a:lnTo>
                  <a:pt x="893" y="1075"/>
                </a:lnTo>
                <a:lnTo>
                  <a:pt x="893" y="1070"/>
                </a:lnTo>
                <a:lnTo>
                  <a:pt x="893" y="1065"/>
                </a:lnTo>
                <a:lnTo>
                  <a:pt x="893" y="1060"/>
                </a:lnTo>
                <a:lnTo>
                  <a:pt x="888" y="1056"/>
                </a:lnTo>
                <a:lnTo>
                  <a:pt x="888" y="1051"/>
                </a:lnTo>
                <a:lnTo>
                  <a:pt x="883" y="1041"/>
                </a:lnTo>
                <a:lnTo>
                  <a:pt x="883" y="1031"/>
                </a:lnTo>
                <a:lnTo>
                  <a:pt x="883" y="1022"/>
                </a:lnTo>
                <a:lnTo>
                  <a:pt x="878" y="1022"/>
                </a:lnTo>
                <a:lnTo>
                  <a:pt x="872" y="1027"/>
                </a:lnTo>
                <a:lnTo>
                  <a:pt x="867" y="1027"/>
                </a:lnTo>
                <a:lnTo>
                  <a:pt x="862" y="1027"/>
                </a:lnTo>
                <a:lnTo>
                  <a:pt x="862" y="1022"/>
                </a:lnTo>
                <a:lnTo>
                  <a:pt x="857" y="1027"/>
                </a:lnTo>
                <a:lnTo>
                  <a:pt x="857" y="1031"/>
                </a:lnTo>
                <a:lnTo>
                  <a:pt x="852" y="1031"/>
                </a:lnTo>
                <a:lnTo>
                  <a:pt x="847" y="1031"/>
                </a:lnTo>
                <a:lnTo>
                  <a:pt x="842" y="1031"/>
                </a:lnTo>
                <a:lnTo>
                  <a:pt x="836" y="1031"/>
                </a:lnTo>
                <a:lnTo>
                  <a:pt x="836" y="1027"/>
                </a:lnTo>
                <a:lnTo>
                  <a:pt x="831" y="1027"/>
                </a:lnTo>
                <a:lnTo>
                  <a:pt x="826" y="1027"/>
                </a:lnTo>
                <a:lnTo>
                  <a:pt x="826" y="1022"/>
                </a:lnTo>
                <a:lnTo>
                  <a:pt x="821" y="1022"/>
                </a:lnTo>
                <a:lnTo>
                  <a:pt x="811" y="1017"/>
                </a:lnTo>
                <a:lnTo>
                  <a:pt x="806" y="1017"/>
                </a:lnTo>
                <a:lnTo>
                  <a:pt x="806" y="1012"/>
                </a:lnTo>
                <a:lnTo>
                  <a:pt x="806" y="1017"/>
                </a:lnTo>
                <a:lnTo>
                  <a:pt x="801" y="1017"/>
                </a:lnTo>
                <a:lnTo>
                  <a:pt x="795" y="1017"/>
                </a:lnTo>
                <a:lnTo>
                  <a:pt x="790" y="1017"/>
                </a:lnTo>
                <a:lnTo>
                  <a:pt x="790" y="1022"/>
                </a:lnTo>
                <a:lnTo>
                  <a:pt x="785" y="1022"/>
                </a:lnTo>
                <a:lnTo>
                  <a:pt x="785" y="1017"/>
                </a:lnTo>
                <a:lnTo>
                  <a:pt x="780" y="1017"/>
                </a:lnTo>
                <a:lnTo>
                  <a:pt x="775" y="1022"/>
                </a:lnTo>
                <a:lnTo>
                  <a:pt x="770" y="1022"/>
                </a:lnTo>
                <a:lnTo>
                  <a:pt x="770" y="1027"/>
                </a:lnTo>
                <a:lnTo>
                  <a:pt x="770" y="1022"/>
                </a:lnTo>
                <a:lnTo>
                  <a:pt x="765" y="1022"/>
                </a:lnTo>
                <a:lnTo>
                  <a:pt x="759" y="1022"/>
                </a:lnTo>
                <a:lnTo>
                  <a:pt x="759" y="1017"/>
                </a:lnTo>
                <a:lnTo>
                  <a:pt x="754" y="1017"/>
                </a:lnTo>
                <a:lnTo>
                  <a:pt x="749" y="1017"/>
                </a:lnTo>
                <a:lnTo>
                  <a:pt x="744" y="1012"/>
                </a:lnTo>
                <a:lnTo>
                  <a:pt x="744" y="1007"/>
                </a:lnTo>
                <a:lnTo>
                  <a:pt x="739" y="1007"/>
                </a:lnTo>
                <a:lnTo>
                  <a:pt x="739" y="1012"/>
                </a:lnTo>
                <a:lnTo>
                  <a:pt x="734" y="1012"/>
                </a:lnTo>
                <a:lnTo>
                  <a:pt x="729" y="1012"/>
                </a:lnTo>
                <a:lnTo>
                  <a:pt x="729" y="1017"/>
                </a:lnTo>
                <a:lnTo>
                  <a:pt x="724" y="1017"/>
                </a:lnTo>
                <a:lnTo>
                  <a:pt x="718" y="1017"/>
                </a:lnTo>
                <a:lnTo>
                  <a:pt x="713" y="1017"/>
                </a:lnTo>
                <a:lnTo>
                  <a:pt x="708" y="1017"/>
                </a:lnTo>
                <a:lnTo>
                  <a:pt x="698" y="1012"/>
                </a:lnTo>
                <a:lnTo>
                  <a:pt x="688" y="1012"/>
                </a:lnTo>
                <a:lnTo>
                  <a:pt x="682" y="1012"/>
                </a:lnTo>
                <a:lnTo>
                  <a:pt x="677" y="1012"/>
                </a:lnTo>
                <a:lnTo>
                  <a:pt x="672" y="1017"/>
                </a:lnTo>
                <a:lnTo>
                  <a:pt x="672" y="1027"/>
                </a:lnTo>
                <a:lnTo>
                  <a:pt x="667" y="1031"/>
                </a:lnTo>
                <a:lnTo>
                  <a:pt x="662" y="1036"/>
                </a:lnTo>
                <a:lnTo>
                  <a:pt x="657" y="1046"/>
                </a:lnTo>
                <a:lnTo>
                  <a:pt x="652" y="1051"/>
                </a:lnTo>
                <a:lnTo>
                  <a:pt x="647" y="1056"/>
                </a:lnTo>
                <a:lnTo>
                  <a:pt x="647" y="1060"/>
                </a:lnTo>
                <a:lnTo>
                  <a:pt x="641" y="1060"/>
                </a:lnTo>
                <a:lnTo>
                  <a:pt x="636" y="1065"/>
                </a:lnTo>
                <a:lnTo>
                  <a:pt x="636" y="1070"/>
                </a:lnTo>
                <a:lnTo>
                  <a:pt x="631" y="1070"/>
                </a:lnTo>
                <a:lnTo>
                  <a:pt x="631" y="1075"/>
                </a:lnTo>
                <a:lnTo>
                  <a:pt x="626" y="1075"/>
                </a:lnTo>
                <a:lnTo>
                  <a:pt x="621" y="1080"/>
                </a:lnTo>
                <a:lnTo>
                  <a:pt x="616" y="1080"/>
                </a:lnTo>
                <a:lnTo>
                  <a:pt x="611" y="1080"/>
                </a:lnTo>
                <a:lnTo>
                  <a:pt x="611" y="1085"/>
                </a:lnTo>
                <a:lnTo>
                  <a:pt x="605" y="1085"/>
                </a:lnTo>
                <a:lnTo>
                  <a:pt x="605" y="1080"/>
                </a:lnTo>
                <a:lnTo>
                  <a:pt x="600" y="1080"/>
                </a:lnTo>
                <a:lnTo>
                  <a:pt x="595" y="1080"/>
                </a:lnTo>
                <a:lnTo>
                  <a:pt x="595" y="1085"/>
                </a:lnTo>
                <a:lnTo>
                  <a:pt x="590" y="1085"/>
                </a:lnTo>
                <a:lnTo>
                  <a:pt x="585" y="1085"/>
                </a:lnTo>
                <a:lnTo>
                  <a:pt x="590" y="1080"/>
                </a:lnTo>
                <a:lnTo>
                  <a:pt x="585" y="1080"/>
                </a:lnTo>
                <a:lnTo>
                  <a:pt x="585" y="1085"/>
                </a:lnTo>
                <a:lnTo>
                  <a:pt x="580" y="1085"/>
                </a:lnTo>
                <a:lnTo>
                  <a:pt x="575" y="1085"/>
                </a:lnTo>
                <a:lnTo>
                  <a:pt x="575" y="1089"/>
                </a:lnTo>
                <a:lnTo>
                  <a:pt x="570" y="1089"/>
                </a:lnTo>
                <a:lnTo>
                  <a:pt x="564" y="1089"/>
                </a:lnTo>
                <a:lnTo>
                  <a:pt x="564" y="1085"/>
                </a:lnTo>
                <a:lnTo>
                  <a:pt x="559" y="1085"/>
                </a:lnTo>
                <a:lnTo>
                  <a:pt x="559" y="1089"/>
                </a:lnTo>
                <a:lnTo>
                  <a:pt x="554" y="1089"/>
                </a:lnTo>
                <a:lnTo>
                  <a:pt x="554" y="1085"/>
                </a:lnTo>
                <a:lnTo>
                  <a:pt x="549" y="1089"/>
                </a:lnTo>
                <a:lnTo>
                  <a:pt x="549" y="1094"/>
                </a:lnTo>
                <a:lnTo>
                  <a:pt x="544" y="1094"/>
                </a:lnTo>
                <a:lnTo>
                  <a:pt x="544" y="1099"/>
                </a:lnTo>
                <a:lnTo>
                  <a:pt x="539" y="1099"/>
                </a:lnTo>
                <a:lnTo>
                  <a:pt x="539" y="1104"/>
                </a:lnTo>
                <a:lnTo>
                  <a:pt x="534" y="1104"/>
                </a:lnTo>
                <a:lnTo>
                  <a:pt x="528" y="1104"/>
                </a:lnTo>
                <a:lnTo>
                  <a:pt x="523" y="1104"/>
                </a:lnTo>
                <a:lnTo>
                  <a:pt x="523" y="1099"/>
                </a:lnTo>
                <a:lnTo>
                  <a:pt x="518" y="1099"/>
                </a:lnTo>
                <a:lnTo>
                  <a:pt x="513" y="1099"/>
                </a:lnTo>
                <a:lnTo>
                  <a:pt x="508" y="1104"/>
                </a:lnTo>
                <a:lnTo>
                  <a:pt x="503" y="1099"/>
                </a:lnTo>
                <a:lnTo>
                  <a:pt x="487" y="1099"/>
                </a:lnTo>
                <a:lnTo>
                  <a:pt x="477" y="1089"/>
                </a:lnTo>
                <a:lnTo>
                  <a:pt x="462" y="1080"/>
                </a:lnTo>
                <a:lnTo>
                  <a:pt x="451" y="1075"/>
                </a:lnTo>
                <a:lnTo>
                  <a:pt x="451" y="1070"/>
                </a:lnTo>
                <a:lnTo>
                  <a:pt x="446" y="1065"/>
                </a:lnTo>
                <a:lnTo>
                  <a:pt x="446" y="1060"/>
                </a:lnTo>
                <a:lnTo>
                  <a:pt x="446" y="1056"/>
                </a:lnTo>
                <a:lnTo>
                  <a:pt x="441" y="1051"/>
                </a:lnTo>
                <a:lnTo>
                  <a:pt x="436" y="1046"/>
                </a:lnTo>
                <a:lnTo>
                  <a:pt x="431" y="1046"/>
                </a:lnTo>
                <a:lnTo>
                  <a:pt x="426" y="1046"/>
                </a:lnTo>
                <a:lnTo>
                  <a:pt x="426" y="1041"/>
                </a:lnTo>
                <a:lnTo>
                  <a:pt x="421" y="1041"/>
                </a:lnTo>
                <a:lnTo>
                  <a:pt x="421" y="1036"/>
                </a:lnTo>
                <a:lnTo>
                  <a:pt x="416" y="1036"/>
                </a:lnTo>
                <a:lnTo>
                  <a:pt x="410" y="1031"/>
                </a:lnTo>
                <a:lnTo>
                  <a:pt x="410" y="1027"/>
                </a:lnTo>
                <a:lnTo>
                  <a:pt x="405" y="1022"/>
                </a:lnTo>
                <a:lnTo>
                  <a:pt x="405" y="1017"/>
                </a:lnTo>
                <a:lnTo>
                  <a:pt x="400" y="1017"/>
                </a:lnTo>
                <a:lnTo>
                  <a:pt x="400" y="1012"/>
                </a:lnTo>
                <a:lnTo>
                  <a:pt x="400" y="1007"/>
                </a:lnTo>
                <a:lnTo>
                  <a:pt x="400" y="1003"/>
                </a:lnTo>
                <a:lnTo>
                  <a:pt x="395" y="1003"/>
                </a:lnTo>
                <a:lnTo>
                  <a:pt x="395" y="998"/>
                </a:lnTo>
                <a:lnTo>
                  <a:pt x="400" y="998"/>
                </a:lnTo>
                <a:lnTo>
                  <a:pt x="400" y="993"/>
                </a:lnTo>
                <a:lnTo>
                  <a:pt x="405" y="993"/>
                </a:lnTo>
                <a:lnTo>
                  <a:pt x="410" y="988"/>
                </a:lnTo>
                <a:lnTo>
                  <a:pt x="416" y="983"/>
                </a:lnTo>
                <a:lnTo>
                  <a:pt x="416" y="978"/>
                </a:lnTo>
                <a:lnTo>
                  <a:pt x="410" y="974"/>
                </a:lnTo>
                <a:lnTo>
                  <a:pt x="400" y="964"/>
                </a:lnTo>
                <a:lnTo>
                  <a:pt x="395" y="954"/>
                </a:lnTo>
                <a:lnTo>
                  <a:pt x="385" y="954"/>
                </a:lnTo>
                <a:lnTo>
                  <a:pt x="374" y="950"/>
                </a:lnTo>
                <a:lnTo>
                  <a:pt x="354" y="945"/>
                </a:lnTo>
                <a:lnTo>
                  <a:pt x="339" y="945"/>
                </a:lnTo>
                <a:lnTo>
                  <a:pt x="318" y="945"/>
                </a:lnTo>
                <a:lnTo>
                  <a:pt x="308" y="940"/>
                </a:lnTo>
                <a:lnTo>
                  <a:pt x="308" y="935"/>
                </a:lnTo>
                <a:lnTo>
                  <a:pt x="308" y="930"/>
                </a:lnTo>
                <a:lnTo>
                  <a:pt x="303" y="925"/>
                </a:lnTo>
                <a:lnTo>
                  <a:pt x="297" y="921"/>
                </a:lnTo>
                <a:lnTo>
                  <a:pt x="303" y="916"/>
                </a:lnTo>
                <a:lnTo>
                  <a:pt x="308" y="916"/>
                </a:lnTo>
                <a:lnTo>
                  <a:pt x="308" y="911"/>
                </a:lnTo>
                <a:lnTo>
                  <a:pt x="303" y="911"/>
                </a:lnTo>
                <a:lnTo>
                  <a:pt x="297" y="906"/>
                </a:lnTo>
                <a:lnTo>
                  <a:pt x="267" y="897"/>
                </a:lnTo>
                <a:lnTo>
                  <a:pt x="251" y="892"/>
                </a:lnTo>
                <a:lnTo>
                  <a:pt x="241" y="897"/>
                </a:lnTo>
                <a:lnTo>
                  <a:pt x="220" y="897"/>
                </a:lnTo>
                <a:lnTo>
                  <a:pt x="195" y="897"/>
                </a:lnTo>
                <a:lnTo>
                  <a:pt x="179" y="897"/>
                </a:lnTo>
                <a:lnTo>
                  <a:pt x="154" y="901"/>
                </a:lnTo>
                <a:lnTo>
                  <a:pt x="149" y="901"/>
                </a:lnTo>
                <a:lnTo>
                  <a:pt x="138" y="892"/>
                </a:lnTo>
                <a:lnTo>
                  <a:pt x="123" y="887"/>
                </a:lnTo>
                <a:lnTo>
                  <a:pt x="113" y="887"/>
                </a:lnTo>
                <a:lnTo>
                  <a:pt x="107" y="887"/>
                </a:lnTo>
                <a:lnTo>
                  <a:pt x="107" y="892"/>
                </a:lnTo>
                <a:lnTo>
                  <a:pt x="102" y="892"/>
                </a:lnTo>
                <a:lnTo>
                  <a:pt x="102" y="897"/>
                </a:lnTo>
                <a:lnTo>
                  <a:pt x="97" y="901"/>
                </a:lnTo>
                <a:lnTo>
                  <a:pt x="97" y="906"/>
                </a:lnTo>
                <a:lnTo>
                  <a:pt x="97" y="911"/>
                </a:lnTo>
                <a:lnTo>
                  <a:pt x="92" y="911"/>
                </a:lnTo>
                <a:lnTo>
                  <a:pt x="87" y="916"/>
                </a:lnTo>
                <a:lnTo>
                  <a:pt x="82" y="916"/>
                </a:lnTo>
                <a:lnTo>
                  <a:pt x="82" y="911"/>
                </a:lnTo>
                <a:lnTo>
                  <a:pt x="82" y="916"/>
                </a:lnTo>
                <a:lnTo>
                  <a:pt x="82" y="911"/>
                </a:lnTo>
                <a:lnTo>
                  <a:pt x="77" y="911"/>
                </a:lnTo>
                <a:lnTo>
                  <a:pt x="72" y="911"/>
                </a:lnTo>
                <a:lnTo>
                  <a:pt x="61" y="911"/>
                </a:lnTo>
                <a:lnTo>
                  <a:pt x="61" y="906"/>
                </a:lnTo>
                <a:lnTo>
                  <a:pt x="56" y="906"/>
                </a:lnTo>
                <a:lnTo>
                  <a:pt x="51" y="901"/>
                </a:lnTo>
                <a:lnTo>
                  <a:pt x="46" y="901"/>
                </a:lnTo>
                <a:lnTo>
                  <a:pt x="41" y="901"/>
                </a:lnTo>
                <a:lnTo>
                  <a:pt x="41" y="906"/>
                </a:lnTo>
                <a:lnTo>
                  <a:pt x="36" y="906"/>
                </a:lnTo>
                <a:lnTo>
                  <a:pt x="36" y="901"/>
                </a:lnTo>
                <a:lnTo>
                  <a:pt x="30" y="901"/>
                </a:lnTo>
                <a:lnTo>
                  <a:pt x="30" y="897"/>
                </a:lnTo>
                <a:lnTo>
                  <a:pt x="30" y="892"/>
                </a:lnTo>
                <a:lnTo>
                  <a:pt x="36" y="882"/>
                </a:lnTo>
                <a:lnTo>
                  <a:pt x="36" y="877"/>
                </a:lnTo>
                <a:lnTo>
                  <a:pt x="36" y="872"/>
                </a:lnTo>
                <a:lnTo>
                  <a:pt x="30" y="868"/>
                </a:lnTo>
                <a:lnTo>
                  <a:pt x="25" y="863"/>
                </a:lnTo>
                <a:lnTo>
                  <a:pt x="20" y="863"/>
                </a:lnTo>
                <a:lnTo>
                  <a:pt x="15" y="858"/>
                </a:lnTo>
                <a:lnTo>
                  <a:pt x="10" y="858"/>
                </a:lnTo>
                <a:lnTo>
                  <a:pt x="5" y="853"/>
                </a:lnTo>
                <a:lnTo>
                  <a:pt x="0" y="844"/>
                </a:lnTo>
                <a:lnTo>
                  <a:pt x="0" y="834"/>
                </a:lnTo>
                <a:lnTo>
                  <a:pt x="0" y="829"/>
                </a:lnTo>
                <a:lnTo>
                  <a:pt x="5" y="824"/>
                </a:lnTo>
                <a:lnTo>
                  <a:pt x="10" y="819"/>
                </a:lnTo>
                <a:lnTo>
                  <a:pt x="15" y="815"/>
                </a:lnTo>
                <a:lnTo>
                  <a:pt x="20" y="810"/>
                </a:lnTo>
                <a:lnTo>
                  <a:pt x="20" y="791"/>
                </a:lnTo>
                <a:lnTo>
                  <a:pt x="20" y="786"/>
                </a:lnTo>
                <a:lnTo>
                  <a:pt x="20" y="781"/>
                </a:lnTo>
                <a:lnTo>
                  <a:pt x="15" y="781"/>
                </a:lnTo>
                <a:lnTo>
                  <a:pt x="15" y="776"/>
                </a:lnTo>
                <a:lnTo>
                  <a:pt x="15" y="771"/>
                </a:lnTo>
                <a:lnTo>
                  <a:pt x="15" y="762"/>
                </a:lnTo>
                <a:lnTo>
                  <a:pt x="15" y="757"/>
                </a:lnTo>
                <a:lnTo>
                  <a:pt x="10" y="752"/>
                </a:lnTo>
                <a:lnTo>
                  <a:pt x="10" y="757"/>
                </a:lnTo>
                <a:lnTo>
                  <a:pt x="5" y="757"/>
                </a:lnTo>
                <a:lnTo>
                  <a:pt x="5" y="752"/>
                </a:lnTo>
                <a:lnTo>
                  <a:pt x="10" y="752"/>
                </a:lnTo>
                <a:lnTo>
                  <a:pt x="5" y="747"/>
                </a:lnTo>
                <a:lnTo>
                  <a:pt x="0" y="742"/>
                </a:lnTo>
                <a:close/>
              </a:path>
            </a:pathLst>
          </a:custGeom>
          <a:solidFill>
            <a:srgbClr val="FF0000"/>
          </a:solidFill>
          <a:ln w="800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150" name="Freeform 7"/>
          <p:cNvSpPr>
            <a:spLocks/>
          </p:cNvSpPr>
          <p:nvPr/>
        </p:nvSpPr>
        <p:spPr bwMode="auto">
          <a:xfrm>
            <a:off x="3380376" y="3432858"/>
            <a:ext cx="2476612" cy="2987192"/>
          </a:xfrm>
          <a:custGeom>
            <a:avLst/>
            <a:gdLst>
              <a:gd name="T0" fmla="*/ 2147483646 w 1129"/>
              <a:gd name="T1" fmla="*/ 2147483646 h 1417"/>
              <a:gd name="T2" fmla="*/ 2147483646 w 1129"/>
              <a:gd name="T3" fmla="*/ 2147483646 h 1417"/>
              <a:gd name="T4" fmla="*/ 2147483646 w 1129"/>
              <a:gd name="T5" fmla="*/ 2147483646 h 1417"/>
              <a:gd name="T6" fmla="*/ 2147483646 w 1129"/>
              <a:gd name="T7" fmla="*/ 2147483646 h 1417"/>
              <a:gd name="T8" fmla="*/ 2147483646 w 1129"/>
              <a:gd name="T9" fmla="*/ 2147483646 h 1417"/>
              <a:gd name="T10" fmla="*/ 2147483646 w 1129"/>
              <a:gd name="T11" fmla="*/ 2147483646 h 1417"/>
              <a:gd name="T12" fmla="*/ 2147483646 w 1129"/>
              <a:gd name="T13" fmla="*/ 2147483646 h 1417"/>
              <a:gd name="T14" fmla="*/ 2147483646 w 1129"/>
              <a:gd name="T15" fmla="*/ 2147483646 h 1417"/>
              <a:gd name="T16" fmla="*/ 2147483646 w 1129"/>
              <a:gd name="T17" fmla="*/ 2147483646 h 1417"/>
              <a:gd name="T18" fmla="*/ 2147483646 w 1129"/>
              <a:gd name="T19" fmla="*/ 2147483646 h 1417"/>
              <a:gd name="T20" fmla="*/ 2147483646 w 1129"/>
              <a:gd name="T21" fmla="*/ 2147483646 h 1417"/>
              <a:gd name="T22" fmla="*/ 2147483646 w 1129"/>
              <a:gd name="T23" fmla="*/ 2147483646 h 1417"/>
              <a:gd name="T24" fmla="*/ 2147483646 w 1129"/>
              <a:gd name="T25" fmla="*/ 2147483646 h 1417"/>
              <a:gd name="T26" fmla="*/ 2147483646 w 1129"/>
              <a:gd name="T27" fmla="*/ 2147483646 h 1417"/>
              <a:gd name="T28" fmla="*/ 2147483646 w 1129"/>
              <a:gd name="T29" fmla="*/ 2147483646 h 1417"/>
              <a:gd name="T30" fmla="*/ 2147483646 w 1129"/>
              <a:gd name="T31" fmla="*/ 2147483646 h 1417"/>
              <a:gd name="T32" fmla="*/ 2147483646 w 1129"/>
              <a:gd name="T33" fmla="*/ 2147483646 h 1417"/>
              <a:gd name="T34" fmla="*/ 2147483646 w 1129"/>
              <a:gd name="T35" fmla="*/ 2147483646 h 1417"/>
              <a:gd name="T36" fmla="*/ 2147483646 w 1129"/>
              <a:gd name="T37" fmla="*/ 2147483646 h 1417"/>
              <a:gd name="T38" fmla="*/ 2147483646 w 1129"/>
              <a:gd name="T39" fmla="*/ 2147483646 h 1417"/>
              <a:gd name="T40" fmla="*/ 2147483646 w 1129"/>
              <a:gd name="T41" fmla="*/ 2147483646 h 1417"/>
              <a:gd name="T42" fmla="*/ 2147483646 w 1129"/>
              <a:gd name="T43" fmla="*/ 2147483646 h 1417"/>
              <a:gd name="T44" fmla="*/ 2147483646 w 1129"/>
              <a:gd name="T45" fmla="*/ 2147483646 h 1417"/>
              <a:gd name="T46" fmla="*/ 2147483646 w 1129"/>
              <a:gd name="T47" fmla="*/ 2147483646 h 1417"/>
              <a:gd name="T48" fmla="*/ 2147483646 w 1129"/>
              <a:gd name="T49" fmla="*/ 2147483646 h 1417"/>
              <a:gd name="T50" fmla="*/ 2147483646 w 1129"/>
              <a:gd name="T51" fmla="*/ 2147483646 h 1417"/>
              <a:gd name="T52" fmla="*/ 2147483646 w 1129"/>
              <a:gd name="T53" fmla="*/ 2147483646 h 1417"/>
              <a:gd name="T54" fmla="*/ 2147483646 w 1129"/>
              <a:gd name="T55" fmla="*/ 2147483646 h 1417"/>
              <a:gd name="T56" fmla="*/ 2147483646 w 1129"/>
              <a:gd name="T57" fmla="*/ 2147483646 h 1417"/>
              <a:gd name="T58" fmla="*/ 2147483646 w 1129"/>
              <a:gd name="T59" fmla="*/ 2147483646 h 1417"/>
              <a:gd name="T60" fmla="*/ 2147483646 w 1129"/>
              <a:gd name="T61" fmla="*/ 2147483646 h 1417"/>
              <a:gd name="T62" fmla="*/ 2147483646 w 1129"/>
              <a:gd name="T63" fmla="*/ 2147483646 h 1417"/>
              <a:gd name="T64" fmla="*/ 2147483646 w 1129"/>
              <a:gd name="T65" fmla="*/ 2147483646 h 1417"/>
              <a:gd name="T66" fmla="*/ 2147483646 w 1129"/>
              <a:gd name="T67" fmla="*/ 2147483646 h 1417"/>
              <a:gd name="T68" fmla="*/ 2147483646 w 1129"/>
              <a:gd name="T69" fmla="*/ 2147483646 h 1417"/>
              <a:gd name="T70" fmla="*/ 2147483646 w 1129"/>
              <a:gd name="T71" fmla="*/ 2147483646 h 1417"/>
              <a:gd name="T72" fmla="*/ 2147483646 w 1129"/>
              <a:gd name="T73" fmla="*/ 2147483646 h 1417"/>
              <a:gd name="T74" fmla="*/ 2147483646 w 1129"/>
              <a:gd name="T75" fmla="*/ 2147483646 h 1417"/>
              <a:gd name="T76" fmla="*/ 2147483646 w 1129"/>
              <a:gd name="T77" fmla="*/ 2147483646 h 1417"/>
              <a:gd name="T78" fmla="*/ 2147483646 w 1129"/>
              <a:gd name="T79" fmla="*/ 2147483646 h 1417"/>
              <a:gd name="T80" fmla="*/ 2147483646 w 1129"/>
              <a:gd name="T81" fmla="*/ 2147483646 h 1417"/>
              <a:gd name="T82" fmla="*/ 2147483646 w 1129"/>
              <a:gd name="T83" fmla="*/ 2147483646 h 1417"/>
              <a:gd name="T84" fmla="*/ 2147483646 w 1129"/>
              <a:gd name="T85" fmla="*/ 2147483646 h 1417"/>
              <a:gd name="T86" fmla="*/ 2147483646 w 1129"/>
              <a:gd name="T87" fmla="*/ 2147483646 h 1417"/>
              <a:gd name="T88" fmla="*/ 2147483646 w 1129"/>
              <a:gd name="T89" fmla="*/ 2147483646 h 1417"/>
              <a:gd name="T90" fmla="*/ 2147483646 w 1129"/>
              <a:gd name="T91" fmla="*/ 2147483646 h 1417"/>
              <a:gd name="T92" fmla="*/ 2147483646 w 1129"/>
              <a:gd name="T93" fmla="*/ 2147483646 h 1417"/>
              <a:gd name="T94" fmla="*/ 2147483646 w 1129"/>
              <a:gd name="T95" fmla="*/ 2147483646 h 1417"/>
              <a:gd name="T96" fmla="*/ 2147483646 w 1129"/>
              <a:gd name="T97" fmla="*/ 2147483646 h 1417"/>
              <a:gd name="T98" fmla="*/ 2147483646 w 1129"/>
              <a:gd name="T99" fmla="*/ 2147483646 h 1417"/>
              <a:gd name="T100" fmla="*/ 2147483646 w 1129"/>
              <a:gd name="T101" fmla="*/ 2147483646 h 1417"/>
              <a:gd name="T102" fmla="*/ 2147483646 w 1129"/>
              <a:gd name="T103" fmla="*/ 2147483646 h 1417"/>
              <a:gd name="T104" fmla="*/ 2147483646 w 1129"/>
              <a:gd name="T105" fmla="*/ 2147483646 h 1417"/>
              <a:gd name="T106" fmla="*/ 2147483646 w 1129"/>
              <a:gd name="T107" fmla="*/ 2147483646 h 1417"/>
              <a:gd name="T108" fmla="*/ 2147483646 w 1129"/>
              <a:gd name="T109" fmla="*/ 2147483646 h 1417"/>
              <a:gd name="T110" fmla="*/ 2147483646 w 1129"/>
              <a:gd name="T111" fmla="*/ 2147483646 h 1417"/>
              <a:gd name="T112" fmla="*/ 2147483646 w 1129"/>
              <a:gd name="T113" fmla="*/ 2147483646 h 1417"/>
              <a:gd name="T114" fmla="*/ 2147483646 w 1129"/>
              <a:gd name="T115" fmla="*/ 2147483646 h 1417"/>
              <a:gd name="T116" fmla="*/ 2147483646 w 1129"/>
              <a:gd name="T117" fmla="*/ 2147483646 h 1417"/>
              <a:gd name="T118" fmla="*/ 2147483646 w 1129"/>
              <a:gd name="T119" fmla="*/ 2147483646 h 1417"/>
              <a:gd name="T120" fmla="*/ 2147483646 w 1129"/>
              <a:gd name="T121" fmla="*/ 2147483646 h 1417"/>
              <a:gd name="T122" fmla="*/ 2147483646 w 1129"/>
              <a:gd name="T123" fmla="*/ 2147483646 h 1417"/>
              <a:gd name="T124" fmla="*/ 0 w 1129"/>
              <a:gd name="T125" fmla="*/ 2147483646 h 141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29"/>
              <a:gd name="T190" fmla="*/ 0 h 1417"/>
              <a:gd name="T191" fmla="*/ 1129 w 1129"/>
              <a:gd name="T192" fmla="*/ 1417 h 141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29" h="1417">
                <a:moveTo>
                  <a:pt x="10" y="298"/>
                </a:moveTo>
                <a:lnTo>
                  <a:pt x="15" y="298"/>
                </a:lnTo>
                <a:lnTo>
                  <a:pt x="20" y="294"/>
                </a:lnTo>
                <a:lnTo>
                  <a:pt x="31" y="294"/>
                </a:lnTo>
                <a:lnTo>
                  <a:pt x="36" y="289"/>
                </a:lnTo>
                <a:lnTo>
                  <a:pt x="41" y="279"/>
                </a:lnTo>
                <a:lnTo>
                  <a:pt x="46" y="269"/>
                </a:lnTo>
                <a:lnTo>
                  <a:pt x="46" y="260"/>
                </a:lnTo>
                <a:lnTo>
                  <a:pt x="62" y="245"/>
                </a:lnTo>
                <a:lnTo>
                  <a:pt x="72" y="231"/>
                </a:lnTo>
                <a:lnTo>
                  <a:pt x="77" y="221"/>
                </a:lnTo>
                <a:lnTo>
                  <a:pt x="77" y="216"/>
                </a:lnTo>
                <a:lnTo>
                  <a:pt x="82" y="212"/>
                </a:lnTo>
                <a:lnTo>
                  <a:pt x="87" y="212"/>
                </a:lnTo>
                <a:lnTo>
                  <a:pt x="113" y="202"/>
                </a:lnTo>
                <a:lnTo>
                  <a:pt x="123" y="202"/>
                </a:lnTo>
                <a:lnTo>
                  <a:pt x="133" y="197"/>
                </a:lnTo>
                <a:lnTo>
                  <a:pt x="144" y="197"/>
                </a:lnTo>
                <a:lnTo>
                  <a:pt x="149" y="202"/>
                </a:lnTo>
                <a:lnTo>
                  <a:pt x="154" y="202"/>
                </a:lnTo>
                <a:lnTo>
                  <a:pt x="159" y="202"/>
                </a:lnTo>
                <a:lnTo>
                  <a:pt x="164" y="202"/>
                </a:lnTo>
                <a:lnTo>
                  <a:pt x="169" y="202"/>
                </a:lnTo>
                <a:lnTo>
                  <a:pt x="175" y="197"/>
                </a:lnTo>
                <a:lnTo>
                  <a:pt x="180" y="197"/>
                </a:lnTo>
                <a:lnTo>
                  <a:pt x="185" y="192"/>
                </a:lnTo>
                <a:lnTo>
                  <a:pt x="190" y="188"/>
                </a:lnTo>
                <a:lnTo>
                  <a:pt x="200" y="183"/>
                </a:lnTo>
                <a:lnTo>
                  <a:pt x="210" y="173"/>
                </a:lnTo>
                <a:lnTo>
                  <a:pt x="221" y="173"/>
                </a:lnTo>
                <a:lnTo>
                  <a:pt x="231" y="168"/>
                </a:lnTo>
                <a:lnTo>
                  <a:pt x="241" y="168"/>
                </a:lnTo>
                <a:lnTo>
                  <a:pt x="246" y="163"/>
                </a:lnTo>
                <a:lnTo>
                  <a:pt x="252" y="163"/>
                </a:lnTo>
                <a:lnTo>
                  <a:pt x="257" y="163"/>
                </a:lnTo>
                <a:lnTo>
                  <a:pt x="272" y="163"/>
                </a:lnTo>
                <a:lnTo>
                  <a:pt x="277" y="163"/>
                </a:lnTo>
                <a:lnTo>
                  <a:pt x="282" y="163"/>
                </a:lnTo>
                <a:lnTo>
                  <a:pt x="287" y="159"/>
                </a:lnTo>
                <a:lnTo>
                  <a:pt x="298" y="163"/>
                </a:lnTo>
                <a:lnTo>
                  <a:pt x="308" y="163"/>
                </a:lnTo>
                <a:lnTo>
                  <a:pt x="313" y="159"/>
                </a:lnTo>
                <a:lnTo>
                  <a:pt x="318" y="159"/>
                </a:lnTo>
                <a:lnTo>
                  <a:pt x="318" y="154"/>
                </a:lnTo>
                <a:lnTo>
                  <a:pt x="323" y="154"/>
                </a:lnTo>
                <a:lnTo>
                  <a:pt x="329" y="154"/>
                </a:lnTo>
                <a:lnTo>
                  <a:pt x="334" y="154"/>
                </a:lnTo>
                <a:lnTo>
                  <a:pt x="339" y="149"/>
                </a:lnTo>
                <a:lnTo>
                  <a:pt x="339" y="144"/>
                </a:lnTo>
                <a:lnTo>
                  <a:pt x="334" y="149"/>
                </a:lnTo>
                <a:lnTo>
                  <a:pt x="329" y="149"/>
                </a:lnTo>
                <a:lnTo>
                  <a:pt x="329" y="144"/>
                </a:lnTo>
                <a:lnTo>
                  <a:pt x="323" y="144"/>
                </a:lnTo>
                <a:lnTo>
                  <a:pt x="323" y="139"/>
                </a:lnTo>
                <a:lnTo>
                  <a:pt x="329" y="134"/>
                </a:lnTo>
                <a:lnTo>
                  <a:pt x="329" y="130"/>
                </a:lnTo>
                <a:lnTo>
                  <a:pt x="329" y="125"/>
                </a:lnTo>
                <a:lnTo>
                  <a:pt x="329" y="120"/>
                </a:lnTo>
                <a:lnTo>
                  <a:pt x="334" y="120"/>
                </a:lnTo>
                <a:lnTo>
                  <a:pt x="334" y="115"/>
                </a:lnTo>
                <a:lnTo>
                  <a:pt x="329" y="110"/>
                </a:lnTo>
                <a:lnTo>
                  <a:pt x="329" y="106"/>
                </a:lnTo>
                <a:lnTo>
                  <a:pt x="334" y="101"/>
                </a:lnTo>
                <a:lnTo>
                  <a:pt x="334" y="96"/>
                </a:lnTo>
                <a:lnTo>
                  <a:pt x="339" y="91"/>
                </a:lnTo>
                <a:lnTo>
                  <a:pt x="344" y="91"/>
                </a:lnTo>
                <a:lnTo>
                  <a:pt x="344" y="86"/>
                </a:lnTo>
                <a:lnTo>
                  <a:pt x="349" y="86"/>
                </a:lnTo>
                <a:lnTo>
                  <a:pt x="354" y="86"/>
                </a:lnTo>
                <a:lnTo>
                  <a:pt x="359" y="86"/>
                </a:lnTo>
                <a:lnTo>
                  <a:pt x="359" y="81"/>
                </a:lnTo>
                <a:lnTo>
                  <a:pt x="364" y="81"/>
                </a:lnTo>
                <a:lnTo>
                  <a:pt x="364" y="77"/>
                </a:lnTo>
                <a:lnTo>
                  <a:pt x="370" y="77"/>
                </a:lnTo>
                <a:lnTo>
                  <a:pt x="375" y="77"/>
                </a:lnTo>
                <a:lnTo>
                  <a:pt x="375" y="72"/>
                </a:lnTo>
                <a:lnTo>
                  <a:pt x="380" y="72"/>
                </a:lnTo>
                <a:lnTo>
                  <a:pt x="390" y="62"/>
                </a:lnTo>
                <a:lnTo>
                  <a:pt x="395" y="57"/>
                </a:lnTo>
                <a:lnTo>
                  <a:pt x="400" y="53"/>
                </a:lnTo>
                <a:lnTo>
                  <a:pt x="406" y="53"/>
                </a:lnTo>
                <a:lnTo>
                  <a:pt x="411" y="53"/>
                </a:lnTo>
                <a:lnTo>
                  <a:pt x="416" y="53"/>
                </a:lnTo>
                <a:lnTo>
                  <a:pt x="416" y="48"/>
                </a:lnTo>
                <a:lnTo>
                  <a:pt x="421" y="43"/>
                </a:lnTo>
                <a:lnTo>
                  <a:pt x="436" y="33"/>
                </a:lnTo>
                <a:lnTo>
                  <a:pt x="436" y="28"/>
                </a:lnTo>
                <a:lnTo>
                  <a:pt x="441" y="28"/>
                </a:lnTo>
                <a:lnTo>
                  <a:pt x="447" y="28"/>
                </a:lnTo>
                <a:lnTo>
                  <a:pt x="452" y="24"/>
                </a:lnTo>
                <a:lnTo>
                  <a:pt x="457" y="24"/>
                </a:lnTo>
                <a:lnTo>
                  <a:pt x="462" y="19"/>
                </a:lnTo>
                <a:lnTo>
                  <a:pt x="467" y="19"/>
                </a:lnTo>
                <a:lnTo>
                  <a:pt x="472" y="19"/>
                </a:lnTo>
                <a:lnTo>
                  <a:pt x="477" y="24"/>
                </a:lnTo>
                <a:lnTo>
                  <a:pt x="483" y="24"/>
                </a:lnTo>
                <a:lnTo>
                  <a:pt x="488" y="24"/>
                </a:lnTo>
                <a:lnTo>
                  <a:pt x="493" y="24"/>
                </a:lnTo>
                <a:lnTo>
                  <a:pt x="498" y="24"/>
                </a:lnTo>
                <a:lnTo>
                  <a:pt x="503" y="24"/>
                </a:lnTo>
                <a:lnTo>
                  <a:pt x="508" y="28"/>
                </a:lnTo>
                <a:lnTo>
                  <a:pt x="513" y="24"/>
                </a:lnTo>
                <a:lnTo>
                  <a:pt x="518" y="19"/>
                </a:lnTo>
                <a:lnTo>
                  <a:pt x="524" y="9"/>
                </a:lnTo>
                <a:lnTo>
                  <a:pt x="529" y="4"/>
                </a:lnTo>
                <a:lnTo>
                  <a:pt x="534" y="0"/>
                </a:lnTo>
                <a:lnTo>
                  <a:pt x="539" y="0"/>
                </a:lnTo>
                <a:lnTo>
                  <a:pt x="544" y="0"/>
                </a:lnTo>
                <a:lnTo>
                  <a:pt x="549" y="0"/>
                </a:lnTo>
                <a:lnTo>
                  <a:pt x="549" y="4"/>
                </a:lnTo>
                <a:lnTo>
                  <a:pt x="554" y="4"/>
                </a:lnTo>
                <a:lnTo>
                  <a:pt x="560" y="14"/>
                </a:lnTo>
                <a:lnTo>
                  <a:pt x="560" y="19"/>
                </a:lnTo>
                <a:lnTo>
                  <a:pt x="565" y="24"/>
                </a:lnTo>
                <a:lnTo>
                  <a:pt x="570" y="28"/>
                </a:lnTo>
                <a:lnTo>
                  <a:pt x="575" y="33"/>
                </a:lnTo>
                <a:lnTo>
                  <a:pt x="575" y="38"/>
                </a:lnTo>
                <a:lnTo>
                  <a:pt x="575" y="43"/>
                </a:lnTo>
                <a:lnTo>
                  <a:pt x="575" y="48"/>
                </a:lnTo>
                <a:lnTo>
                  <a:pt x="580" y="53"/>
                </a:lnTo>
                <a:lnTo>
                  <a:pt x="585" y="53"/>
                </a:lnTo>
                <a:lnTo>
                  <a:pt x="585" y="57"/>
                </a:lnTo>
                <a:lnTo>
                  <a:pt x="590" y="72"/>
                </a:lnTo>
                <a:lnTo>
                  <a:pt x="595" y="72"/>
                </a:lnTo>
                <a:lnTo>
                  <a:pt x="595" y="77"/>
                </a:lnTo>
                <a:lnTo>
                  <a:pt x="595" y="81"/>
                </a:lnTo>
                <a:lnTo>
                  <a:pt x="595" y="86"/>
                </a:lnTo>
                <a:lnTo>
                  <a:pt x="601" y="91"/>
                </a:lnTo>
                <a:lnTo>
                  <a:pt x="606" y="91"/>
                </a:lnTo>
                <a:lnTo>
                  <a:pt x="611" y="101"/>
                </a:lnTo>
                <a:lnTo>
                  <a:pt x="616" y="106"/>
                </a:lnTo>
                <a:lnTo>
                  <a:pt x="621" y="110"/>
                </a:lnTo>
                <a:lnTo>
                  <a:pt x="621" y="115"/>
                </a:lnTo>
                <a:lnTo>
                  <a:pt x="621" y="120"/>
                </a:lnTo>
                <a:lnTo>
                  <a:pt x="621" y="125"/>
                </a:lnTo>
                <a:lnTo>
                  <a:pt x="621" y="130"/>
                </a:lnTo>
                <a:lnTo>
                  <a:pt x="621" y="134"/>
                </a:lnTo>
                <a:lnTo>
                  <a:pt x="621" y="139"/>
                </a:lnTo>
                <a:lnTo>
                  <a:pt x="616" y="139"/>
                </a:lnTo>
                <a:lnTo>
                  <a:pt x="616" y="144"/>
                </a:lnTo>
                <a:lnTo>
                  <a:pt x="616" y="149"/>
                </a:lnTo>
                <a:lnTo>
                  <a:pt x="621" y="149"/>
                </a:lnTo>
                <a:lnTo>
                  <a:pt x="621" y="154"/>
                </a:lnTo>
                <a:lnTo>
                  <a:pt x="616" y="154"/>
                </a:lnTo>
                <a:lnTo>
                  <a:pt x="616" y="159"/>
                </a:lnTo>
                <a:lnTo>
                  <a:pt x="611" y="159"/>
                </a:lnTo>
                <a:lnTo>
                  <a:pt x="611" y="163"/>
                </a:lnTo>
                <a:lnTo>
                  <a:pt x="616" y="163"/>
                </a:lnTo>
                <a:lnTo>
                  <a:pt x="626" y="163"/>
                </a:lnTo>
                <a:lnTo>
                  <a:pt x="631" y="163"/>
                </a:lnTo>
                <a:lnTo>
                  <a:pt x="642" y="163"/>
                </a:lnTo>
                <a:lnTo>
                  <a:pt x="647" y="163"/>
                </a:lnTo>
                <a:lnTo>
                  <a:pt x="662" y="168"/>
                </a:lnTo>
                <a:lnTo>
                  <a:pt x="667" y="173"/>
                </a:lnTo>
                <a:lnTo>
                  <a:pt x="672" y="173"/>
                </a:lnTo>
                <a:lnTo>
                  <a:pt x="683" y="173"/>
                </a:lnTo>
                <a:lnTo>
                  <a:pt x="688" y="178"/>
                </a:lnTo>
                <a:lnTo>
                  <a:pt x="693" y="183"/>
                </a:lnTo>
                <a:lnTo>
                  <a:pt x="693" y="188"/>
                </a:lnTo>
                <a:lnTo>
                  <a:pt x="693" y="192"/>
                </a:lnTo>
                <a:lnTo>
                  <a:pt x="698" y="197"/>
                </a:lnTo>
                <a:lnTo>
                  <a:pt x="703" y="202"/>
                </a:lnTo>
                <a:lnTo>
                  <a:pt x="703" y="207"/>
                </a:lnTo>
                <a:lnTo>
                  <a:pt x="703" y="212"/>
                </a:lnTo>
                <a:lnTo>
                  <a:pt x="708" y="212"/>
                </a:lnTo>
                <a:lnTo>
                  <a:pt x="708" y="216"/>
                </a:lnTo>
                <a:lnTo>
                  <a:pt x="708" y="221"/>
                </a:lnTo>
                <a:lnTo>
                  <a:pt x="714" y="226"/>
                </a:lnTo>
                <a:lnTo>
                  <a:pt x="719" y="231"/>
                </a:lnTo>
                <a:lnTo>
                  <a:pt x="719" y="241"/>
                </a:lnTo>
                <a:lnTo>
                  <a:pt x="719" y="250"/>
                </a:lnTo>
                <a:lnTo>
                  <a:pt x="724" y="269"/>
                </a:lnTo>
                <a:lnTo>
                  <a:pt x="729" y="274"/>
                </a:lnTo>
                <a:lnTo>
                  <a:pt x="734" y="274"/>
                </a:lnTo>
                <a:lnTo>
                  <a:pt x="739" y="274"/>
                </a:lnTo>
                <a:lnTo>
                  <a:pt x="755" y="279"/>
                </a:lnTo>
                <a:lnTo>
                  <a:pt x="775" y="279"/>
                </a:lnTo>
                <a:lnTo>
                  <a:pt x="785" y="279"/>
                </a:lnTo>
                <a:lnTo>
                  <a:pt x="791" y="279"/>
                </a:lnTo>
                <a:lnTo>
                  <a:pt x="796" y="279"/>
                </a:lnTo>
                <a:lnTo>
                  <a:pt x="796" y="274"/>
                </a:lnTo>
                <a:lnTo>
                  <a:pt x="801" y="269"/>
                </a:lnTo>
                <a:lnTo>
                  <a:pt x="801" y="260"/>
                </a:lnTo>
                <a:lnTo>
                  <a:pt x="806" y="250"/>
                </a:lnTo>
                <a:lnTo>
                  <a:pt x="811" y="250"/>
                </a:lnTo>
                <a:lnTo>
                  <a:pt x="816" y="250"/>
                </a:lnTo>
                <a:lnTo>
                  <a:pt x="832" y="260"/>
                </a:lnTo>
                <a:lnTo>
                  <a:pt x="857" y="269"/>
                </a:lnTo>
                <a:lnTo>
                  <a:pt x="873" y="274"/>
                </a:lnTo>
                <a:lnTo>
                  <a:pt x="873" y="279"/>
                </a:lnTo>
                <a:lnTo>
                  <a:pt x="909" y="279"/>
                </a:lnTo>
                <a:lnTo>
                  <a:pt x="945" y="250"/>
                </a:lnTo>
                <a:lnTo>
                  <a:pt x="970" y="241"/>
                </a:lnTo>
                <a:lnTo>
                  <a:pt x="986" y="250"/>
                </a:lnTo>
                <a:lnTo>
                  <a:pt x="986" y="284"/>
                </a:lnTo>
                <a:lnTo>
                  <a:pt x="996" y="318"/>
                </a:lnTo>
                <a:lnTo>
                  <a:pt x="1042" y="361"/>
                </a:lnTo>
                <a:lnTo>
                  <a:pt x="1078" y="375"/>
                </a:lnTo>
                <a:lnTo>
                  <a:pt x="1078" y="380"/>
                </a:lnTo>
                <a:lnTo>
                  <a:pt x="1083" y="390"/>
                </a:lnTo>
                <a:lnTo>
                  <a:pt x="1088" y="414"/>
                </a:lnTo>
                <a:lnTo>
                  <a:pt x="1099" y="419"/>
                </a:lnTo>
                <a:lnTo>
                  <a:pt x="1109" y="428"/>
                </a:lnTo>
                <a:lnTo>
                  <a:pt x="1104" y="457"/>
                </a:lnTo>
                <a:lnTo>
                  <a:pt x="1104" y="477"/>
                </a:lnTo>
                <a:lnTo>
                  <a:pt x="1104" y="486"/>
                </a:lnTo>
                <a:lnTo>
                  <a:pt x="1109" y="496"/>
                </a:lnTo>
                <a:lnTo>
                  <a:pt x="1114" y="515"/>
                </a:lnTo>
                <a:lnTo>
                  <a:pt x="1109" y="535"/>
                </a:lnTo>
                <a:lnTo>
                  <a:pt x="1093" y="544"/>
                </a:lnTo>
                <a:lnTo>
                  <a:pt x="1078" y="549"/>
                </a:lnTo>
                <a:lnTo>
                  <a:pt x="1073" y="554"/>
                </a:lnTo>
                <a:lnTo>
                  <a:pt x="1068" y="559"/>
                </a:lnTo>
                <a:lnTo>
                  <a:pt x="1068" y="568"/>
                </a:lnTo>
                <a:lnTo>
                  <a:pt x="1068" y="573"/>
                </a:lnTo>
                <a:lnTo>
                  <a:pt x="1068" y="583"/>
                </a:lnTo>
                <a:lnTo>
                  <a:pt x="1052" y="602"/>
                </a:lnTo>
                <a:lnTo>
                  <a:pt x="1052" y="607"/>
                </a:lnTo>
                <a:lnTo>
                  <a:pt x="1057" y="616"/>
                </a:lnTo>
                <a:lnTo>
                  <a:pt x="1057" y="626"/>
                </a:lnTo>
                <a:lnTo>
                  <a:pt x="1057" y="636"/>
                </a:lnTo>
                <a:lnTo>
                  <a:pt x="1057" y="645"/>
                </a:lnTo>
                <a:lnTo>
                  <a:pt x="1057" y="655"/>
                </a:lnTo>
                <a:lnTo>
                  <a:pt x="1068" y="684"/>
                </a:lnTo>
                <a:lnTo>
                  <a:pt x="1073" y="698"/>
                </a:lnTo>
                <a:lnTo>
                  <a:pt x="1083" y="708"/>
                </a:lnTo>
                <a:lnTo>
                  <a:pt x="1088" y="713"/>
                </a:lnTo>
                <a:lnTo>
                  <a:pt x="1109" y="727"/>
                </a:lnTo>
                <a:lnTo>
                  <a:pt x="1109" y="737"/>
                </a:lnTo>
                <a:lnTo>
                  <a:pt x="1109" y="771"/>
                </a:lnTo>
                <a:lnTo>
                  <a:pt x="1114" y="780"/>
                </a:lnTo>
                <a:lnTo>
                  <a:pt x="1119" y="790"/>
                </a:lnTo>
                <a:lnTo>
                  <a:pt x="1124" y="800"/>
                </a:lnTo>
                <a:lnTo>
                  <a:pt x="1129" y="814"/>
                </a:lnTo>
                <a:lnTo>
                  <a:pt x="1124" y="829"/>
                </a:lnTo>
                <a:lnTo>
                  <a:pt x="1104" y="843"/>
                </a:lnTo>
                <a:lnTo>
                  <a:pt x="1104" y="848"/>
                </a:lnTo>
                <a:lnTo>
                  <a:pt x="1093" y="853"/>
                </a:lnTo>
                <a:lnTo>
                  <a:pt x="1073" y="843"/>
                </a:lnTo>
                <a:lnTo>
                  <a:pt x="1068" y="843"/>
                </a:lnTo>
                <a:lnTo>
                  <a:pt x="1047" y="848"/>
                </a:lnTo>
                <a:lnTo>
                  <a:pt x="1042" y="843"/>
                </a:lnTo>
                <a:lnTo>
                  <a:pt x="1037" y="833"/>
                </a:lnTo>
                <a:lnTo>
                  <a:pt x="1022" y="819"/>
                </a:lnTo>
                <a:lnTo>
                  <a:pt x="1022" y="814"/>
                </a:lnTo>
                <a:lnTo>
                  <a:pt x="1016" y="819"/>
                </a:lnTo>
                <a:lnTo>
                  <a:pt x="1027" y="853"/>
                </a:lnTo>
                <a:lnTo>
                  <a:pt x="1022" y="872"/>
                </a:lnTo>
                <a:lnTo>
                  <a:pt x="1022" y="882"/>
                </a:lnTo>
                <a:lnTo>
                  <a:pt x="1022" y="886"/>
                </a:lnTo>
                <a:lnTo>
                  <a:pt x="1011" y="896"/>
                </a:lnTo>
                <a:lnTo>
                  <a:pt x="1006" y="901"/>
                </a:lnTo>
                <a:lnTo>
                  <a:pt x="1006" y="910"/>
                </a:lnTo>
                <a:lnTo>
                  <a:pt x="1006" y="915"/>
                </a:lnTo>
                <a:lnTo>
                  <a:pt x="1011" y="935"/>
                </a:lnTo>
                <a:lnTo>
                  <a:pt x="1016" y="944"/>
                </a:lnTo>
                <a:lnTo>
                  <a:pt x="1016" y="954"/>
                </a:lnTo>
                <a:lnTo>
                  <a:pt x="1016" y="1016"/>
                </a:lnTo>
                <a:lnTo>
                  <a:pt x="1016" y="1026"/>
                </a:lnTo>
                <a:lnTo>
                  <a:pt x="1016" y="1036"/>
                </a:lnTo>
                <a:lnTo>
                  <a:pt x="1011" y="1050"/>
                </a:lnTo>
                <a:lnTo>
                  <a:pt x="1016" y="1065"/>
                </a:lnTo>
                <a:lnTo>
                  <a:pt x="1022" y="1074"/>
                </a:lnTo>
                <a:lnTo>
                  <a:pt x="1032" y="1094"/>
                </a:lnTo>
                <a:lnTo>
                  <a:pt x="1037" y="1113"/>
                </a:lnTo>
                <a:lnTo>
                  <a:pt x="1037" y="1137"/>
                </a:lnTo>
                <a:lnTo>
                  <a:pt x="1032" y="1151"/>
                </a:lnTo>
                <a:lnTo>
                  <a:pt x="1027" y="1156"/>
                </a:lnTo>
                <a:lnTo>
                  <a:pt x="1022" y="1161"/>
                </a:lnTo>
                <a:lnTo>
                  <a:pt x="1011" y="1166"/>
                </a:lnTo>
                <a:lnTo>
                  <a:pt x="1011" y="1171"/>
                </a:lnTo>
                <a:lnTo>
                  <a:pt x="1016" y="1180"/>
                </a:lnTo>
                <a:lnTo>
                  <a:pt x="1022" y="1180"/>
                </a:lnTo>
                <a:lnTo>
                  <a:pt x="1027" y="1185"/>
                </a:lnTo>
                <a:lnTo>
                  <a:pt x="1022" y="1195"/>
                </a:lnTo>
                <a:lnTo>
                  <a:pt x="1011" y="1200"/>
                </a:lnTo>
                <a:lnTo>
                  <a:pt x="1001" y="1214"/>
                </a:lnTo>
                <a:lnTo>
                  <a:pt x="975" y="1243"/>
                </a:lnTo>
                <a:lnTo>
                  <a:pt x="975" y="1248"/>
                </a:lnTo>
                <a:lnTo>
                  <a:pt x="975" y="1262"/>
                </a:lnTo>
                <a:lnTo>
                  <a:pt x="975" y="1277"/>
                </a:lnTo>
                <a:lnTo>
                  <a:pt x="975" y="1286"/>
                </a:lnTo>
                <a:lnTo>
                  <a:pt x="970" y="1296"/>
                </a:lnTo>
                <a:lnTo>
                  <a:pt x="965" y="1306"/>
                </a:lnTo>
                <a:lnTo>
                  <a:pt x="945" y="1325"/>
                </a:lnTo>
                <a:lnTo>
                  <a:pt x="934" y="1364"/>
                </a:lnTo>
                <a:lnTo>
                  <a:pt x="929" y="1373"/>
                </a:lnTo>
                <a:lnTo>
                  <a:pt x="924" y="1388"/>
                </a:lnTo>
                <a:lnTo>
                  <a:pt x="919" y="1392"/>
                </a:lnTo>
                <a:lnTo>
                  <a:pt x="893" y="1407"/>
                </a:lnTo>
                <a:lnTo>
                  <a:pt x="873" y="1417"/>
                </a:lnTo>
                <a:lnTo>
                  <a:pt x="862" y="1417"/>
                </a:lnTo>
                <a:lnTo>
                  <a:pt x="862" y="1412"/>
                </a:lnTo>
                <a:lnTo>
                  <a:pt x="857" y="1397"/>
                </a:lnTo>
                <a:lnTo>
                  <a:pt x="857" y="1383"/>
                </a:lnTo>
                <a:lnTo>
                  <a:pt x="857" y="1368"/>
                </a:lnTo>
                <a:lnTo>
                  <a:pt x="857" y="1364"/>
                </a:lnTo>
                <a:lnTo>
                  <a:pt x="857" y="1344"/>
                </a:lnTo>
                <a:lnTo>
                  <a:pt x="857" y="1335"/>
                </a:lnTo>
                <a:lnTo>
                  <a:pt x="857" y="1325"/>
                </a:lnTo>
                <a:lnTo>
                  <a:pt x="852" y="1320"/>
                </a:lnTo>
                <a:lnTo>
                  <a:pt x="852" y="1310"/>
                </a:lnTo>
                <a:lnTo>
                  <a:pt x="847" y="1306"/>
                </a:lnTo>
                <a:lnTo>
                  <a:pt x="842" y="1296"/>
                </a:lnTo>
                <a:lnTo>
                  <a:pt x="842" y="1291"/>
                </a:lnTo>
                <a:lnTo>
                  <a:pt x="842" y="1286"/>
                </a:lnTo>
                <a:lnTo>
                  <a:pt x="842" y="1272"/>
                </a:lnTo>
                <a:lnTo>
                  <a:pt x="842" y="1267"/>
                </a:lnTo>
                <a:lnTo>
                  <a:pt x="837" y="1262"/>
                </a:lnTo>
                <a:lnTo>
                  <a:pt x="832" y="1243"/>
                </a:lnTo>
                <a:lnTo>
                  <a:pt x="826" y="1229"/>
                </a:lnTo>
                <a:lnTo>
                  <a:pt x="821" y="1204"/>
                </a:lnTo>
                <a:lnTo>
                  <a:pt x="816" y="1195"/>
                </a:lnTo>
                <a:lnTo>
                  <a:pt x="806" y="1180"/>
                </a:lnTo>
                <a:lnTo>
                  <a:pt x="796" y="1161"/>
                </a:lnTo>
                <a:lnTo>
                  <a:pt x="796" y="1156"/>
                </a:lnTo>
                <a:lnTo>
                  <a:pt x="791" y="1151"/>
                </a:lnTo>
                <a:lnTo>
                  <a:pt x="791" y="1142"/>
                </a:lnTo>
                <a:lnTo>
                  <a:pt x="785" y="1127"/>
                </a:lnTo>
                <a:lnTo>
                  <a:pt x="796" y="1118"/>
                </a:lnTo>
                <a:lnTo>
                  <a:pt x="801" y="1118"/>
                </a:lnTo>
                <a:lnTo>
                  <a:pt x="806" y="1113"/>
                </a:lnTo>
                <a:lnTo>
                  <a:pt x="811" y="1113"/>
                </a:lnTo>
                <a:lnTo>
                  <a:pt x="832" y="1118"/>
                </a:lnTo>
                <a:lnTo>
                  <a:pt x="837" y="1118"/>
                </a:lnTo>
                <a:lnTo>
                  <a:pt x="857" y="1118"/>
                </a:lnTo>
                <a:lnTo>
                  <a:pt x="868" y="1108"/>
                </a:lnTo>
                <a:lnTo>
                  <a:pt x="873" y="1103"/>
                </a:lnTo>
                <a:lnTo>
                  <a:pt x="873" y="1098"/>
                </a:lnTo>
                <a:lnTo>
                  <a:pt x="868" y="1094"/>
                </a:lnTo>
                <a:lnTo>
                  <a:pt x="862" y="1089"/>
                </a:lnTo>
                <a:lnTo>
                  <a:pt x="857" y="1079"/>
                </a:lnTo>
                <a:lnTo>
                  <a:pt x="857" y="1074"/>
                </a:lnTo>
                <a:lnTo>
                  <a:pt x="857" y="1070"/>
                </a:lnTo>
                <a:lnTo>
                  <a:pt x="857" y="1060"/>
                </a:lnTo>
                <a:lnTo>
                  <a:pt x="878" y="1050"/>
                </a:lnTo>
                <a:lnTo>
                  <a:pt x="883" y="1045"/>
                </a:lnTo>
                <a:lnTo>
                  <a:pt x="888" y="1036"/>
                </a:lnTo>
                <a:lnTo>
                  <a:pt x="888" y="1031"/>
                </a:lnTo>
                <a:lnTo>
                  <a:pt x="888" y="1026"/>
                </a:lnTo>
                <a:lnTo>
                  <a:pt x="898" y="1012"/>
                </a:lnTo>
                <a:lnTo>
                  <a:pt x="898" y="1007"/>
                </a:lnTo>
                <a:lnTo>
                  <a:pt x="888" y="1016"/>
                </a:lnTo>
                <a:lnTo>
                  <a:pt x="888" y="1021"/>
                </a:lnTo>
                <a:lnTo>
                  <a:pt x="883" y="1026"/>
                </a:lnTo>
                <a:lnTo>
                  <a:pt x="878" y="1036"/>
                </a:lnTo>
                <a:lnTo>
                  <a:pt x="878" y="1045"/>
                </a:lnTo>
                <a:lnTo>
                  <a:pt x="862" y="1055"/>
                </a:lnTo>
                <a:lnTo>
                  <a:pt x="852" y="1060"/>
                </a:lnTo>
                <a:lnTo>
                  <a:pt x="847" y="1070"/>
                </a:lnTo>
                <a:lnTo>
                  <a:pt x="847" y="1079"/>
                </a:lnTo>
                <a:lnTo>
                  <a:pt x="852" y="1089"/>
                </a:lnTo>
                <a:lnTo>
                  <a:pt x="862" y="1098"/>
                </a:lnTo>
                <a:lnTo>
                  <a:pt x="857" y="1103"/>
                </a:lnTo>
                <a:lnTo>
                  <a:pt x="857" y="1108"/>
                </a:lnTo>
                <a:lnTo>
                  <a:pt x="852" y="1108"/>
                </a:lnTo>
                <a:lnTo>
                  <a:pt x="847" y="1113"/>
                </a:lnTo>
                <a:lnTo>
                  <a:pt x="837" y="1113"/>
                </a:lnTo>
                <a:lnTo>
                  <a:pt x="832" y="1113"/>
                </a:lnTo>
                <a:lnTo>
                  <a:pt x="826" y="1108"/>
                </a:lnTo>
                <a:lnTo>
                  <a:pt x="821" y="1103"/>
                </a:lnTo>
                <a:lnTo>
                  <a:pt x="801" y="1108"/>
                </a:lnTo>
                <a:lnTo>
                  <a:pt x="796" y="1108"/>
                </a:lnTo>
                <a:lnTo>
                  <a:pt x="785" y="1118"/>
                </a:lnTo>
                <a:lnTo>
                  <a:pt x="780" y="1118"/>
                </a:lnTo>
                <a:lnTo>
                  <a:pt x="744" y="1127"/>
                </a:lnTo>
                <a:lnTo>
                  <a:pt x="734" y="1132"/>
                </a:lnTo>
                <a:lnTo>
                  <a:pt x="719" y="1127"/>
                </a:lnTo>
                <a:lnTo>
                  <a:pt x="719" y="1123"/>
                </a:lnTo>
                <a:lnTo>
                  <a:pt x="719" y="1118"/>
                </a:lnTo>
                <a:lnTo>
                  <a:pt x="724" y="1113"/>
                </a:lnTo>
                <a:lnTo>
                  <a:pt x="729" y="1113"/>
                </a:lnTo>
                <a:lnTo>
                  <a:pt x="744" y="1094"/>
                </a:lnTo>
                <a:lnTo>
                  <a:pt x="744" y="1084"/>
                </a:lnTo>
                <a:lnTo>
                  <a:pt x="744" y="1079"/>
                </a:lnTo>
                <a:lnTo>
                  <a:pt x="749" y="1074"/>
                </a:lnTo>
                <a:lnTo>
                  <a:pt x="749" y="1065"/>
                </a:lnTo>
                <a:lnTo>
                  <a:pt x="755" y="1055"/>
                </a:lnTo>
                <a:lnTo>
                  <a:pt x="760" y="1050"/>
                </a:lnTo>
                <a:lnTo>
                  <a:pt x="770" y="1045"/>
                </a:lnTo>
                <a:lnTo>
                  <a:pt x="775" y="1036"/>
                </a:lnTo>
                <a:lnTo>
                  <a:pt x="775" y="1016"/>
                </a:lnTo>
                <a:lnTo>
                  <a:pt x="775" y="1002"/>
                </a:lnTo>
                <a:lnTo>
                  <a:pt x="775" y="997"/>
                </a:lnTo>
                <a:lnTo>
                  <a:pt x="775" y="992"/>
                </a:lnTo>
                <a:lnTo>
                  <a:pt x="770" y="973"/>
                </a:lnTo>
                <a:lnTo>
                  <a:pt x="765" y="954"/>
                </a:lnTo>
                <a:lnTo>
                  <a:pt x="765" y="949"/>
                </a:lnTo>
                <a:lnTo>
                  <a:pt x="770" y="939"/>
                </a:lnTo>
                <a:lnTo>
                  <a:pt x="775" y="935"/>
                </a:lnTo>
                <a:lnTo>
                  <a:pt x="785" y="935"/>
                </a:lnTo>
                <a:lnTo>
                  <a:pt x="796" y="935"/>
                </a:lnTo>
                <a:lnTo>
                  <a:pt x="821" y="925"/>
                </a:lnTo>
                <a:lnTo>
                  <a:pt x="826" y="925"/>
                </a:lnTo>
                <a:lnTo>
                  <a:pt x="842" y="915"/>
                </a:lnTo>
                <a:lnTo>
                  <a:pt x="852" y="910"/>
                </a:lnTo>
                <a:lnTo>
                  <a:pt x="868" y="901"/>
                </a:lnTo>
                <a:lnTo>
                  <a:pt x="878" y="901"/>
                </a:lnTo>
                <a:lnTo>
                  <a:pt x="883" y="896"/>
                </a:lnTo>
                <a:lnTo>
                  <a:pt x="893" y="891"/>
                </a:lnTo>
                <a:lnTo>
                  <a:pt x="898" y="886"/>
                </a:lnTo>
                <a:lnTo>
                  <a:pt x="903" y="882"/>
                </a:lnTo>
                <a:lnTo>
                  <a:pt x="903" y="877"/>
                </a:lnTo>
                <a:lnTo>
                  <a:pt x="909" y="872"/>
                </a:lnTo>
                <a:lnTo>
                  <a:pt x="903" y="867"/>
                </a:lnTo>
                <a:lnTo>
                  <a:pt x="903" y="857"/>
                </a:lnTo>
                <a:lnTo>
                  <a:pt x="898" y="848"/>
                </a:lnTo>
                <a:lnTo>
                  <a:pt x="893" y="833"/>
                </a:lnTo>
                <a:lnTo>
                  <a:pt x="883" y="814"/>
                </a:lnTo>
                <a:lnTo>
                  <a:pt x="873" y="804"/>
                </a:lnTo>
                <a:lnTo>
                  <a:pt x="857" y="795"/>
                </a:lnTo>
                <a:lnTo>
                  <a:pt x="852" y="790"/>
                </a:lnTo>
                <a:lnTo>
                  <a:pt x="847" y="790"/>
                </a:lnTo>
                <a:lnTo>
                  <a:pt x="852" y="800"/>
                </a:lnTo>
                <a:lnTo>
                  <a:pt x="857" y="809"/>
                </a:lnTo>
                <a:lnTo>
                  <a:pt x="868" y="814"/>
                </a:lnTo>
                <a:lnTo>
                  <a:pt x="878" y="824"/>
                </a:lnTo>
                <a:lnTo>
                  <a:pt x="883" y="838"/>
                </a:lnTo>
                <a:lnTo>
                  <a:pt x="883" y="853"/>
                </a:lnTo>
                <a:lnTo>
                  <a:pt x="883" y="857"/>
                </a:lnTo>
                <a:lnTo>
                  <a:pt x="883" y="862"/>
                </a:lnTo>
                <a:lnTo>
                  <a:pt x="883" y="867"/>
                </a:lnTo>
                <a:lnTo>
                  <a:pt x="888" y="867"/>
                </a:lnTo>
                <a:lnTo>
                  <a:pt x="883" y="886"/>
                </a:lnTo>
                <a:lnTo>
                  <a:pt x="873" y="886"/>
                </a:lnTo>
                <a:lnTo>
                  <a:pt x="868" y="891"/>
                </a:lnTo>
                <a:lnTo>
                  <a:pt x="857" y="886"/>
                </a:lnTo>
                <a:lnTo>
                  <a:pt x="852" y="891"/>
                </a:lnTo>
                <a:lnTo>
                  <a:pt x="842" y="896"/>
                </a:lnTo>
                <a:lnTo>
                  <a:pt x="821" y="910"/>
                </a:lnTo>
                <a:lnTo>
                  <a:pt x="801" y="915"/>
                </a:lnTo>
                <a:lnTo>
                  <a:pt x="791" y="915"/>
                </a:lnTo>
                <a:lnTo>
                  <a:pt x="785" y="915"/>
                </a:lnTo>
                <a:lnTo>
                  <a:pt x="775" y="915"/>
                </a:lnTo>
                <a:lnTo>
                  <a:pt x="765" y="915"/>
                </a:lnTo>
                <a:lnTo>
                  <a:pt x="760" y="920"/>
                </a:lnTo>
                <a:lnTo>
                  <a:pt x="755" y="925"/>
                </a:lnTo>
                <a:lnTo>
                  <a:pt x="755" y="930"/>
                </a:lnTo>
                <a:lnTo>
                  <a:pt x="749" y="925"/>
                </a:lnTo>
                <a:lnTo>
                  <a:pt x="744" y="930"/>
                </a:lnTo>
                <a:lnTo>
                  <a:pt x="744" y="935"/>
                </a:lnTo>
                <a:lnTo>
                  <a:pt x="739" y="935"/>
                </a:lnTo>
                <a:lnTo>
                  <a:pt x="734" y="930"/>
                </a:lnTo>
                <a:lnTo>
                  <a:pt x="729" y="920"/>
                </a:lnTo>
                <a:lnTo>
                  <a:pt x="724" y="915"/>
                </a:lnTo>
                <a:lnTo>
                  <a:pt x="708" y="901"/>
                </a:lnTo>
                <a:lnTo>
                  <a:pt x="703" y="896"/>
                </a:lnTo>
                <a:lnTo>
                  <a:pt x="703" y="891"/>
                </a:lnTo>
                <a:lnTo>
                  <a:pt x="703" y="882"/>
                </a:lnTo>
                <a:lnTo>
                  <a:pt x="703" y="877"/>
                </a:lnTo>
                <a:lnTo>
                  <a:pt x="698" y="872"/>
                </a:lnTo>
                <a:lnTo>
                  <a:pt x="703" y="867"/>
                </a:lnTo>
                <a:lnTo>
                  <a:pt x="703" y="862"/>
                </a:lnTo>
                <a:lnTo>
                  <a:pt x="714" y="862"/>
                </a:lnTo>
                <a:lnTo>
                  <a:pt x="724" y="857"/>
                </a:lnTo>
                <a:lnTo>
                  <a:pt x="729" y="853"/>
                </a:lnTo>
                <a:lnTo>
                  <a:pt x="729" y="848"/>
                </a:lnTo>
                <a:lnTo>
                  <a:pt x="729" y="843"/>
                </a:lnTo>
                <a:lnTo>
                  <a:pt x="729" y="838"/>
                </a:lnTo>
                <a:lnTo>
                  <a:pt x="724" y="833"/>
                </a:lnTo>
                <a:lnTo>
                  <a:pt x="724" y="829"/>
                </a:lnTo>
                <a:lnTo>
                  <a:pt x="724" y="819"/>
                </a:lnTo>
                <a:lnTo>
                  <a:pt x="734" y="819"/>
                </a:lnTo>
                <a:lnTo>
                  <a:pt x="749" y="819"/>
                </a:lnTo>
                <a:lnTo>
                  <a:pt x="765" y="819"/>
                </a:lnTo>
                <a:lnTo>
                  <a:pt x="770" y="819"/>
                </a:lnTo>
                <a:lnTo>
                  <a:pt x="785" y="814"/>
                </a:lnTo>
                <a:lnTo>
                  <a:pt x="791" y="809"/>
                </a:lnTo>
                <a:lnTo>
                  <a:pt x="796" y="804"/>
                </a:lnTo>
                <a:lnTo>
                  <a:pt x="796" y="800"/>
                </a:lnTo>
                <a:lnTo>
                  <a:pt x="791" y="795"/>
                </a:lnTo>
                <a:lnTo>
                  <a:pt x="785" y="790"/>
                </a:lnTo>
                <a:lnTo>
                  <a:pt x="785" y="785"/>
                </a:lnTo>
                <a:lnTo>
                  <a:pt x="785" y="771"/>
                </a:lnTo>
                <a:lnTo>
                  <a:pt x="785" y="766"/>
                </a:lnTo>
                <a:lnTo>
                  <a:pt x="780" y="771"/>
                </a:lnTo>
                <a:lnTo>
                  <a:pt x="780" y="785"/>
                </a:lnTo>
                <a:lnTo>
                  <a:pt x="785" y="795"/>
                </a:lnTo>
                <a:lnTo>
                  <a:pt x="791" y="804"/>
                </a:lnTo>
                <a:lnTo>
                  <a:pt x="780" y="814"/>
                </a:lnTo>
                <a:lnTo>
                  <a:pt x="775" y="809"/>
                </a:lnTo>
                <a:lnTo>
                  <a:pt x="765" y="814"/>
                </a:lnTo>
                <a:lnTo>
                  <a:pt x="760" y="814"/>
                </a:lnTo>
                <a:lnTo>
                  <a:pt x="749" y="809"/>
                </a:lnTo>
                <a:lnTo>
                  <a:pt x="739" y="809"/>
                </a:lnTo>
                <a:lnTo>
                  <a:pt x="724" y="814"/>
                </a:lnTo>
                <a:lnTo>
                  <a:pt x="714" y="819"/>
                </a:lnTo>
                <a:lnTo>
                  <a:pt x="714" y="824"/>
                </a:lnTo>
                <a:lnTo>
                  <a:pt x="714" y="833"/>
                </a:lnTo>
                <a:lnTo>
                  <a:pt x="719" y="843"/>
                </a:lnTo>
                <a:lnTo>
                  <a:pt x="719" y="848"/>
                </a:lnTo>
                <a:lnTo>
                  <a:pt x="698" y="857"/>
                </a:lnTo>
                <a:lnTo>
                  <a:pt x="693" y="862"/>
                </a:lnTo>
                <a:lnTo>
                  <a:pt x="693" y="877"/>
                </a:lnTo>
                <a:lnTo>
                  <a:pt x="693" y="882"/>
                </a:lnTo>
                <a:lnTo>
                  <a:pt x="688" y="886"/>
                </a:lnTo>
                <a:lnTo>
                  <a:pt x="688" y="891"/>
                </a:lnTo>
                <a:lnTo>
                  <a:pt x="678" y="891"/>
                </a:lnTo>
                <a:lnTo>
                  <a:pt x="688" y="906"/>
                </a:lnTo>
                <a:lnTo>
                  <a:pt x="688" y="915"/>
                </a:lnTo>
                <a:lnTo>
                  <a:pt x="683" y="925"/>
                </a:lnTo>
                <a:lnTo>
                  <a:pt x="678" y="939"/>
                </a:lnTo>
                <a:lnTo>
                  <a:pt x="672" y="954"/>
                </a:lnTo>
                <a:lnTo>
                  <a:pt x="667" y="968"/>
                </a:lnTo>
                <a:lnTo>
                  <a:pt x="667" y="978"/>
                </a:lnTo>
                <a:lnTo>
                  <a:pt x="662" y="983"/>
                </a:lnTo>
                <a:lnTo>
                  <a:pt x="657" y="988"/>
                </a:lnTo>
                <a:lnTo>
                  <a:pt x="652" y="988"/>
                </a:lnTo>
                <a:lnTo>
                  <a:pt x="642" y="978"/>
                </a:lnTo>
                <a:lnTo>
                  <a:pt x="631" y="973"/>
                </a:lnTo>
                <a:lnTo>
                  <a:pt x="616" y="973"/>
                </a:lnTo>
                <a:lnTo>
                  <a:pt x="601" y="973"/>
                </a:lnTo>
                <a:lnTo>
                  <a:pt x="595" y="968"/>
                </a:lnTo>
                <a:lnTo>
                  <a:pt x="590" y="968"/>
                </a:lnTo>
                <a:lnTo>
                  <a:pt x="585" y="963"/>
                </a:lnTo>
                <a:lnTo>
                  <a:pt x="585" y="959"/>
                </a:lnTo>
                <a:lnTo>
                  <a:pt x="585" y="954"/>
                </a:lnTo>
                <a:lnTo>
                  <a:pt x="585" y="949"/>
                </a:lnTo>
                <a:lnTo>
                  <a:pt x="590" y="949"/>
                </a:lnTo>
                <a:lnTo>
                  <a:pt x="590" y="944"/>
                </a:lnTo>
                <a:lnTo>
                  <a:pt x="595" y="935"/>
                </a:lnTo>
                <a:lnTo>
                  <a:pt x="595" y="930"/>
                </a:lnTo>
                <a:lnTo>
                  <a:pt x="590" y="925"/>
                </a:lnTo>
                <a:lnTo>
                  <a:pt x="590" y="910"/>
                </a:lnTo>
                <a:lnTo>
                  <a:pt x="590" y="906"/>
                </a:lnTo>
                <a:lnTo>
                  <a:pt x="601" y="896"/>
                </a:lnTo>
                <a:lnTo>
                  <a:pt x="601" y="891"/>
                </a:lnTo>
                <a:lnTo>
                  <a:pt x="601" y="877"/>
                </a:lnTo>
                <a:lnTo>
                  <a:pt x="595" y="872"/>
                </a:lnTo>
                <a:lnTo>
                  <a:pt x="590" y="862"/>
                </a:lnTo>
                <a:lnTo>
                  <a:pt x="585" y="853"/>
                </a:lnTo>
                <a:lnTo>
                  <a:pt x="585" y="838"/>
                </a:lnTo>
                <a:lnTo>
                  <a:pt x="585" y="833"/>
                </a:lnTo>
                <a:lnTo>
                  <a:pt x="590" y="829"/>
                </a:lnTo>
                <a:lnTo>
                  <a:pt x="595" y="824"/>
                </a:lnTo>
                <a:lnTo>
                  <a:pt x="606" y="814"/>
                </a:lnTo>
                <a:lnTo>
                  <a:pt x="611" y="804"/>
                </a:lnTo>
                <a:lnTo>
                  <a:pt x="616" y="804"/>
                </a:lnTo>
                <a:lnTo>
                  <a:pt x="621" y="800"/>
                </a:lnTo>
                <a:lnTo>
                  <a:pt x="616" y="800"/>
                </a:lnTo>
                <a:lnTo>
                  <a:pt x="611" y="795"/>
                </a:lnTo>
                <a:lnTo>
                  <a:pt x="606" y="780"/>
                </a:lnTo>
                <a:lnTo>
                  <a:pt x="611" y="751"/>
                </a:lnTo>
                <a:lnTo>
                  <a:pt x="611" y="742"/>
                </a:lnTo>
                <a:lnTo>
                  <a:pt x="606" y="751"/>
                </a:lnTo>
                <a:lnTo>
                  <a:pt x="601" y="776"/>
                </a:lnTo>
                <a:lnTo>
                  <a:pt x="601" y="785"/>
                </a:lnTo>
                <a:lnTo>
                  <a:pt x="595" y="795"/>
                </a:lnTo>
                <a:lnTo>
                  <a:pt x="585" y="804"/>
                </a:lnTo>
                <a:lnTo>
                  <a:pt x="580" y="814"/>
                </a:lnTo>
                <a:lnTo>
                  <a:pt x="570" y="809"/>
                </a:lnTo>
                <a:lnTo>
                  <a:pt x="554" y="795"/>
                </a:lnTo>
                <a:lnTo>
                  <a:pt x="549" y="790"/>
                </a:lnTo>
                <a:lnTo>
                  <a:pt x="539" y="785"/>
                </a:lnTo>
                <a:lnTo>
                  <a:pt x="529" y="780"/>
                </a:lnTo>
                <a:lnTo>
                  <a:pt x="524" y="776"/>
                </a:lnTo>
                <a:lnTo>
                  <a:pt x="524" y="771"/>
                </a:lnTo>
                <a:lnTo>
                  <a:pt x="529" y="766"/>
                </a:lnTo>
                <a:lnTo>
                  <a:pt x="534" y="766"/>
                </a:lnTo>
                <a:lnTo>
                  <a:pt x="539" y="761"/>
                </a:lnTo>
                <a:lnTo>
                  <a:pt x="544" y="756"/>
                </a:lnTo>
                <a:lnTo>
                  <a:pt x="549" y="751"/>
                </a:lnTo>
                <a:lnTo>
                  <a:pt x="544" y="751"/>
                </a:lnTo>
                <a:lnTo>
                  <a:pt x="539" y="761"/>
                </a:lnTo>
                <a:lnTo>
                  <a:pt x="513" y="761"/>
                </a:lnTo>
                <a:lnTo>
                  <a:pt x="508" y="756"/>
                </a:lnTo>
                <a:lnTo>
                  <a:pt x="503" y="756"/>
                </a:lnTo>
                <a:lnTo>
                  <a:pt x="498" y="751"/>
                </a:lnTo>
                <a:lnTo>
                  <a:pt x="498" y="747"/>
                </a:lnTo>
                <a:lnTo>
                  <a:pt x="493" y="742"/>
                </a:lnTo>
                <a:lnTo>
                  <a:pt x="483" y="737"/>
                </a:lnTo>
                <a:lnTo>
                  <a:pt x="483" y="727"/>
                </a:lnTo>
                <a:lnTo>
                  <a:pt x="483" y="722"/>
                </a:lnTo>
                <a:lnTo>
                  <a:pt x="488" y="718"/>
                </a:lnTo>
                <a:lnTo>
                  <a:pt x="498" y="713"/>
                </a:lnTo>
                <a:lnTo>
                  <a:pt x="493" y="708"/>
                </a:lnTo>
                <a:lnTo>
                  <a:pt x="493" y="703"/>
                </a:lnTo>
                <a:lnTo>
                  <a:pt x="488" y="703"/>
                </a:lnTo>
                <a:lnTo>
                  <a:pt x="477" y="698"/>
                </a:lnTo>
                <a:lnTo>
                  <a:pt x="472" y="694"/>
                </a:lnTo>
                <a:lnTo>
                  <a:pt x="467" y="694"/>
                </a:lnTo>
                <a:lnTo>
                  <a:pt x="462" y="694"/>
                </a:lnTo>
                <a:lnTo>
                  <a:pt x="457" y="703"/>
                </a:lnTo>
                <a:lnTo>
                  <a:pt x="447" y="708"/>
                </a:lnTo>
                <a:lnTo>
                  <a:pt x="416" y="742"/>
                </a:lnTo>
                <a:lnTo>
                  <a:pt x="400" y="751"/>
                </a:lnTo>
                <a:lnTo>
                  <a:pt x="395" y="747"/>
                </a:lnTo>
                <a:lnTo>
                  <a:pt x="395" y="737"/>
                </a:lnTo>
                <a:lnTo>
                  <a:pt x="395" y="732"/>
                </a:lnTo>
                <a:lnTo>
                  <a:pt x="390" y="727"/>
                </a:lnTo>
                <a:lnTo>
                  <a:pt x="380" y="722"/>
                </a:lnTo>
                <a:lnTo>
                  <a:pt x="375" y="713"/>
                </a:lnTo>
                <a:lnTo>
                  <a:pt x="364" y="713"/>
                </a:lnTo>
                <a:lnTo>
                  <a:pt x="359" y="708"/>
                </a:lnTo>
                <a:lnTo>
                  <a:pt x="359" y="703"/>
                </a:lnTo>
                <a:lnTo>
                  <a:pt x="339" y="694"/>
                </a:lnTo>
                <a:lnTo>
                  <a:pt x="334" y="684"/>
                </a:lnTo>
                <a:lnTo>
                  <a:pt x="334" y="665"/>
                </a:lnTo>
                <a:lnTo>
                  <a:pt x="329" y="650"/>
                </a:lnTo>
                <a:lnTo>
                  <a:pt x="334" y="641"/>
                </a:lnTo>
                <a:lnTo>
                  <a:pt x="339" y="626"/>
                </a:lnTo>
                <a:lnTo>
                  <a:pt x="344" y="621"/>
                </a:lnTo>
                <a:lnTo>
                  <a:pt x="354" y="616"/>
                </a:lnTo>
                <a:lnTo>
                  <a:pt x="364" y="616"/>
                </a:lnTo>
                <a:lnTo>
                  <a:pt x="375" y="621"/>
                </a:lnTo>
                <a:lnTo>
                  <a:pt x="380" y="626"/>
                </a:lnTo>
                <a:lnTo>
                  <a:pt x="385" y="636"/>
                </a:lnTo>
                <a:lnTo>
                  <a:pt x="390" y="641"/>
                </a:lnTo>
                <a:lnTo>
                  <a:pt x="390" y="655"/>
                </a:lnTo>
                <a:lnTo>
                  <a:pt x="385" y="669"/>
                </a:lnTo>
                <a:lnTo>
                  <a:pt x="390" y="674"/>
                </a:lnTo>
                <a:lnTo>
                  <a:pt x="395" y="679"/>
                </a:lnTo>
                <a:lnTo>
                  <a:pt x="400" y="679"/>
                </a:lnTo>
                <a:lnTo>
                  <a:pt x="400" y="674"/>
                </a:lnTo>
                <a:lnTo>
                  <a:pt x="395" y="669"/>
                </a:lnTo>
                <a:lnTo>
                  <a:pt x="395" y="665"/>
                </a:lnTo>
                <a:lnTo>
                  <a:pt x="395" y="655"/>
                </a:lnTo>
                <a:lnTo>
                  <a:pt x="400" y="650"/>
                </a:lnTo>
                <a:lnTo>
                  <a:pt x="400" y="645"/>
                </a:lnTo>
                <a:lnTo>
                  <a:pt x="400" y="641"/>
                </a:lnTo>
                <a:lnTo>
                  <a:pt x="395" y="626"/>
                </a:lnTo>
                <a:lnTo>
                  <a:pt x="395" y="621"/>
                </a:lnTo>
                <a:lnTo>
                  <a:pt x="385" y="616"/>
                </a:lnTo>
                <a:lnTo>
                  <a:pt x="375" y="607"/>
                </a:lnTo>
                <a:lnTo>
                  <a:pt x="375" y="597"/>
                </a:lnTo>
                <a:lnTo>
                  <a:pt x="375" y="592"/>
                </a:lnTo>
                <a:lnTo>
                  <a:pt x="364" y="592"/>
                </a:lnTo>
                <a:lnTo>
                  <a:pt x="359" y="592"/>
                </a:lnTo>
                <a:lnTo>
                  <a:pt x="359" y="588"/>
                </a:lnTo>
                <a:lnTo>
                  <a:pt x="354" y="588"/>
                </a:lnTo>
                <a:lnTo>
                  <a:pt x="359" y="602"/>
                </a:lnTo>
                <a:lnTo>
                  <a:pt x="364" y="602"/>
                </a:lnTo>
                <a:lnTo>
                  <a:pt x="364" y="607"/>
                </a:lnTo>
                <a:lnTo>
                  <a:pt x="359" y="607"/>
                </a:lnTo>
                <a:lnTo>
                  <a:pt x="349" y="612"/>
                </a:lnTo>
                <a:lnTo>
                  <a:pt x="349" y="607"/>
                </a:lnTo>
                <a:lnTo>
                  <a:pt x="344" y="612"/>
                </a:lnTo>
                <a:lnTo>
                  <a:pt x="339" y="616"/>
                </a:lnTo>
                <a:lnTo>
                  <a:pt x="329" y="626"/>
                </a:lnTo>
                <a:lnTo>
                  <a:pt x="323" y="631"/>
                </a:lnTo>
                <a:lnTo>
                  <a:pt x="323" y="641"/>
                </a:lnTo>
                <a:lnTo>
                  <a:pt x="318" y="650"/>
                </a:lnTo>
                <a:lnTo>
                  <a:pt x="318" y="660"/>
                </a:lnTo>
                <a:lnTo>
                  <a:pt x="318" y="674"/>
                </a:lnTo>
                <a:lnTo>
                  <a:pt x="308" y="684"/>
                </a:lnTo>
                <a:lnTo>
                  <a:pt x="293" y="698"/>
                </a:lnTo>
                <a:lnTo>
                  <a:pt x="287" y="703"/>
                </a:lnTo>
                <a:lnTo>
                  <a:pt x="277" y="708"/>
                </a:lnTo>
                <a:lnTo>
                  <a:pt x="272" y="713"/>
                </a:lnTo>
                <a:lnTo>
                  <a:pt x="267" y="718"/>
                </a:lnTo>
                <a:lnTo>
                  <a:pt x="262" y="722"/>
                </a:lnTo>
                <a:lnTo>
                  <a:pt x="241" y="742"/>
                </a:lnTo>
                <a:lnTo>
                  <a:pt x="226" y="747"/>
                </a:lnTo>
                <a:lnTo>
                  <a:pt x="216" y="747"/>
                </a:lnTo>
                <a:lnTo>
                  <a:pt x="210" y="751"/>
                </a:lnTo>
                <a:lnTo>
                  <a:pt x="190" y="761"/>
                </a:lnTo>
                <a:lnTo>
                  <a:pt x="169" y="776"/>
                </a:lnTo>
                <a:lnTo>
                  <a:pt x="169" y="780"/>
                </a:lnTo>
                <a:lnTo>
                  <a:pt x="164" y="780"/>
                </a:lnTo>
                <a:lnTo>
                  <a:pt x="159" y="780"/>
                </a:lnTo>
                <a:lnTo>
                  <a:pt x="154" y="771"/>
                </a:lnTo>
                <a:lnTo>
                  <a:pt x="149" y="751"/>
                </a:lnTo>
                <a:lnTo>
                  <a:pt x="154" y="737"/>
                </a:lnTo>
                <a:lnTo>
                  <a:pt x="154" y="713"/>
                </a:lnTo>
                <a:lnTo>
                  <a:pt x="159" y="698"/>
                </a:lnTo>
                <a:lnTo>
                  <a:pt x="164" y="689"/>
                </a:lnTo>
                <a:lnTo>
                  <a:pt x="164" y="684"/>
                </a:lnTo>
                <a:lnTo>
                  <a:pt x="164" y="674"/>
                </a:lnTo>
                <a:lnTo>
                  <a:pt x="164" y="665"/>
                </a:lnTo>
                <a:lnTo>
                  <a:pt x="164" y="660"/>
                </a:lnTo>
                <a:lnTo>
                  <a:pt x="169" y="650"/>
                </a:lnTo>
                <a:lnTo>
                  <a:pt x="180" y="645"/>
                </a:lnTo>
                <a:lnTo>
                  <a:pt x="185" y="645"/>
                </a:lnTo>
                <a:lnTo>
                  <a:pt x="190" y="645"/>
                </a:lnTo>
                <a:lnTo>
                  <a:pt x="195" y="645"/>
                </a:lnTo>
                <a:lnTo>
                  <a:pt x="200" y="655"/>
                </a:lnTo>
                <a:lnTo>
                  <a:pt x="205" y="660"/>
                </a:lnTo>
                <a:lnTo>
                  <a:pt x="210" y="660"/>
                </a:lnTo>
                <a:lnTo>
                  <a:pt x="216" y="650"/>
                </a:lnTo>
                <a:lnTo>
                  <a:pt x="231" y="645"/>
                </a:lnTo>
                <a:lnTo>
                  <a:pt x="241" y="645"/>
                </a:lnTo>
                <a:lnTo>
                  <a:pt x="246" y="636"/>
                </a:lnTo>
                <a:lnTo>
                  <a:pt x="257" y="621"/>
                </a:lnTo>
                <a:lnTo>
                  <a:pt x="267" y="612"/>
                </a:lnTo>
                <a:lnTo>
                  <a:pt x="272" y="607"/>
                </a:lnTo>
                <a:lnTo>
                  <a:pt x="272" y="597"/>
                </a:lnTo>
                <a:lnTo>
                  <a:pt x="272" y="592"/>
                </a:lnTo>
                <a:lnTo>
                  <a:pt x="272" y="573"/>
                </a:lnTo>
                <a:lnTo>
                  <a:pt x="272" y="568"/>
                </a:lnTo>
                <a:lnTo>
                  <a:pt x="277" y="563"/>
                </a:lnTo>
                <a:lnTo>
                  <a:pt x="287" y="563"/>
                </a:lnTo>
                <a:lnTo>
                  <a:pt x="293" y="563"/>
                </a:lnTo>
                <a:lnTo>
                  <a:pt x="298" y="568"/>
                </a:lnTo>
                <a:lnTo>
                  <a:pt x="298" y="573"/>
                </a:lnTo>
                <a:lnTo>
                  <a:pt x="303" y="573"/>
                </a:lnTo>
                <a:lnTo>
                  <a:pt x="318" y="578"/>
                </a:lnTo>
                <a:lnTo>
                  <a:pt x="323" y="578"/>
                </a:lnTo>
                <a:lnTo>
                  <a:pt x="323" y="573"/>
                </a:lnTo>
                <a:lnTo>
                  <a:pt x="313" y="573"/>
                </a:lnTo>
                <a:lnTo>
                  <a:pt x="308" y="568"/>
                </a:lnTo>
                <a:lnTo>
                  <a:pt x="303" y="563"/>
                </a:lnTo>
                <a:lnTo>
                  <a:pt x="293" y="554"/>
                </a:lnTo>
                <a:lnTo>
                  <a:pt x="287" y="554"/>
                </a:lnTo>
                <a:lnTo>
                  <a:pt x="277" y="559"/>
                </a:lnTo>
                <a:lnTo>
                  <a:pt x="272" y="563"/>
                </a:lnTo>
                <a:lnTo>
                  <a:pt x="267" y="578"/>
                </a:lnTo>
                <a:lnTo>
                  <a:pt x="267" y="583"/>
                </a:lnTo>
                <a:lnTo>
                  <a:pt x="267" y="597"/>
                </a:lnTo>
                <a:lnTo>
                  <a:pt x="262" y="602"/>
                </a:lnTo>
                <a:lnTo>
                  <a:pt x="257" y="607"/>
                </a:lnTo>
                <a:lnTo>
                  <a:pt x="252" y="607"/>
                </a:lnTo>
                <a:lnTo>
                  <a:pt x="246" y="602"/>
                </a:lnTo>
                <a:lnTo>
                  <a:pt x="236" y="592"/>
                </a:lnTo>
                <a:lnTo>
                  <a:pt x="231" y="583"/>
                </a:lnTo>
                <a:lnTo>
                  <a:pt x="226" y="573"/>
                </a:lnTo>
                <a:lnTo>
                  <a:pt x="226" y="568"/>
                </a:lnTo>
                <a:lnTo>
                  <a:pt x="226" y="563"/>
                </a:lnTo>
                <a:lnTo>
                  <a:pt x="221" y="544"/>
                </a:lnTo>
                <a:lnTo>
                  <a:pt x="216" y="530"/>
                </a:lnTo>
                <a:lnTo>
                  <a:pt x="210" y="515"/>
                </a:lnTo>
                <a:lnTo>
                  <a:pt x="200" y="501"/>
                </a:lnTo>
                <a:lnTo>
                  <a:pt x="200" y="496"/>
                </a:lnTo>
                <a:lnTo>
                  <a:pt x="195" y="496"/>
                </a:lnTo>
                <a:lnTo>
                  <a:pt x="195" y="491"/>
                </a:lnTo>
                <a:lnTo>
                  <a:pt x="205" y="491"/>
                </a:lnTo>
                <a:lnTo>
                  <a:pt x="205" y="486"/>
                </a:lnTo>
                <a:lnTo>
                  <a:pt x="221" y="491"/>
                </a:lnTo>
                <a:lnTo>
                  <a:pt x="226" y="486"/>
                </a:lnTo>
                <a:lnTo>
                  <a:pt x="236" y="482"/>
                </a:lnTo>
                <a:lnTo>
                  <a:pt x="236" y="486"/>
                </a:lnTo>
                <a:lnTo>
                  <a:pt x="241" y="491"/>
                </a:lnTo>
                <a:lnTo>
                  <a:pt x="252" y="501"/>
                </a:lnTo>
                <a:lnTo>
                  <a:pt x="262" y="501"/>
                </a:lnTo>
                <a:lnTo>
                  <a:pt x="267" y="506"/>
                </a:lnTo>
                <a:lnTo>
                  <a:pt x="272" y="506"/>
                </a:lnTo>
                <a:lnTo>
                  <a:pt x="277" y="501"/>
                </a:lnTo>
                <a:lnTo>
                  <a:pt x="287" y="501"/>
                </a:lnTo>
                <a:lnTo>
                  <a:pt x="287" y="496"/>
                </a:lnTo>
                <a:lnTo>
                  <a:pt x="287" y="482"/>
                </a:lnTo>
                <a:lnTo>
                  <a:pt x="282" y="482"/>
                </a:lnTo>
                <a:lnTo>
                  <a:pt x="282" y="491"/>
                </a:lnTo>
                <a:lnTo>
                  <a:pt x="277" y="496"/>
                </a:lnTo>
                <a:lnTo>
                  <a:pt x="272" y="496"/>
                </a:lnTo>
                <a:lnTo>
                  <a:pt x="257" y="496"/>
                </a:lnTo>
                <a:lnTo>
                  <a:pt x="246" y="491"/>
                </a:lnTo>
                <a:lnTo>
                  <a:pt x="241" y="486"/>
                </a:lnTo>
                <a:lnTo>
                  <a:pt x="236" y="477"/>
                </a:lnTo>
                <a:lnTo>
                  <a:pt x="221" y="482"/>
                </a:lnTo>
                <a:lnTo>
                  <a:pt x="200" y="482"/>
                </a:lnTo>
                <a:lnTo>
                  <a:pt x="195" y="477"/>
                </a:lnTo>
                <a:lnTo>
                  <a:pt x="190" y="472"/>
                </a:lnTo>
                <a:lnTo>
                  <a:pt x="190" y="462"/>
                </a:lnTo>
                <a:lnTo>
                  <a:pt x="185" y="453"/>
                </a:lnTo>
                <a:lnTo>
                  <a:pt x="185" y="448"/>
                </a:lnTo>
                <a:lnTo>
                  <a:pt x="180" y="438"/>
                </a:lnTo>
                <a:lnTo>
                  <a:pt x="185" y="424"/>
                </a:lnTo>
                <a:lnTo>
                  <a:pt x="190" y="414"/>
                </a:lnTo>
                <a:lnTo>
                  <a:pt x="195" y="409"/>
                </a:lnTo>
                <a:lnTo>
                  <a:pt x="200" y="404"/>
                </a:lnTo>
                <a:lnTo>
                  <a:pt x="200" y="395"/>
                </a:lnTo>
                <a:lnTo>
                  <a:pt x="205" y="395"/>
                </a:lnTo>
                <a:lnTo>
                  <a:pt x="210" y="395"/>
                </a:lnTo>
                <a:lnTo>
                  <a:pt x="216" y="400"/>
                </a:lnTo>
                <a:lnTo>
                  <a:pt x="221" y="400"/>
                </a:lnTo>
                <a:lnTo>
                  <a:pt x="226" y="400"/>
                </a:lnTo>
                <a:lnTo>
                  <a:pt x="241" y="404"/>
                </a:lnTo>
                <a:lnTo>
                  <a:pt x="257" y="419"/>
                </a:lnTo>
                <a:lnTo>
                  <a:pt x="267" y="419"/>
                </a:lnTo>
                <a:lnTo>
                  <a:pt x="277" y="414"/>
                </a:lnTo>
                <a:lnTo>
                  <a:pt x="282" y="409"/>
                </a:lnTo>
                <a:lnTo>
                  <a:pt x="282" y="404"/>
                </a:lnTo>
                <a:lnTo>
                  <a:pt x="272" y="400"/>
                </a:lnTo>
                <a:lnTo>
                  <a:pt x="267" y="400"/>
                </a:lnTo>
                <a:lnTo>
                  <a:pt x="267" y="404"/>
                </a:lnTo>
                <a:lnTo>
                  <a:pt x="277" y="404"/>
                </a:lnTo>
                <a:lnTo>
                  <a:pt x="277" y="409"/>
                </a:lnTo>
                <a:lnTo>
                  <a:pt x="267" y="414"/>
                </a:lnTo>
                <a:lnTo>
                  <a:pt x="262" y="414"/>
                </a:lnTo>
                <a:lnTo>
                  <a:pt x="257" y="414"/>
                </a:lnTo>
                <a:lnTo>
                  <a:pt x="246" y="409"/>
                </a:lnTo>
                <a:lnTo>
                  <a:pt x="246" y="404"/>
                </a:lnTo>
                <a:lnTo>
                  <a:pt x="241" y="400"/>
                </a:lnTo>
                <a:lnTo>
                  <a:pt x="236" y="395"/>
                </a:lnTo>
                <a:lnTo>
                  <a:pt x="231" y="395"/>
                </a:lnTo>
                <a:lnTo>
                  <a:pt x="226" y="385"/>
                </a:lnTo>
                <a:lnTo>
                  <a:pt x="216" y="385"/>
                </a:lnTo>
                <a:lnTo>
                  <a:pt x="205" y="385"/>
                </a:lnTo>
                <a:lnTo>
                  <a:pt x="195" y="375"/>
                </a:lnTo>
                <a:lnTo>
                  <a:pt x="190" y="366"/>
                </a:lnTo>
                <a:lnTo>
                  <a:pt x="185" y="361"/>
                </a:lnTo>
                <a:lnTo>
                  <a:pt x="185" y="351"/>
                </a:lnTo>
                <a:lnTo>
                  <a:pt x="190" y="337"/>
                </a:lnTo>
                <a:lnTo>
                  <a:pt x="195" y="322"/>
                </a:lnTo>
                <a:lnTo>
                  <a:pt x="185" y="308"/>
                </a:lnTo>
                <a:lnTo>
                  <a:pt x="185" y="303"/>
                </a:lnTo>
                <a:lnTo>
                  <a:pt x="190" y="298"/>
                </a:lnTo>
                <a:lnTo>
                  <a:pt x="190" y="294"/>
                </a:lnTo>
                <a:lnTo>
                  <a:pt x="195" y="294"/>
                </a:lnTo>
                <a:lnTo>
                  <a:pt x="200" y="294"/>
                </a:lnTo>
                <a:lnTo>
                  <a:pt x="210" y="298"/>
                </a:lnTo>
                <a:lnTo>
                  <a:pt x="210" y="294"/>
                </a:lnTo>
                <a:lnTo>
                  <a:pt x="200" y="289"/>
                </a:lnTo>
                <a:lnTo>
                  <a:pt x="195" y="289"/>
                </a:lnTo>
                <a:lnTo>
                  <a:pt x="190" y="289"/>
                </a:lnTo>
                <a:lnTo>
                  <a:pt x="185" y="298"/>
                </a:lnTo>
                <a:lnTo>
                  <a:pt x="185" y="337"/>
                </a:lnTo>
                <a:lnTo>
                  <a:pt x="185" y="347"/>
                </a:lnTo>
                <a:lnTo>
                  <a:pt x="180" y="356"/>
                </a:lnTo>
                <a:lnTo>
                  <a:pt x="180" y="366"/>
                </a:lnTo>
                <a:lnTo>
                  <a:pt x="180" y="371"/>
                </a:lnTo>
                <a:lnTo>
                  <a:pt x="190" y="385"/>
                </a:lnTo>
                <a:lnTo>
                  <a:pt x="195" y="385"/>
                </a:lnTo>
                <a:lnTo>
                  <a:pt x="195" y="390"/>
                </a:lnTo>
                <a:lnTo>
                  <a:pt x="195" y="395"/>
                </a:lnTo>
                <a:lnTo>
                  <a:pt x="190" y="395"/>
                </a:lnTo>
                <a:lnTo>
                  <a:pt x="185" y="404"/>
                </a:lnTo>
                <a:lnTo>
                  <a:pt x="175" y="419"/>
                </a:lnTo>
                <a:lnTo>
                  <a:pt x="169" y="424"/>
                </a:lnTo>
                <a:lnTo>
                  <a:pt x="169" y="438"/>
                </a:lnTo>
                <a:lnTo>
                  <a:pt x="175" y="443"/>
                </a:lnTo>
                <a:lnTo>
                  <a:pt x="175" y="448"/>
                </a:lnTo>
                <a:lnTo>
                  <a:pt x="169" y="453"/>
                </a:lnTo>
                <a:lnTo>
                  <a:pt x="164" y="472"/>
                </a:lnTo>
                <a:lnTo>
                  <a:pt x="159" y="477"/>
                </a:lnTo>
                <a:lnTo>
                  <a:pt x="139" y="486"/>
                </a:lnTo>
                <a:lnTo>
                  <a:pt x="133" y="496"/>
                </a:lnTo>
                <a:lnTo>
                  <a:pt x="128" y="496"/>
                </a:lnTo>
                <a:lnTo>
                  <a:pt x="118" y="501"/>
                </a:lnTo>
                <a:lnTo>
                  <a:pt x="113" y="501"/>
                </a:lnTo>
                <a:lnTo>
                  <a:pt x="103" y="496"/>
                </a:lnTo>
                <a:lnTo>
                  <a:pt x="92" y="486"/>
                </a:lnTo>
                <a:lnTo>
                  <a:pt x="87" y="472"/>
                </a:lnTo>
                <a:lnTo>
                  <a:pt x="82" y="462"/>
                </a:lnTo>
                <a:lnTo>
                  <a:pt x="87" y="457"/>
                </a:lnTo>
                <a:lnTo>
                  <a:pt x="92" y="457"/>
                </a:lnTo>
                <a:lnTo>
                  <a:pt x="92" y="453"/>
                </a:lnTo>
                <a:lnTo>
                  <a:pt x="87" y="448"/>
                </a:lnTo>
                <a:lnTo>
                  <a:pt x="82" y="453"/>
                </a:lnTo>
                <a:lnTo>
                  <a:pt x="77" y="453"/>
                </a:lnTo>
                <a:lnTo>
                  <a:pt x="67" y="448"/>
                </a:lnTo>
                <a:lnTo>
                  <a:pt x="67" y="443"/>
                </a:lnTo>
                <a:lnTo>
                  <a:pt x="67" y="438"/>
                </a:lnTo>
                <a:lnTo>
                  <a:pt x="62" y="433"/>
                </a:lnTo>
                <a:lnTo>
                  <a:pt x="56" y="428"/>
                </a:lnTo>
                <a:lnTo>
                  <a:pt x="56" y="424"/>
                </a:lnTo>
                <a:lnTo>
                  <a:pt x="62" y="409"/>
                </a:lnTo>
                <a:lnTo>
                  <a:pt x="67" y="400"/>
                </a:lnTo>
                <a:lnTo>
                  <a:pt x="67" y="390"/>
                </a:lnTo>
                <a:lnTo>
                  <a:pt x="67" y="380"/>
                </a:lnTo>
                <a:lnTo>
                  <a:pt x="67" y="375"/>
                </a:lnTo>
                <a:lnTo>
                  <a:pt x="67" y="366"/>
                </a:lnTo>
                <a:lnTo>
                  <a:pt x="56" y="351"/>
                </a:lnTo>
                <a:lnTo>
                  <a:pt x="51" y="342"/>
                </a:lnTo>
                <a:lnTo>
                  <a:pt x="46" y="337"/>
                </a:lnTo>
                <a:lnTo>
                  <a:pt x="41" y="332"/>
                </a:lnTo>
                <a:lnTo>
                  <a:pt x="41" y="327"/>
                </a:lnTo>
                <a:lnTo>
                  <a:pt x="41" y="322"/>
                </a:lnTo>
                <a:lnTo>
                  <a:pt x="41" y="313"/>
                </a:lnTo>
                <a:lnTo>
                  <a:pt x="46" y="308"/>
                </a:lnTo>
                <a:lnTo>
                  <a:pt x="51" y="308"/>
                </a:lnTo>
                <a:lnTo>
                  <a:pt x="67" y="308"/>
                </a:lnTo>
                <a:lnTo>
                  <a:pt x="72" y="308"/>
                </a:lnTo>
                <a:lnTo>
                  <a:pt x="77" y="308"/>
                </a:lnTo>
                <a:lnTo>
                  <a:pt x="77" y="313"/>
                </a:lnTo>
                <a:lnTo>
                  <a:pt x="77" y="318"/>
                </a:lnTo>
                <a:lnTo>
                  <a:pt x="87" y="322"/>
                </a:lnTo>
                <a:lnTo>
                  <a:pt x="92" y="322"/>
                </a:lnTo>
                <a:lnTo>
                  <a:pt x="82" y="313"/>
                </a:lnTo>
                <a:lnTo>
                  <a:pt x="82" y="308"/>
                </a:lnTo>
                <a:lnTo>
                  <a:pt x="77" y="303"/>
                </a:lnTo>
                <a:lnTo>
                  <a:pt x="67" y="298"/>
                </a:lnTo>
                <a:lnTo>
                  <a:pt x="56" y="303"/>
                </a:lnTo>
                <a:lnTo>
                  <a:pt x="51" y="303"/>
                </a:lnTo>
                <a:lnTo>
                  <a:pt x="46" y="303"/>
                </a:lnTo>
                <a:lnTo>
                  <a:pt x="36" y="308"/>
                </a:lnTo>
                <a:lnTo>
                  <a:pt x="31" y="308"/>
                </a:lnTo>
                <a:lnTo>
                  <a:pt x="26" y="313"/>
                </a:lnTo>
                <a:lnTo>
                  <a:pt x="26" y="318"/>
                </a:lnTo>
                <a:lnTo>
                  <a:pt x="20" y="318"/>
                </a:lnTo>
                <a:lnTo>
                  <a:pt x="15" y="318"/>
                </a:lnTo>
                <a:lnTo>
                  <a:pt x="5" y="318"/>
                </a:lnTo>
                <a:lnTo>
                  <a:pt x="0" y="313"/>
                </a:lnTo>
                <a:lnTo>
                  <a:pt x="0" y="308"/>
                </a:lnTo>
                <a:lnTo>
                  <a:pt x="5" y="303"/>
                </a:lnTo>
                <a:lnTo>
                  <a:pt x="5" y="298"/>
                </a:lnTo>
                <a:lnTo>
                  <a:pt x="10" y="298"/>
                </a:lnTo>
                <a:close/>
              </a:path>
            </a:pathLst>
          </a:custGeom>
          <a:solidFill>
            <a:srgbClr val="00B050"/>
          </a:solidFill>
          <a:ln w="800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151" name="Freeform 8"/>
          <p:cNvSpPr>
            <a:spLocks/>
          </p:cNvSpPr>
          <p:nvPr/>
        </p:nvSpPr>
        <p:spPr bwMode="auto">
          <a:xfrm>
            <a:off x="4327041" y="3071893"/>
            <a:ext cx="1825180" cy="1179619"/>
          </a:xfrm>
          <a:custGeom>
            <a:avLst/>
            <a:gdLst>
              <a:gd name="T0" fmla="*/ 0 w 832"/>
              <a:gd name="T1" fmla="*/ 2147483646 h 559"/>
              <a:gd name="T2" fmla="*/ 2147483646 w 832"/>
              <a:gd name="T3" fmla="*/ 2147483646 h 559"/>
              <a:gd name="T4" fmla="*/ 2147483646 w 832"/>
              <a:gd name="T5" fmla="*/ 2147483646 h 559"/>
              <a:gd name="T6" fmla="*/ 2147483646 w 832"/>
              <a:gd name="T7" fmla="*/ 2147483646 h 559"/>
              <a:gd name="T8" fmla="*/ 2147483646 w 832"/>
              <a:gd name="T9" fmla="*/ 2147483646 h 559"/>
              <a:gd name="T10" fmla="*/ 2147483646 w 832"/>
              <a:gd name="T11" fmla="*/ 2147483646 h 559"/>
              <a:gd name="T12" fmla="*/ 2147483646 w 832"/>
              <a:gd name="T13" fmla="*/ 2147483646 h 559"/>
              <a:gd name="T14" fmla="*/ 2147483646 w 832"/>
              <a:gd name="T15" fmla="*/ 0 h 559"/>
              <a:gd name="T16" fmla="*/ 2147483646 w 832"/>
              <a:gd name="T17" fmla="*/ 2147483646 h 559"/>
              <a:gd name="T18" fmla="*/ 2147483646 w 832"/>
              <a:gd name="T19" fmla="*/ 2147483646 h 559"/>
              <a:gd name="T20" fmla="*/ 2147483646 w 832"/>
              <a:gd name="T21" fmla="*/ 2147483646 h 559"/>
              <a:gd name="T22" fmla="*/ 2147483646 w 832"/>
              <a:gd name="T23" fmla="*/ 2147483646 h 559"/>
              <a:gd name="T24" fmla="*/ 2147483646 w 832"/>
              <a:gd name="T25" fmla="*/ 2147483646 h 559"/>
              <a:gd name="T26" fmla="*/ 2147483646 w 832"/>
              <a:gd name="T27" fmla="*/ 2147483646 h 559"/>
              <a:gd name="T28" fmla="*/ 2147483646 w 832"/>
              <a:gd name="T29" fmla="*/ 2147483646 h 559"/>
              <a:gd name="T30" fmla="*/ 2147483646 w 832"/>
              <a:gd name="T31" fmla="*/ 2147483646 h 559"/>
              <a:gd name="T32" fmla="*/ 2147483646 w 832"/>
              <a:gd name="T33" fmla="*/ 2147483646 h 559"/>
              <a:gd name="T34" fmla="*/ 2147483646 w 832"/>
              <a:gd name="T35" fmla="*/ 2147483646 h 559"/>
              <a:gd name="T36" fmla="*/ 2147483646 w 832"/>
              <a:gd name="T37" fmla="*/ 2147483646 h 559"/>
              <a:gd name="T38" fmla="*/ 2147483646 w 832"/>
              <a:gd name="T39" fmla="*/ 2147483646 h 559"/>
              <a:gd name="T40" fmla="*/ 2147483646 w 832"/>
              <a:gd name="T41" fmla="*/ 2147483646 h 559"/>
              <a:gd name="T42" fmla="*/ 2147483646 w 832"/>
              <a:gd name="T43" fmla="*/ 2147483646 h 559"/>
              <a:gd name="T44" fmla="*/ 2147483646 w 832"/>
              <a:gd name="T45" fmla="*/ 2147483646 h 559"/>
              <a:gd name="T46" fmla="*/ 2147483646 w 832"/>
              <a:gd name="T47" fmla="*/ 2147483646 h 559"/>
              <a:gd name="T48" fmla="*/ 2147483646 w 832"/>
              <a:gd name="T49" fmla="*/ 2147483646 h 559"/>
              <a:gd name="T50" fmla="*/ 2147483646 w 832"/>
              <a:gd name="T51" fmla="*/ 2147483646 h 559"/>
              <a:gd name="T52" fmla="*/ 2147483646 w 832"/>
              <a:gd name="T53" fmla="*/ 2147483646 h 559"/>
              <a:gd name="T54" fmla="*/ 2147483646 w 832"/>
              <a:gd name="T55" fmla="*/ 2147483646 h 559"/>
              <a:gd name="T56" fmla="*/ 2147483646 w 832"/>
              <a:gd name="T57" fmla="*/ 2147483646 h 559"/>
              <a:gd name="T58" fmla="*/ 2147483646 w 832"/>
              <a:gd name="T59" fmla="*/ 2147483646 h 559"/>
              <a:gd name="T60" fmla="*/ 2147483646 w 832"/>
              <a:gd name="T61" fmla="*/ 2147483646 h 559"/>
              <a:gd name="T62" fmla="*/ 2147483646 w 832"/>
              <a:gd name="T63" fmla="*/ 2147483646 h 559"/>
              <a:gd name="T64" fmla="*/ 2147483646 w 832"/>
              <a:gd name="T65" fmla="*/ 2147483646 h 559"/>
              <a:gd name="T66" fmla="*/ 2147483646 w 832"/>
              <a:gd name="T67" fmla="*/ 2147483646 h 559"/>
              <a:gd name="T68" fmla="*/ 2147483646 w 832"/>
              <a:gd name="T69" fmla="*/ 2147483646 h 559"/>
              <a:gd name="T70" fmla="*/ 2147483646 w 832"/>
              <a:gd name="T71" fmla="*/ 2147483646 h 559"/>
              <a:gd name="T72" fmla="*/ 2147483646 w 832"/>
              <a:gd name="T73" fmla="*/ 2147483646 h 559"/>
              <a:gd name="T74" fmla="*/ 2147483646 w 832"/>
              <a:gd name="T75" fmla="*/ 2147483646 h 559"/>
              <a:gd name="T76" fmla="*/ 2147483646 w 832"/>
              <a:gd name="T77" fmla="*/ 2147483646 h 559"/>
              <a:gd name="T78" fmla="*/ 2147483646 w 832"/>
              <a:gd name="T79" fmla="*/ 2147483646 h 559"/>
              <a:gd name="T80" fmla="*/ 2147483646 w 832"/>
              <a:gd name="T81" fmla="*/ 2147483646 h 559"/>
              <a:gd name="T82" fmla="*/ 2147483646 w 832"/>
              <a:gd name="T83" fmla="*/ 2147483646 h 559"/>
              <a:gd name="T84" fmla="*/ 2147483646 w 832"/>
              <a:gd name="T85" fmla="*/ 2147483646 h 559"/>
              <a:gd name="T86" fmla="*/ 2147483646 w 832"/>
              <a:gd name="T87" fmla="*/ 2147483646 h 559"/>
              <a:gd name="T88" fmla="*/ 2147483646 w 832"/>
              <a:gd name="T89" fmla="*/ 2147483646 h 559"/>
              <a:gd name="T90" fmla="*/ 2147483646 w 832"/>
              <a:gd name="T91" fmla="*/ 2147483646 h 559"/>
              <a:gd name="T92" fmla="*/ 2147483646 w 832"/>
              <a:gd name="T93" fmla="*/ 2147483646 h 559"/>
              <a:gd name="T94" fmla="*/ 2147483646 w 832"/>
              <a:gd name="T95" fmla="*/ 2147483646 h 559"/>
              <a:gd name="T96" fmla="*/ 2147483646 w 832"/>
              <a:gd name="T97" fmla="*/ 2147483646 h 559"/>
              <a:gd name="T98" fmla="*/ 2147483646 w 832"/>
              <a:gd name="T99" fmla="*/ 2147483646 h 559"/>
              <a:gd name="T100" fmla="*/ 2147483646 w 832"/>
              <a:gd name="T101" fmla="*/ 2147483646 h 559"/>
              <a:gd name="T102" fmla="*/ 2147483646 w 832"/>
              <a:gd name="T103" fmla="*/ 2147483646 h 559"/>
              <a:gd name="T104" fmla="*/ 2147483646 w 832"/>
              <a:gd name="T105" fmla="*/ 2147483646 h 559"/>
              <a:gd name="T106" fmla="*/ 2147483646 w 832"/>
              <a:gd name="T107" fmla="*/ 2147483646 h 559"/>
              <a:gd name="T108" fmla="*/ 2147483646 w 832"/>
              <a:gd name="T109" fmla="*/ 2147483646 h 559"/>
              <a:gd name="T110" fmla="*/ 2147483646 w 832"/>
              <a:gd name="T111" fmla="*/ 2147483646 h 559"/>
              <a:gd name="T112" fmla="*/ 2147483646 w 832"/>
              <a:gd name="T113" fmla="*/ 2147483646 h 55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832"/>
              <a:gd name="T172" fmla="*/ 0 h 559"/>
              <a:gd name="T173" fmla="*/ 832 w 832"/>
              <a:gd name="T174" fmla="*/ 559 h 55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832" h="559">
                <a:moveTo>
                  <a:pt x="10" y="212"/>
                </a:moveTo>
                <a:lnTo>
                  <a:pt x="10" y="208"/>
                </a:lnTo>
                <a:lnTo>
                  <a:pt x="10" y="203"/>
                </a:lnTo>
                <a:lnTo>
                  <a:pt x="5" y="193"/>
                </a:lnTo>
                <a:lnTo>
                  <a:pt x="0" y="188"/>
                </a:lnTo>
                <a:lnTo>
                  <a:pt x="0" y="179"/>
                </a:lnTo>
                <a:lnTo>
                  <a:pt x="0" y="169"/>
                </a:lnTo>
                <a:lnTo>
                  <a:pt x="5" y="164"/>
                </a:lnTo>
                <a:lnTo>
                  <a:pt x="5" y="159"/>
                </a:lnTo>
                <a:lnTo>
                  <a:pt x="10" y="150"/>
                </a:lnTo>
                <a:lnTo>
                  <a:pt x="10" y="140"/>
                </a:lnTo>
                <a:lnTo>
                  <a:pt x="15" y="131"/>
                </a:lnTo>
                <a:lnTo>
                  <a:pt x="15" y="121"/>
                </a:lnTo>
                <a:lnTo>
                  <a:pt x="15" y="106"/>
                </a:lnTo>
                <a:lnTo>
                  <a:pt x="15" y="97"/>
                </a:lnTo>
                <a:lnTo>
                  <a:pt x="15" y="92"/>
                </a:lnTo>
                <a:lnTo>
                  <a:pt x="15" y="82"/>
                </a:lnTo>
                <a:lnTo>
                  <a:pt x="21" y="78"/>
                </a:lnTo>
                <a:lnTo>
                  <a:pt x="21" y="73"/>
                </a:lnTo>
                <a:lnTo>
                  <a:pt x="26" y="73"/>
                </a:lnTo>
                <a:lnTo>
                  <a:pt x="31" y="73"/>
                </a:lnTo>
                <a:lnTo>
                  <a:pt x="36" y="68"/>
                </a:lnTo>
                <a:lnTo>
                  <a:pt x="41" y="68"/>
                </a:lnTo>
                <a:lnTo>
                  <a:pt x="41" y="63"/>
                </a:lnTo>
                <a:lnTo>
                  <a:pt x="46" y="63"/>
                </a:lnTo>
                <a:lnTo>
                  <a:pt x="46" y="58"/>
                </a:lnTo>
                <a:lnTo>
                  <a:pt x="51" y="53"/>
                </a:lnTo>
                <a:lnTo>
                  <a:pt x="57" y="53"/>
                </a:lnTo>
                <a:lnTo>
                  <a:pt x="57" y="49"/>
                </a:lnTo>
                <a:lnTo>
                  <a:pt x="62" y="44"/>
                </a:lnTo>
                <a:lnTo>
                  <a:pt x="67" y="39"/>
                </a:lnTo>
                <a:lnTo>
                  <a:pt x="72" y="29"/>
                </a:lnTo>
                <a:lnTo>
                  <a:pt x="77" y="24"/>
                </a:lnTo>
                <a:lnTo>
                  <a:pt x="82" y="20"/>
                </a:lnTo>
                <a:lnTo>
                  <a:pt x="82" y="10"/>
                </a:lnTo>
                <a:lnTo>
                  <a:pt x="87" y="5"/>
                </a:lnTo>
                <a:lnTo>
                  <a:pt x="92" y="5"/>
                </a:lnTo>
                <a:lnTo>
                  <a:pt x="98" y="5"/>
                </a:lnTo>
                <a:lnTo>
                  <a:pt x="108" y="5"/>
                </a:lnTo>
                <a:lnTo>
                  <a:pt x="118" y="10"/>
                </a:lnTo>
                <a:lnTo>
                  <a:pt x="123" y="10"/>
                </a:lnTo>
                <a:lnTo>
                  <a:pt x="128" y="10"/>
                </a:lnTo>
                <a:lnTo>
                  <a:pt x="134" y="10"/>
                </a:lnTo>
                <a:lnTo>
                  <a:pt x="139" y="10"/>
                </a:lnTo>
                <a:lnTo>
                  <a:pt x="139" y="5"/>
                </a:lnTo>
                <a:lnTo>
                  <a:pt x="144" y="5"/>
                </a:lnTo>
                <a:lnTo>
                  <a:pt x="149" y="5"/>
                </a:lnTo>
                <a:lnTo>
                  <a:pt x="149" y="0"/>
                </a:lnTo>
                <a:lnTo>
                  <a:pt x="154" y="0"/>
                </a:lnTo>
                <a:lnTo>
                  <a:pt x="154" y="5"/>
                </a:lnTo>
                <a:lnTo>
                  <a:pt x="159" y="10"/>
                </a:lnTo>
                <a:lnTo>
                  <a:pt x="164" y="10"/>
                </a:lnTo>
                <a:lnTo>
                  <a:pt x="169" y="10"/>
                </a:lnTo>
                <a:lnTo>
                  <a:pt x="169" y="15"/>
                </a:lnTo>
                <a:lnTo>
                  <a:pt x="175" y="15"/>
                </a:lnTo>
                <a:lnTo>
                  <a:pt x="180" y="15"/>
                </a:lnTo>
                <a:lnTo>
                  <a:pt x="180" y="20"/>
                </a:lnTo>
                <a:lnTo>
                  <a:pt x="180" y="15"/>
                </a:lnTo>
                <a:lnTo>
                  <a:pt x="185" y="15"/>
                </a:lnTo>
                <a:lnTo>
                  <a:pt x="190" y="10"/>
                </a:lnTo>
                <a:lnTo>
                  <a:pt x="195" y="10"/>
                </a:lnTo>
                <a:lnTo>
                  <a:pt x="195" y="15"/>
                </a:lnTo>
                <a:lnTo>
                  <a:pt x="200" y="15"/>
                </a:lnTo>
                <a:lnTo>
                  <a:pt x="200" y="10"/>
                </a:lnTo>
                <a:lnTo>
                  <a:pt x="205" y="10"/>
                </a:lnTo>
                <a:lnTo>
                  <a:pt x="211" y="10"/>
                </a:lnTo>
                <a:lnTo>
                  <a:pt x="216" y="10"/>
                </a:lnTo>
                <a:lnTo>
                  <a:pt x="216" y="5"/>
                </a:lnTo>
                <a:lnTo>
                  <a:pt x="216" y="10"/>
                </a:lnTo>
                <a:lnTo>
                  <a:pt x="221" y="10"/>
                </a:lnTo>
                <a:lnTo>
                  <a:pt x="231" y="15"/>
                </a:lnTo>
                <a:lnTo>
                  <a:pt x="236" y="15"/>
                </a:lnTo>
                <a:lnTo>
                  <a:pt x="236" y="20"/>
                </a:lnTo>
                <a:lnTo>
                  <a:pt x="241" y="20"/>
                </a:lnTo>
                <a:lnTo>
                  <a:pt x="246" y="20"/>
                </a:lnTo>
                <a:lnTo>
                  <a:pt x="246" y="24"/>
                </a:lnTo>
                <a:lnTo>
                  <a:pt x="252" y="24"/>
                </a:lnTo>
                <a:lnTo>
                  <a:pt x="257" y="24"/>
                </a:lnTo>
                <a:lnTo>
                  <a:pt x="262" y="24"/>
                </a:lnTo>
                <a:lnTo>
                  <a:pt x="267" y="24"/>
                </a:lnTo>
                <a:lnTo>
                  <a:pt x="267" y="20"/>
                </a:lnTo>
                <a:lnTo>
                  <a:pt x="272" y="15"/>
                </a:lnTo>
                <a:lnTo>
                  <a:pt x="272" y="20"/>
                </a:lnTo>
                <a:lnTo>
                  <a:pt x="277" y="20"/>
                </a:lnTo>
                <a:lnTo>
                  <a:pt x="282" y="20"/>
                </a:lnTo>
                <a:lnTo>
                  <a:pt x="288" y="15"/>
                </a:lnTo>
                <a:lnTo>
                  <a:pt x="293" y="15"/>
                </a:lnTo>
                <a:lnTo>
                  <a:pt x="293" y="24"/>
                </a:lnTo>
                <a:lnTo>
                  <a:pt x="293" y="34"/>
                </a:lnTo>
                <a:lnTo>
                  <a:pt x="298" y="44"/>
                </a:lnTo>
                <a:lnTo>
                  <a:pt x="298" y="49"/>
                </a:lnTo>
                <a:lnTo>
                  <a:pt x="303" y="53"/>
                </a:lnTo>
                <a:lnTo>
                  <a:pt x="303" y="58"/>
                </a:lnTo>
                <a:lnTo>
                  <a:pt x="303" y="63"/>
                </a:lnTo>
                <a:lnTo>
                  <a:pt x="303" y="68"/>
                </a:lnTo>
                <a:lnTo>
                  <a:pt x="308" y="73"/>
                </a:lnTo>
                <a:lnTo>
                  <a:pt x="313" y="73"/>
                </a:lnTo>
                <a:lnTo>
                  <a:pt x="313" y="78"/>
                </a:lnTo>
                <a:lnTo>
                  <a:pt x="318" y="87"/>
                </a:lnTo>
                <a:lnTo>
                  <a:pt x="323" y="92"/>
                </a:lnTo>
                <a:lnTo>
                  <a:pt x="334" y="97"/>
                </a:lnTo>
                <a:lnTo>
                  <a:pt x="344" y="97"/>
                </a:lnTo>
                <a:lnTo>
                  <a:pt x="359" y="102"/>
                </a:lnTo>
                <a:lnTo>
                  <a:pt x="365" y="102"/>
                </a:lnTo>
                <a:lnTo>
                  <a:pt x="370" y="102"/>
                </a:lnTo>
                <a:lnTo>
                  <a:pt x="375" y="102"/>
                </a:lnTo>
                <a:lnTo>
                  <a:pt x="375" y="97"/>
                </a:lnTo>
                <a:lnTo>
                  <a:pt x="385" y="97"/>
                </a:lnTo>
                <a:lnTo>
                  <a:pt x="395" y="97"/>
                </a:lnTo>
                <a:lnTo>
                  <a:pt x="416" y="97"/>
                </a:lnTo>
                <a:lnTo>
                  <a:pt x="426" y="97"/>
                </a:lnTo>
                <a:lnTo>
                  <a:pt x="436" y="97"/>
                </a:lnTo>
                <a:lnTo>
                  <a:pt x="442" y="97"/>
                </a:lnTo>
                <a:lnTo>
                  <a:pt x="447" y="97"/>
                </a:lnTo>
                <a:lnTo>
                  <a:pt x="452" y="92"/>
                </a:lnTo>
                <a:lnTo>
                  <a:pt x="457" y="92"/>
                </a:lnTo>
                <a:lnTo>
                  <a:pt x="462" y="92"/>
                </a:lnTo>
                <a:lnTo>
                  <a:pt x="467" y="92"/>
                </a:lnTo>
                <a:lnTo>
                  <a:pt x="472" y="97"/>
                </a:lnTo>
                <a:lnTo>
                  <a:pt x="477" y="97"/>
                </a:lnTo>
                <a:lnTo>
                  <a:pt x="483" y="97"/>
                </a:lnTo>
                <a:lnTo>
                  <a:pt x="493" y="92"/>
                </a:lnTo>
                <a:lnTo>
                  <a:pt x="519" y="92"/>
                </a:lnTo>
                <a:lnTo>
                  <a:pt x="534" y="87"/>
                </a:lnTo>
                <a:lnTo>
                  <a:pt x="539" y="87"/>
                </a:lnTo>
                <a:lnTo>
                  <a:pt x="544" y="82"/>
                </a:lnTo>
                <a:lnTo>
                  <a:pt x="549" y="82"/>
                </a:lnTo>
                <a:lnTo>
                  <a:pt x="554" y="87"/>
                </a:lnTo>
                <a:lnTo>
                  <a:pt x="560" y="87"/>
                </a:lnTo>
                <a:lnTo>
                  <a:pt x="565" y="87"/>
                </a:lnTo>
                <a:lnTo>
                  <a:pt x="570" y="87"/>
                </a:lnTo>
                <a:lnTo>
                  <a:pt x="570" y="92"/>
                </a:lnTo>
                <a:lnTo>
                  <a:pt x="575" y="92"/>
                </a:lnTo>
                <a:lnTo>
                  <a:pt x="575" y="97"/>
                </a:lnTo>
                <a:lnTo>
                  <a:pt x="580" y="97"/>
                </a:lnTo>
                <a:lnTo>
                  <a:pt x="580" y="102"/>
                </a:lnTo>
                <a:lnTo>
                  <a:pt x="585" y="102"/>
                </a:lnTo>
                <a:lnTo>
                  <a:pt x="590" y="102"/>
                </a:lnTo>
                <a:lnTo>
                  <a:pt x="596" y="102"/>
                </a:lnTo>
                <a:lnTo>
                  <a:pt x="611" y="102"/>
                </a:lnTo>
                <a:lnTo>
                  <a:pt x="616" y="102"/>
                </a:lnTo>
                <a:lnTo>
                  <a:pt x="621" y="102"/>
                </a:lnTo>
                <a:lnTo>
                  <a:pt x="621" y="106"/>
                </a:lnTo>
                <a:lnTo>
                  <a:pt x="631" y="106"/>
                </a:lnTo>
                <a:lnTo>
                  <a:pt x="637" y="106"/>
                </a:lnTo>
                <a:lnTo>
                  <a:pt x="637" y="111"/>
                </a:lnTo>
                <a:lnTo>
                  <a:pt x="642" y="116"/>
                </a:lnTo>
                <a:lnTo>
                  <a:pt x="647" y="116"/>
                </a:lnTo>
                <a:lnTo>
                  <a:pt x="657" y="121"/>
                </a:lnTo>
                <a:lnTo>
                  <a:pt x="667" y="126"/>
                </a:lnTo>
                <a:lnTo>
                  <a:pt x="673" y="126"/>
                </a:lnTo>
                <a:lnTo>
                  <a:pt x="678" y="126"/>
                </a:lnTo>
                <a:lnTo>
                  <a:pt x="683" y="121"/>
                </a:lnTo>
                <a:lnTo>
                  <a:pt x="693" y="121"/>
                </a:lnTo>
                <a:lnTo>
                  <a:pt x="693" y="126"/>
                </a:lnTo>
                <a:lnTo>
                  <a:pt x="703" y="131"/>
                </a:lnTo>
                <a:lnTo>
                  <a:pt x="709" y="135"/>
                </a:lnTo>
                <a:lnTo>
                  <a:pt x="719" y="140"/>
                </a:lnTo>
                <a:lnTo>
                  <a:pt x="724" y="140"/>
                </a:lnTo>
                <a:lnTo>
                  <a:pt x="729" y="140"/>
                </a:lnTo>
                <a:lnTo>
                  <a:pt x="734" y="140"/>
                </a:lnTo>
                <a:lnTo>
                  <a:pt x="734" y="135"/>
                </a:lnTo>
                <a:lnTo>
                  <a:pt x="739" y="135"/>
                </a:lnTo>
                <a:lnTo>
                  <a:pt x="744" y="135"/>
                </a:lnTo>
                <a:lnTo>
                  <a:pt x="750" y="140"/>
                </a:lnTo>
                <a:lnTo>
                  <a:pt x="750" y="145"/>
                </a:lnTo>
                <a:lnTo>
                  <a:pt x="750" y="150"/>
                </a:lnTo>
                <a:lnTo>
                  <a:pt x="750" y="155"/>
                </a:lnTo>
                <a:lnTo>
                  <a:pt x="744" y="155"/>
                </a:lnTo>
                <a:lnTo>
                  <a:pt x="739" y="155"/>
                </a:lnTo>
                <a:lnTo>
                  <a:pt x="744" y="155"/>
                </a:lnTo>
                <a:lnTo>
                  <a:pt x="744" y="159"/>
                </a:lnTo>
                <a:lnTo>
                  <a:pt x="750" y="159"/>
                </a:lnTo>
                <a:lnTo>
                  <a:pt x="744" y="164"/>
                </a:lnTo>
                <a:lnTo>
                  <a:pt x="744" y="169"/>
                </a:lnTo>
                <a:lnTo>
                  <a:pt x="744" y="174"/>
                </a:lnTo>
                <a:lnTo>
                  <a:pt x="750" y="174"/>
                </a:lnTo>
                <a:lnTo>
                  <a:pt x="750" y="179"/>
                </a:lnTo>
                <a:lnTo>
                  <a:pt x="755" y="179"/>
                </a:lnTo>
                <a:lnTo>
                  <a:pt x="755" y="184"/>
                </a:lnTo>
                <a:lnTo>
                  <a:pt x="760" y="184"/>
                </a:lnTo>
                <a:lnTo>
                  <a:pt x="760" y="188"/>
                </a:lnTo>
                <a:lnTo>
                  <a:pt x="750" y="193"/>
                </a:lnTo>
                <a:lnTo>
                  <a:pt x="744" y="198"/>
                </a:lnTo>
                <a:lnTo>
                  <a:pt x="744" y="203"/>
                </a:lnTo>
                <a:lnTo>
                  <a:pt x="750" y="208"/>
                </a:lnTo>
                <a:lnTo>
                  <a:pt x="755" y="217"/>
                </a:lnTo>
                <a:lnTo>
                  <a:pt x="760" y="222"/>
                </a:lnTo>
                <a:lnTo>
                  <a:pt x="765" y="227"/>
                </a:lnTo>
                <a:lnTo>
                  <a:pt x="765" y="232"/>
                </a:lnTo>
                <a:lnTo>
                  <a:pt x="770" y="232"/>
                </a:lnTo>
                <a:lnTo>
                  <a:pt x="775" y="232"/>
                </a:lnTo>
                <a:lnTo>
                  <a:pt x="775" y="237"/>
                </a:lnTo>
                <a:lnTo>
                  <a:pt x="775" y="246"/>
                </a:lnTo>
                <a:lnTo>
                  <a:pt x="775" y="251"/>
                </a:lnTo>
                <a:lnTo>
                  <a:pt x="775" y="256"/>
                </a:lnTo>
                <a:lnTo>
                  <a:pt x="775" y="261"/>
                </a:lnTo>
                <a:lnTo>
                  <a:pt x="791" y="270"/>
                </a:lnTo>
                <a:lnTo>
                  <a:pt x="796" y="275"/>
                </a:lnTo>
                <a:lnTo>
                  <a:pt x="816" y="280"/>
                </a:lnTo>
                <a:lnTo>
                  <a:pt x="827" y="290"/>
                </a:lnTo>
                <a:lnTo>
                  <a:pt x="827" y="294"/>
                </a:lnTo>
                <a:lnTo>
                  <a:pt x="832" y="294"/>
                </a:lnTo>
                <a:lnTo>
                  <a:pt x="832" y="299"/>
                </a:lnTo>
                <a:lnTo>
                  <a:pt x="832" y="304"/>
                </a:lnTo>
                <a:lnTo>
                  <a:pt x="832" y="309"/>
                </a:lnTo>
                <a:lnTo>
                  <a:pt x="827" y="309"/>
                </a:lnTo>
                <a:lnTo>
                  <a:pt x="827" y="314"/>
                </a:lnTo>
                <a:lnTo>
                  <a:pt x="832" y="314"/>
                </a:lnTo>
                <a:lnTo>
                  <a:pt x="832" y="318"/>
                </a:lnTo>
                <a:lnTo>
                  <a:pt x="832" y="323"/>
                </a:lnTo>
                <a:lnTo>
                  <a:pt x="832" y="328"/>
                </a:lnTo>
                <a:lnTo>
                  <a:pt x="821" y="338"/>
                </a:lnTo>
                <a:lnTo>
                  <a:pt x="811" y="352"/>
                </a:lnTo>
                <a:lnTo>
                  <a:pt x="806" y="357"/>
                </a:lnTo>
                <a:lnTo>
                  <a:pt x="801" y="362"/>
                </a:lnTo>
                <a:lnTo>
                  <a:pt x="801" y="381"/>
                </a:lnTo>
                <a:lnTo>
                  <a:pt x="806" y="415"/>
                </a:lnTo>
                <a:lnTo>
                  <a:pt x="801" y="434"/>
                </a:lnTo>
                <a:lnTo>
                  <a:pt x="801" y="444"/>
                </a:lnTo>
                <a:lnTo>
                  <a:pt x="791" y="453"/>
                </a:lnTo>
                <a:lnTo>
                  <a:pt x="780" y="434"/>
                </a:lnTo>
                <a:lnTo>
                  <a:pt x="770" y="444"/>
                </a:lnTo>
                <a:lnTo>
                  <a:pt x="724" y="463"/>
                </a:lnTo>
                <a:lnTo>
                  <a:pt x="719" y="468"/>
                </a:lnTo>
                <a:lnTo>
                  <a:pt x="703" y="492"/>
                </a:lnTo>
                <a:lnTo>
                  <a:pt x="693" y="516"/>
                </a:lnTo>
                <a:lnTo>
                  <a:pt x="678" y="531"/>
                </a:lnTo>
                <a:lnTo>
                  <a:pt x="667" y="545"/>
                </a:lnTo>
                <a:lnTo>
                  <a:pt x="657" y="559"/>
                </a:lnTo>
                <a:lnTo>
                  <a:pt x="652" y="559"/>
                </a:lnTo>
                <a:lnTo>
                  <a:pt x="616" y="545"/>
                </a:lnTo>
                <a:lnTo>
                  <a:pt x="570" y="502"/>
                </a:lnTo>
                <a:lnTo>
                  <a:pt x="560" y="468"/>
                </a:lnTo>
                <a:lnTo>
                  <a:pt x="560" y="434"/>
                </a:lnTo>
                <a:lnTo>
                  <a:pt x="544" y="425"/>
                </a:lnTo>
                <a:lnTo>
                  <a:pt x="519" y="434"/>
                </a:lnTo>
                <a:lnTo>
                  <a:pt x="483" y="463"/>
                </a:lnTo>
                <a:lnTo>
                  <a:pt x="447" y="463"/>
                </a:lnTo>
                <a:lnTo>
                  <a:pt x="447" y="458"/>
                </a:lnTo>
                <a:lnTo>
                  <a:pt x="431" y="453"/>
                </a:lnTo>
                <a:lnTo>
                  <a:pt x="406" y="444"/>
                </a:lnTo>
                <a:lnTo>
                  <a:pt x="390" y="434"/>
                </a:lnTo>
                <a:lnTo>
                  <a:pt x="385" y="434"/>
                </a:lnTo>
                <a:lnTo>
                  <a:pt x="380" y="434"/>
                </a:lnTo>
                <a:lnTo>
                  <a:pt x="375" y="444"/>
                </a:lnTo>
                <a:lnTo>
                  <a:pt x="375" y="453"/>
                </a:lnTo>
                <a:lnTo>
                  <a:pt x="370" y="458"/>
                </a:lnTo>
                <a:lnTo>
                  <a:pt x="370" y="463"/>
                </a:lnTo>
                <a:lnTo>
                  <a:pt x="365" y="463"/>
                </a:lnTo>
                <a:lnTo>
                  <a:pt x="359" y="463"/>
                </a:lnTo>
                <a:lnTo>
                  <a:pt x="349" y="463"/>
                </a:lnTo>
                <a:lnTo>
                  <a:pt x="329" y="463"/>
                </a:lnTo>
                <a:lnTo>
                  <a:pt x="313" y="458"/>
                </a:lnTo>
                <a:lnTo>
                  <a:pt x="308" y="458"/>
                </a:lnTo>
                <a:lnTo>
                  <a:pt x="303" y="458"/>
                </a:lnTo>
                <a:lnTo>
                  <a:pt x="298" y="453"/>
                </a:lnTo>
                <a:lnTo>
                  <a:pt x="293" y="434"/>
                </a:lnTo>
                <a:lnTo>
                  <a:pt x="293" y="425"/>
                </a:lnTo>
                <a:lnTo>
                  <a:pt x="293" y="415"/>
                </a:lnTo>
                <a:lnTo>
                  <a:pt x="288" y="410"/>
                </a:lnTo>
                <a:lnTo>
                  <a:pt x="282" y="405"/>
                </a:lnTo>
                <a:lnTo>
                  <a:pt x="282" y="400"/>
                </a:lnTo>
                <a:lnTo>
                  <a:pt x="282" y="396"/>
                </a:lnTo>
                <a:lnTo>
                  <a:pt x="277" y="396"/>
                </a:lnTo>
                <a:lnTo>
                  <a:pt x="277" y="391"/>
                </a:lnTo>
                <a:lnTo>
                  <a:pt x="277" y="386"/>
                </a:lnTo>
                <a:lnTo>
                  <a:pt x="272" y="381"/>
                </a:lnTo>
                <a:lnTo>
                  <a:pt x="267" y="376"/>
                </a:lnTo>
                <a:lnTo>
                  <a:pt x="267" y="372"/>
                </a:lnTo>
                <a:lnTo>
                  <a:pt x="267" y="367"/>
                </a:lnTo>
                <a:lnTo>
                  <a:pt x="262" y="362"/>
                </a:lnTo>
                <a:lnTo>
                  <a:pt x="257" y="357"/>
                </a:lnTo>
                <a:lnTo>
                  <a:pt x="246" y="357"/>
                </a:lnTo>
                <a:lnTo>
                  <a:pt x="241" y="357"/>
                </a:lnTo>
                <a:lnTo>
                  <a:pt x="236" y="352"/>
                </a:lnTo>
                <a:lnTo>
                  <a:pt x="221" y="347"/>
                </a:lnTo>
                <a:lnTo>
                  <a:pt x="216" y="347"/>
                </a:lnTo>
                <a:lnTo>
                  <a:pt x="205" y="347"/>
                </a:lnTo>
                <a:lnTo>
                  <a:pt x="200" y="347"/>
                </a:lnTo>
                <a:lnTo>
                  <a:pt x="190" y="347"/>
                </a:lnTo>
                <a:lnTo>
                  <a:pt x="185" y="347"/>
                </a:lnTo>
                <a:lnTo>
                  <a:pt x="185" y="343"/>
                </a:lnTo>
                <a:lnTo>
                  <a:pt x="190" y="343"/>
                </a:lnTo>
                <a:lnTo>
                  <a:pt x="190" y="338"/>
                </a:lnTo>
                <a:lnTo>
                  <a:pt x="195" y="338"/>
                </a:lnTo>
                <a:lnTo>
                  <a:pt x="195" y="333"/>
                </a:lnTo>
                <a:lnTo>
                  <a:pt x="190" y="333"/>
                </a:lnTo>
                <a:lnTo>
                  <a:pt x="190" y="328"/>
                </a:lnTo>
                <a:lnTo>
                  <a:pt x="190" y="323"/>
                </a:lnTo>
                <a:lnTo>
                  <a:pt x="195" y="323"/>
                </a:lnTo>
                <a:lnTo>
                  <a:pt x="195" y="318"/>
                </a:lnTo>
                <a:lnTo>
                  <a:pt x="195" y="314"/>
                </a:lnTo>
                <a:lnTo>
                  <a:pt x="195" y="309"/>
                </a:lnTo>
                <a:lnTo>
                  <a:pt x="195" y="304"/>
                </a:lnTo>
                <a:lnTo>
                  <a:pt x="195" y="299"/>
                </a:lnTo>
                <a:lnTo>
                  <a:pt x="195" y="294"/>
                </a:lnTo>
                <a:lnTo>
                  <a:pt x="190" y="290"/>
                </a:lnTo>
                <a:lnTo>
                  <a:pt x="185" y="285"/>
                </a:lnTo>
                <a:lnTo>
                  <a:pt x="180" y="275"/>
                </a:lnTo>
                <a:lnTo>
                  <a:pt x="175" y="275"/>
                </a:lnTo>
                <a:lnTo>
                  <a:pt x="169" y="270"/>
                </a:lnTo>
                <a:lnTo>
                  <a:pt x="169" y="265"/>
                </a:lnTo>
                <a:lnTo>
                  <a:pt x="169" y="261"/>
                </a:lnTo>
                <a:lnTo>
                  <a:pt x="169" y="256"/>
                </a:lnTo>
                <a:lnTo>
                  <a:pt x="164" y="256"/>
                </a:lnTo>
                <a:lnTo>
                  <a:pt x="159" y="241"/>
                </a:lnTo>
                <a:lnTo>
                  <a:pt x="159" y="237"/>
                </a:lnTo>
                <a:lnTo>
                  <a:pt x="154" y="237"/>
                </a:lnTo>
                <a:lnTo>
                  <a:pt x="149" y="232"/>
                </a:lnTo>
                <a:lnTo>
                  <a:pt x="149" y="227"/>
                </a:lnTo>
                <a:lnTo>
                  <a:pt x="149" y="222"/>
                </a:lnTo>
                <a:lnTo>
                  <a:pt x="149" y="217"/>
                </a:lnTo>
                <a:lnTo>
                  <a:pt x="144" y="212"/>
                </a:lnTo>
                <a:lnTo>
                  <a:pt x="139" y="208"/>
                </a:lnTo>
                <a:lnTo>
                  <a:pt x="134" y="203"/>
                </a:lnTo>
                <a:lnTo>
                  <a:pt x="134" y="198"/>
                </a:lnTo>
                <a:lnTo>
                  <a:pt x="128" y="188"/>
                </a:lnTo>
                <a:lnTo>
                  <a:pt x="123" y="188"/>
                </a:lnTo>
                <a:lnTo>
                  <a:pt x="123" y="184"/>
                </a:lnTo>
                <a:lnTo>
                  <a:pt x="118" y="184"/>
                </a:lnTo>
                <a:lnTo>
                  <a:pt x="113" y="184"/>
                </a:lnTo>
                <a:lnTo>
                  <a:pt x="108" y="184"/>
                </a:lnTo>
                <a:lnTo>
                  <a:pt x="103" y="188"/>
                </a:lnTo>
                <a:lnTo>
                  <a:pt x="98" y="193"/>
                </a:lnTo>
                <a:lnTo>
                  <a:pt x="92" y="203"/>
                </a:lnTo>
                <a:lnTo>
                  <a:pt x="87" y="208"/>
                </a:lnTo>
                <a:lnTo>
                  <a:pt x="82" y="212"/>
                </a:lnTo>
                <a:lnTo>
                  <a:pt x="77" y="208"/>
                </a:lnTo>
                <a:lnTo>
                  <a:pt x="72" y="208"/>
                </a:lnTo>
                <a:lnTo>
                  <a:pt x="67" y="208"/>
                </a:lnTo>
                <a:lnTo>
                  <a:pt x="62" y="208"/>
                </a:lnTo>
                <a:lnTo>
                  <a:pt x="57" y="208"/>
                </a:lnTo>
                <a:lnTo>
                  <a:pt x="51" y="208"/>
                </a:lnTo>
                <a:lnTo>
                  <a:pt x="46" y="203"/>
                </a:lnTo>
                <a:lnTo>
                  <a:pt x="41" y="203"/>
                </a:lnTo>
                <a:lnTo>
                  <a:pt x="36" y="203"/>
                </a:lnTo>
                <a:lnTo>
                  <a:pt x="31" y="208"/>
                </a:lnTo>
                <a:lnTo>
                  <a:pt x="26" y="208"/>
                </a:lnTo>
                <a:lnTo>
                  <a:pt x="21" y="212"/>
                </a:lnTo>
                <a:lnTo>
                  <a:pt x="15" y="212"/>
                </a:lnTo>
                <a:lnTo>
                  <a:pt x="10" y="212"/>
                </a:lnTo>
                <a:close/>
              </a:path>
            </a:pathLst>
          </a:custGeom>
          <a:solidFill>
            <a:srgbClr val="FF0000"/>
          </a:solidFill>
          <a:ln w="800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152" name="Freeform 9"/>
          <p:cNvSpPr>
            <a:spLocks/>
          </p:cNvSpPr>
          <p:nvPr/>
        </p:nvSpPr>
        <p:spPr bwMode="auto">
          <a:xfrm>
            <a:off x="1542963" y="1562422"/>
            <a:ext cx="1852568" cy="2073625"/>
          </a:xfrm>
          <a:custGeom>
            <a:avLst/>
            <a:gdLst>
              <a:gd name="T0" fmla="*/ 2147483646 w 837"/>
              <a:gd name="T1" fmla="*/ 2147483646 h 983"/>
              <a:gd name="T2" fmla="*/ 2147483646 w 837"/>
              <a:gd name="T3" fmla="*/ 2147483646 h 983"/>
              <a:gd name="T4" fmla="*/ 2147483646 w 837"/>
              <a:gd name="T5" fmla="*/ 2147483646 h 983"/>
              <a:gd name="T6" fmla="*/ 2147483646 w 837"/>
              <a:gd name="T7" fmla="*/ 2147483646 h 983"/>
              <a:gd name="T8" fmla="*/ 2147483646 w 837"/>
              <a:gd name="T9" fmla="*/ 2147483646 h 983"/>
              <a:gd name="T10" fmla="*/ 2147483646 w 837"/>
              <a:gd name="T11" fmla="*/ 2147483646 h 983"/>
              <a:gd name="T12" fmla="*/ 2147483646 w 837"/>
              <a:gd name="T13" fmla="*/ 2147483646 h 983"/>
              <a:gd name="T14" fmla="*/ 2147483646 w 837"/>
              <a:gd name="T15" fmla="*/ 2147483646 h 983"/>
              <a:gd name="T16" fmla="*/ 2147483646 w 837"/>
              <a:gd name="T17" fmla="*/ 2147483646 h 983"/>
              <a:gd name="T18" fmla="*/ 2147483646 w 837"/>
              <a:gd name="T19" fmla="*/ 2147483646 h 983"/>
              <a:gd name="T20" fmla="*/ 2147483646 w 837"/>
              <a:gd name="T21" fmla="*/ 2147483646 h 983"/>
              <a:gd name="T22" fmla="*/ 2147483646 w 837"/>
              <a:gd name="T23" fmla="*/ 2147483646 h 983"/>
              <a:gd name="T24" fmla="*/ 2147483646 w 837"/>
              <a:gd name="T25" fmla="*/ 2147483646 h 983"/>
              <a:gd name="T26" fmla="*/ 2147483646 w 837"/>
              <a:gd name="T27" fmla="*/ 2147483646 h 983"/>
              <a:gd name="T28" fmla="*/ 2147483646 w 837"/>
              <a:gd name="T29" fmla="*/ 2147483646 h 983"/>
              <a:gd name="T30" fmla="*/ 2147483646 w 837"/>
              <a:gd name="T31" fmla="*/ 2147483646 h 983"/>
              <a:gd name="T32" fmla="*/ 2147483646 w 837"/>
              <a:gd name="T33" fmla="*/ 2147483646 h 983"/>
              <a:gd name="T34" fmla="*/ 2147483646 w 837"/>
              <a:gd name="T35" fmla="*/ 2147483646 h 983"/>
              <a:gd name="T36" fmla="*/ 2147483646 w 837"/>
              <a:gd name="T37" fmla="*/ 2147483646 h 983"/>
              <a:gd name="T38" fmla="*/ 2147483646 w 837"/>
              <a:gd name="T39" fmla="*/ 2147483646 h 983"/>
              <a:gd name="T40" fmla="*/ 2147483646 w 837"/>
              <a:gd name="T41" fmla="*/ 0 h 983"/>
              <a:gd name="T42" fmla="*/ 2147483646 w 837"/>
              <a:gd name="T43" fmla="*/ 2147483646 h 983"/>
              <a:gd name="T44" fmla="*/ 2147483646 w 837"/>
              <a:gd name="T45" fmla="*/ 2147483646 h 983"/>
              <a:gd name="T46" fmla="*/ 2147483646 w 837"/>
              <a:gd name="T47" fmla="*/ 2147483646 h 983"/>
              <a:gd name="T48" fmla="*/ 2147483646 w 837"/>
              <a:gd name="T49" fmla="*/ 2147483646 h 983"/>
              <a:gd name="T50" fmla="*/ 2147483646 w 837"/>
              <a:gd name="T51" fmla="*/ 2147483646 h 983"/>
              <a:gd name="T52" fmla="*/ 2147483646 w 837"/>
              <a:gd name="T53" fmla="*/ 2147483646 h 983"/>
              <a:gd name="T54" fmla="*/ 2147483646 w 837"/>
              <a:gd name="T55" fmla="*/ 2147483646 h 983"/>
              <a:gd name="T56" fmla="*/ 2147483646 w 837"/>
              <a:gd name="T57" fmla="*/ 2147483646 h 983"/>
              <a:gd name="T58" fmla="*/ 2147483646 w 837"/>
              <a:gd name="T59" fmla="*/ 2147483646 h 983"/>
              <a:gd name="T60" fmla="*/ 2147483646 w 837"/>
              <a:gd name="T61" fmla="*/ 2147483646 h 983"/>
              <a:gd name="T62" fmla="*/ 2147483646 w 837"/>
              <a:gd name="T63" fmla="*/ 2147483646 h 983"/>
              <a:gd name="T64" fmla="*/ 2147483646 w 837"/>
              <a:gd name="T65" fmla="*/ 2147483646 h 983"/>
              <a:gd name="T66" fmla="*/ 2147483646 w 837"/>
              <a:gd name="T67" fmla="*/ 2147483646 h 983"/>
              <a:gd name="T68" fmla="*/ 2147483646 w 837"/>
              <a:gd name="T69" fmla="*/ 2147483646 h 983"/>
              <a:gd name="T70" fmla="*/ 2147483646 w 837"/>
              <a:gd name="T71" fmla="*/ 2147483646 h 983"/>
              <a:gd name="T72" fmla="*/ 2147483646 w 837"/>
              <a:gd name="T73" fmla="*/ 2147483646 h 983"/>
              <a:gd name="T74" fmla="*/ 2147483646 w 837"/>
              <a:gd name="T75" fmla="*/ 2147483646 h 983"/>
              <a:gd name="T76" fmla="*/ 2147483646 w 837"/>
              <a:gd name="T77" fmla="*/ 2147483646 h 983"/>
              <a:gd name="T78" fmla="*/ 2147483646 w 837"/>
              <a:gd name="T79" fmla="*/ 2147483646 h 983"/>
              <a:gd name="T80" fmla="*/ 2147483646 w 837"/>
              <a:gd name="T81" fmla="*/ 2147483646 h 983"/>
              <a:gd name="T82" fmla="*/ 2147483646 w 837"/>
              <a:gd name="T83" fmla="*/ 2147483646 h 983"/>
              <a:gd name="T84" fmla="*/ 2147483646 w 837"/>
              <a:gd name="T85" fmla="*/ 2147483646 h 983"/>
              <a:gd name="T86" fmla="*/ 2147483646 w 837"/>
              <a:gd name="T87" fmla="*/ 2147483646 h 983"/>
              <a:gd name="T88" fmla="*/ 2147483646 w 837"/>
              <a:gd name="T89" fmla="*/ 2147483646 h 983"/>
              <a:gd name="T90" fmla="*/ 2147483646 w 837"/>
              <a:gd name="T91" fmla="*/ 2147483646 h 983"/>
              <a:gd name="T92" fmla="*/ 2147483646 w 837"/>
              <a:gd name="T93" fmla="*/ 2147483646 h 983"/>
              <a:gd name="T94" fmla="*/ 2147483646 w 837"/>
              <a:gd name="T95" fmla="*/ 2147483646 h 983"/>
              <a:gd name="T96" fmla="*/ 2147483646 w 837"/>
              <a:gd name="T97" fmla="*/ 2147483646 h 983"/>
              <a:gd name="T98" fmla="*/ 2147483646 w 837"/>
              <a:gd name="T99" fmla="*/ 2147483646 h 983"/>
              <a:gd name="T100" fmla="*/ 2147483646 w 837"/>
              <a:gd name="T101" fmla="*/ 2147483646 h 983"/>
              <a:gd name="T102" fmla="*/ 2147483646 w 837"/>
              <a:gd name="T103" fmla="*/ 2147483646 h 983"/>
              <a:gd name="T104" fmla="*/ 2147483646 w 837"/>
              <a:gd name="T105" fmla="*/ 2147483646 h 983"/>
              <a:gd name="T106" fmla="*/ 2147483646 w 837"/>
              <a:gd name="T107" fmla="*/ 2147483646 h 983"/>
              <a:gd name="T108" fmla="*/ 2147483646 w 837"/>
              <a:gd name="T109" fmla="*/ 2147483646 h 983"/>
              <a:gd name="T110" fmla="*/ 2147483646 w 837"/>
              <a:gd name="T111" fmla="*/ 2147483646 h 983"/>
              <a:gd name="T112" fmla="*/ 2147483646 w 837"/>
              <a:gd name="T113" fmla="*/ 2147483646 h 983"/>
              <a:gd name="T114" fmla="*/ 2147483646 w 837"/>
              <a:gd name="T115" fmla="*/ 2147483646 h 983"/>
              <a:gd name="T116" fmla="*/ 2147483646 w 837"/>
              <a:gd name="T117" fmla="*/ 2147483646 h 983"/>
              <a:gd name="T118" fmla="*/ 2147483646 w 837"/>
              <a:gd name="T119" fmla="*/ 2147483646 h 983"/>
              <a:gd name="T120" fmla="*/ 2147483646 w 837"/>
              <a:gd name="T121" fmla="*/ 2147483646 h 983"/>
              <a:gd name="T122" fmla="*/ 2147483646 w 837"/>
              <a:gd name="T123" fmla="*/ 2147483646 h 98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837"/>
              <a:gd name="T187" fmla="*/ 0 h 983"/>
              <a:gd name="T188" fmla="*/ 837 w 837"/>
              <a:gd name="T189" fmla="*/ 983 h 98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837" h="983">
                <a:moveTo>
                  <a:pt x="16" y="684"/>
                </a:moveTo>
                <a:lnTo>
                  <a:pt x="11" y="679"/>
                </a:lnTo>
                <a:lnTo>
                  <a:pt x="11" y="670"/>
                </a:lnTo>
                <a:lnTo>
                  <a:pt x="11" y="660"/>
                </a:lnTo>
                <a:lnTo>
                  <a:pt x="6" y="655"/>
                </a:lnTo>
                <a:lnTo>
                  <a:pt x="0" y="650"/>
                </a:lnTo>
                <a:lnTo>
                  <a:pt x="0" y="645"/>
                </a:lnTo>
                <a:lnTo>
                  <a:pt x="6" y="645"/>
                </a:lnTo>
                <a:lnTo>
                  <a:pt x="16" y="645"/>
                </a:lnTo>
                <a:lnTo>
                  <a:pt x="21" y="641"/>
                </a:lnTo>
                <a:lnTo>
                  <a:pt x="31" y="645"/>
                </a:lnTo>
                <a:lnTo>
                  <a:pt x="31" y="650"/>
                </a:lnTo>
                <a:lnTo>
                  <a:pt x="42" y="645"/>
                </a:lnTo>
                <a:lnTo>
                  <a:pt x="47" y="645"/>
                </a:lnTo>
                <a:lnTo>
                  <a:pt x="52" y="636"/>
                </a:lnTo>
                <a:lnTo>
                  <a:pt x="52" y="631"/>
                </a:lnTo>
                <a:lnTo>
                  <a:pt x="57" y="626"/>
                </a:lnTo>
                <a:lnTo>
                  <a:pt x="62" y="621"/>
                </a:lnTo>
                <a:lnTo>
                  <a:pt x="67" y="621"/>
                </a:lnTo>
                <a:lnTo>
                  <a:pt x="72" y="617"/>
                </a:lnTo>
                <a:lnTo>
                  <a:pt x="103" y="602"/>
                </a:lnTo>
                <a:lnTo>
                  <a:pt x="119" y="597"/>
                </a:lnTo>
                <a:lnTo>
                  <a:pt x="124" y="592"/>
                </a:lnTo>
                <a:lnTo>
                  <a:pt x="124" y="588"/>
                </a:lnTo>
                <a:lnTo>
                  <a:pt x="124" y="568"/>
                </a:lnTo>
                <a:lnTo>
                  <a:pt x="124" y="564"/>
                </a:lnTo>
                <a:lnTo>
                  <a:pt x="129" y="559"/>
                </a:lnTo>
                <a:lnTo>
                  <a:pt x="129" y="554"/>
                </a:lnTo>
                <a:lnTo>
                  <a:pt x="124" y="549"/>
                </a:lnTo>
                <a:lnTo>
                  <a:pt x="124" y="539"/>
                </a:lnTo>
                <a:lnTo>
                  <a:pt x="124" y="535"/>
                </a:lnTo>
                <a:lnTo>
                  <a:pt x="124" y="530"/>
                </a:lnTo>
                <a:lnTo>
                  <a:pt x="129" y="530"/>
                </a:lnTo>
                <a:lnTo>
                  <a:pt x="134" y="530"/>
                </a:lnTo>
                <a:lnTo>
                  <a:pt x="155" y="535"/>
                </a:lnTo>
                <a:lnTo>
                  <a:pt x="165" y="535"/>
                </a:lnTo>
                <a:lnTo>
                  <a:pt x="170" y="535"/>
                </a:lnTo>
                <a:lnTo>
                  <a:pt x="175" y="539"/>
                </a:lnTo>
                <a:lnTo>
                  <a:pt x="190" y="535"/>
                </a:lnTo>
                <a:lnTo>
                  <a:pt x="190" y="530"/>
                </a:lnTo>
                <a:lnTo>
                  <a:pt x="196" y="530"/>
                </a:lnTo>
                <a:lnTo>
                  <a:pt x="206" y="530"/>
                </a:lnTo>
                <a:lnTo>
                  <a:pt x="211" y="535"/>
                </a:lnTo>
                <a:lnTo>
                  <a:pt x="211" y="530"/>
                </a:lnTo>
                <a:lnTo>
                  <a:pt x="211" y="515"/>
                </a:lnTo>
                <a:lnTo>
                  <a:pt x="185" y="525"/>
                </a:lnTo>
                <a:lnTo>
                  <a:pt x="170" y="530"/>
                </a:lnTo>
                <a:lnTo>
                  <a:pt x="160" y="525"/>
                </a:lnTo>
                <a:lnTo>
                  <a:pt x="155" y="525"/>
                </a:lnTo>
                <a:lnTo>
                  <a:pt x="155" y="520"/>
                </a:lnTo>
                <a:lnTo>
                  <a:pt x="134" y="515"/>
                </a:lnTo>
                <a:lnTo>
                  <a:pt x="108" y="520"/>
                </a:lnTo>
                <a:lnTo>
                  <a:pt x="108" y="515"/>
                </a:lnTo>
                <a:lnTo>
                  <a:pt x="119" y="506"/>
                </a:lnTo>
                <a:lnTo>
                  <a:pt x="124" y="506"/>
                </a:lnTo>
                <a:lnTo>
                  <a:pt x="129" y="501"/>
                </a:lnTo>
                <a:lnTo>
                  <a:pt x="134" y="491"/>
                </a:lnTo>
                <a:lnTo>
                  <a:pt x="139" y="486"/>
                </a:lnTo>
                <a:lnTo>
                  <a:pt x="129" y="482"/>
                </a:lnTo>
                <a:lnTo>
                  <a:pt x="129" y="477"/>
                </a:lnTo>
                <a:lnTo>
                  <a:pt x="129" y="472"/>
                </a:lnTo>
                <a:lnTo>
                  <a:pt x="134" y="462"/>
                </a:lnTo>
                <a:lnTo>
                  <a:pt x="139" y="453"/>
                </a:lnTo>
                <a:lnTo>
                  <a:pt x="139" y="448"/>
                </a:lnTo>
                <a:lnTo>
                  <a:pt x="134" y="443"/>
                </a:lnTo>
                <a:lnTo>
                  <a:pt x="134" y="438"/>
                </a:lnTo>
                <a:lnTo>
                  <a:pt x="134" y="433"/>
                </a:lnTo>
                <a:lnTo>
                  <a:pt x="129" y="429"/>
                </a:lnTo>
                <a:lnTo>
                  <a:pt x="134" y="424"/>
                </a:lnTo>
                <a:lnTo>
                  <a:pt x="139" y="424"/>
                </a:lnTo>
                <a:lnTo>
                  <a:pt x="144" y="424"/>
                </a:lnTo>
                <a:lnTo>
                  <a:pt x="149" y="424"/>
                </a:lnTo>
                <a:lnTo>
                  <a:pt x="170" y="414"/>
                </a:lnTo>
                <a:lnTo>
                  <a:pt x="175" y="409"/>
                </a:lnTo>
                <a:lnTo>
                  <a:pt x="180" y="390"/>
                </a:lnTo>
                <a:lnTo>
                  <a:pt x="185" y="376"/>
                </a:lnTo>
                <a:lnTo>
                  <a:pt x="190" y="380"/>
                </a:lnTo>
                <a:lnTo>
                  <a:pt x="196" y="390"/>
                </a:lnTo>
                <a:lnTo>
                  <a:pt x="201" y="395"/>
                </a:lnTo>
                <a:lnTo>
                  <a:pt x="201" y="400"/>
                </a:lnTo>
                <a:lnTo>
                  <a:pt x="206" y="400"/>
                </a:lnTo>
                <a:lnTo>
                  <a:pt x="206" y="390"/>
                </a:lnTo>
                <a:lnTo>
                  <a:pt x="201" y="380"/>
                </a:lnTo>
                <a:lnTo>
                  <a:pt x="190" y="366"/>
                </a:lnTo>
                <a:lnTo>
                  <a:pt x="190" y="351"/>
                </a:lnTo>
                <a:lnTo>
                  <a:pt x="190" y="347"/>
                </a:lnTo>
                <a:lnTo>
                  <a:pt x="190" y="318"/>
                </a:lnTo>
                <a:lnTo>
                  <a:pt x="190" y="313"/>
                </a:lnTo>
                <a:lnTo>
                  <a:pt x="185" y="303"/>
                </a:lnTo>
                <a:lnTo>
                  <a:pt x="185" y="298"/>
                </a:lnTo>
                <a:lnTo>
                  <a:pt x="185" y="294"/>
                </a:lnTo>
                <a:lnTo>
                  <a:pt x="190" y="289"/>
                </a:lnTo>
                <a:lnTo>
                  <a:pt x="201" y="289"/>
                </a:lnTo>
                <a:lnTo>
                  <a:pt x="206" y="289"/>
                </a:lnTo>
                <a:lnTo>
                  <a:pt x="221" y="289"/>
                </a:lnTo>
                <a:lnTo>
                  <a:pt x="226" y="294"/>
                </a:lnTo>
                <a:lnTo>
                  <a:pt x="226" y="298"/>
                </a:lnTo>
                <a:lnTo>
                  <a:pt x="237" y="303"/>
                </a:lnTo>
                <a:lnTo>
                  <a:pt x="247" y="303"/>
                </a:lnTo>
                <a:lnTo>
                  <a:pt x="257" y="303"/>
                </a:lnTo>
                <a:lnTo>
                  <a:pt x="267" y="308"/>
                </a:lnTo>
                <a:lnTo>
                  <a:pt x="273" y="303"/>
                </a:lnTo>
                <a:lnTo>
                  <a:pt x="283" y="303"/>
                </a:lnTo>
                <a:lnTo>
                  <a:pt x="288" y="298"/>
                </a:lnTo>
                <a:lnTo>
                  <a:pt x="288" y="294"/>
                </a:lnTo>
                <a:lnTo>
                  <a:pt x="283" y="294"/>
                </a:lnTo>
                <a:lnTo>
                  <a:pt x="283" y="289"/>
                </a:lnTo>
                <a:lnTo>
                  <a:pt x="283" y="284"/>
                </a:lnTo>
                <a:lnTo>
                  <a:pt x="288" y="279"/>
                </a:lnTo>
                <a:lnTo>
                  <a:pt x="293" y="279"/>
                </a:lnTo>
                <a:lnTo>
                  <a:pt x="293" y="274"/>
                </a:lnTo>
                <a:lnTo>
                  <a:pt x="293" y="270"/>
                </a:lnTo>
                <a:lnTo>
                  <a:pt x="298" y="265"/>
                </a:lnTo>
                <a:lnTo>
                  <a:pt x="298" y="260"/>
                </a:lnTo>
                <a:lnTo>
                  <a:pt x="298" y="255"/>
                </a:lnTo>
                <a:lnTo>
                  <a:pt x="298" y="250"/>
                </a:lnTo>
                <a:lnTo>
                  <a:pt x="298" y="245"/>
                </a:lnTo>
                <a:lnTo>
                  <a:pt x="298" y="241"/>
                </a:lnTo>
                <a:lnTo>
                  <a:pt x="303" y="241"/>
                </a:lnTo>
                <a:lnTo>
                  <a:pt x="309" y="236"/>
                </a:lnTo>
                <a:lnTo>
                  <a:pt x="314" y="236"/>
                </a:lnTo>
                <a:lnTo>
                  <a:pt x="319" y="236"/>
                </a:lnTo>
                <a:lnTo>
                  <a:pt x="324" y="231"/>
                </a:lnTo>
                <a:lnTo>
                  <a:pt x="329" y="231"/>
                </a:lnTo>
                <a:lnTo>
                  <a:pt x="329" y="226"/>
                </a:lnTo>
                <a:lnTo>
                  <a:pt x="334" y="226"/>
                </a:lnTo>
                <a:lnTo>
                  <a:pt x="339" y="226"/>
                </a:lnTo>
                <a:lnTo>
                  <a:pt x="344" y="221"/>
                </a:lnTo>
                <a:lnTo>
                  <a:pt x="350" y="221"/>
                </a:lnTo>
                <a:lnTo>
                  <a:pt x="360" y="217"/>
                </a:lnTo>
                <a:lnTo>
                  <a:pt x="365" y="217"/>
                </a:lnTo>
                <a:lnTo>
                  <a:pt x="370" y="217"/>
                </a:lnTo>
                <a:lnTo>
                  <a:pt x="370" y="212"/>
                </a:lnTo>
                <a:lnTo>
                  <a:pt x="375" y="212"/>
                </a:lnTo>
                <a:lnTo>
                  <a:pt x="380" y="212"/>
                </a:lnTo>
                <a:lnTo>
                  <a:pt x="386" y="212"/>
                </a:lnTo>
                <a:lnTo>
                  <a:pt x="391" y="212"/>
                </a:lnTo>
                <a:lnTo>
                  <a:pt x="396" y="212"/>
                </a:lnTo>
                <a:lnTo>
                  <a:pt x="401" y="212"/>
                </a:lnTo>
                <a:lnTo>
                  <a:pt x="406" y="212"/>
                </a:lnTo>
                <a:lnTo>
                  <a:pt x="411" y="212"/>
                </a:lnTo>
                <a:lnTo>
                  <a:pt x="416" y="207"/>
                </a:lnTo>
                <a:lnTo>
                  <a:pt x="416" y="202"/>
                </a:lnTo>
                <a:lnTo>
                  <a:pt x="416" y="197"/>
                </a:lnTo>
                <a:lnTo>
                  <a:pt x="416" y="192"/>
                </a:lnTo>
                <a:lnTo>
                  <a:pt x="416" y="188"/>
                </a:lnTo>
                <a:lnTo>
                  <a:pt x="416" y="183"/>
                </a:lnTo>
                <a:lnTo>
                  <a:pt x="416" y="178"/>
                </a:lnTo>
                <a:lnTo>
                  <a:pt x="416" y="173"/>
                </a:lnTo>
                <a:lnTo>
                  <a:pt x="406" y="168"/>
                </a:lnTo>
                <a:lnTo>
                  <a:pt x="406" y="163"/>
                </a:lnTo>
                <a:lnTo>
                  <a:pt x="401" y="159"/>
                </a:lnTo>
                <a:lnTo>
                  <a:pt x="401" y="154"/>
                </a:lnTo>
                <a:lnTo>
                  <a:pt x="401" y="149"/>
                </a:lnTo>
                <a:lnTo>
                  <a:pt x="401" y="144"/>
                </a:lnTo>
                <a:lnTo>
                  <a:pt x="396" y="135"/>
                </a:lnTo>
                <a:lnTo>
                  <a:pt x="391" y="130"/>
                </a:lnTo>
                <a:lnTo>
                  <a:pt x="380" y="125"/>
                </a:lnTo>
                <a:lnTo>
                  <a:pt x="375" y="125"/>
                </a:lnTo>
                <a:lnTo>
                  <a:pt x="375" y="120"/>
                </a:lnTo>
                <a:lnTo>
                  <a:pt x="375" y="110"/>
                </a:lnTo>
                <a:lnTo>
                  <a:pt x="380" y="101"/>
                </a:lnTo>
                <a:lnTo>
                  <a:pt x="380" y="96"/>
                </a:lnTo>
                <a:lnTo>
                  <a:pt x="386" y="96"/>
                </a:lnTo>
                <a:lnTo>
                  <a:pt x="386" y="91"/>
                </a:lnTo>
                <a:lnTo>
                  <a:pt x="396" y="91"/>
                </a:lnTo>
                <a:lnTo>
                  <a:pt x="401" y="96"/>
                </a:lnTo>
                <a:lnTo>
                  <a:pt x="406" y="91"/>
                </a:lnTo>
                <a:lnTo>
                  <a:pt x="416" y="91"/>
                </a:lnTo>
                <a:lnTo>
                  <a:pt x="427" y="96"/>
                </a:lnTo>
                <a:lnTo>
                  <a:pt x="432" y="101"/>
                </a:lnTo>
                <a:lnTo>
                  <a:pt x="442" y="101"/>
                </a:lnTo>
                <a:lnTo>
                  <a:pt x="452" y="106"/>
                </a:lnTo>
                <a:lnTo>
                  <a:pt x="457" y="110"/>
                </a:lnTo>
                <a:lnTo>
                  <a:pt x="463" y="110"/>
                </a:lnTo>
                <a:lnTo>
                  <a:pt x="463" y="115"/>
                </a:lnTo>
                <a:lnTo>
                  <a:pt x="468" y="120"/>
                </a:lnTo>
                <a:lnTo>
                  <a:pt x="468" y="115"/>
                </a:lnTo>
                <a:lnTo>
                  <a:pt x="473" y="110"/>
                </a:lnTo>
                <a:lnTo>
                  <a:pt x="478" y="106"/>
                </a:lnTo>
                <a:lnTo>
                  <a:pt x="483" y="101"/>
                </a:lnTo>
                <a:lnTo>
                  <a:pt x="493" y="101"/>
                </a:lnTo>
                <a:lnTo>
                  <a:pt x="504" y="101"/>
                </a:lnTo>
                <a:lnTo>
                  <a:pt x="509" y="101"/>
                </a:lnTo>
                <a:lnTo>
                  <a:pt x="514" y="106"/>
                </a:lnTo>
                <a:lnTo>
                  <a:pt x="519" y="106"/>
                </a:lnTo>
                <a:lnTo>
                  <a:pt x="524" y="115"/>
                </a:lnTo>
                <a:lnTo>
                  <a:pt x="540" y="120"/>
                </a:lnTo>
                <a:lnTo>
                  <a:pt x="545" y="120"/>
                </a:lnTo>
                <a:lnTo>
                  <a:pt x="550" y="120"/>
                </a:lnTo>
                <a:lnTo>
                  <a:pt x="555" y="120"/>
                </a:lnTo>
                <a:lnTo>
                  <a:pt x="560" y="115"/>
                </a:lnTo>
                <a:lnTo>
                  <a:pt x="560" y="110"/>
                </a:lnTo>
                <a:lnTo>
                  <a:pt x="560" y="106"/>
                </a:lnTo>
                <a:lnTo>
                  <a:pt x="565" y="106"/>
                </a:lnTo>
                <a:lnTo>
                  <a:pt x="570" y="106"/>
                </a:lnTo>
                <a:lnTo>
                  <a:pt x="575" y="106"/>
                </a:lnTo>
                <a:lnTo>
                  <a:pt x="581" y="106"/>
                </a:lnTo>
                <a:lnTo>
                  <a:pt x="586" y="101"/>
                </a:lnTo>
                <a:lnTo>
                  <a:pt x="591" y="101"/>
                </a:lnTo>
                <a:lnTo>
                  <a:pt x="596" y="101"/>
                </a:lnTo>
                <a:lnTo>
                  <a:pt x="611" y="101"/>
                </a:lnTo>
                <a:lnTo>
                  <a:pt x="622" y="101"/>
                </a:lnTo>
                <a:lnTo>
                  <a:pt x="627" y="101"/>
                </a:lnTo>
                <a:lnTo>
                  <a:pt x="632" y="101"/>
                </a:lnTo>
                <a:lnTo>
                  <a:pt x="637" y="96"/>
                </a:lnTo>
                <a:lnTo>
                  <a:pt x="642" y="96"/>
                </a:lnTo>
                <a:lnTo>
                  <a:pt x="652" y="91"/>
                </a:lnTo>
                <a:lnTo>
                  <a:pt x="658" y="86"/>
                </a:lnTo>
                <a:lnTo>
                  <a:pt x="663" y="82"/>
                </a:lnTo>
                <a:lnTo>
                  <a:pt x="668" y="77"/>
                </a:lnTo>
                <a:lnTo>
                  <a:pt x="673" y="72"/>
                </a:lnTo>
                <a:lnTo>
                  <a:pt x="678" y="67"/>
                </a:lnTo>
                <a:lnTo>
                  <a:pt x="683" y="67"/>
                </a:lnTo>
                <a:lnTo>
                  <a:pt x="688" y="62"/>
                </a:lnTo>
                <a:lnTo>
                  <a:pt x="694" y="57"/>
                </a:lnTo>
                <a:lnTo>
                  <a:pt x="699" y="53"/>
                </a:lnTo>
                <a:lnTo>
                  <a:pt x="704" y="53"/>
                </a:lnTo>
                <a:lnTo>
                  <a:pt x="709" y="53"/>
                </a:lnTo>
                <a:lnTo>
                  <a:pt x="714" y="48"/>
                </a:lnTo>
                <a:lnTo>
                  <a:pt x="719" y="43"/>
                </a:lnTo>
                <a:lnTo>
                  <a:pt x="724" y="33"/>
                </a:lnTo>
                <a:lnTo>
                  <a:pt x="729" y="14"/>
                </a:lnTo>
                <a:lnTo>
                  <a:pt x="729" y="9"/>
                </a:lnTo>
                <a:lnTo>
                  <a:pt x="735" y="9"/>
                </a:lnTo>
                <a:lnTo>
                  <a:pt x="740" y="9"/>
                </a:lnTo>
                <a:lnTo>
                  <a:pt x="745" y="4"/>
                </a:lnTo>
                <a:lnTo>
                  <a:pt x="750" y="4"/>
                </a:lnTo>
                <a:lnTo>
                  <a:pt x="755" y="0"/>
                </a:lnTo>
                <a:lnTo>
                  <a:pt x="760" y="0"/>
                </a:lnTo>
                <a:lnTo>
                  <a:pt x="765" y="0"/>
                </a:lnTo>
                <a:lnTo>
                  <a:pt x="771" y="0"/>
                </a:lnTo>
                <a:lnTo>
                  <a:pt x="776" y="0"/>
                </a:lnTo>
                <a:lnTo>
                  <a:pt x="781" y="0"/>
                </a:lnTo>
                <a:lnTo>
                  <a:pt x="786" y="0"/>
                </a:lnTo>
                <a:lnTo>
                  <a:pt x="791" y="0"/>
                </a:lnTo>
                <a:lnTo>
                  <a:pt x="791" y="4"/>
                </a:lnTo>
                <a:lnTo>
                  <a:pt x="791" y="9"/>
                </a:lnTo>
                <a:lnTo>
                  <a:pt x="786" y="9"/>
                </a:lnTo>
                <a:lnTo>
                  <a:pt x="786" y="19"/>
                </a:lnTo>
                <a:lnTo>
                  <a:pt x="781" y="24"/>
                </a:lnTo>
                <a:lnTo>
                  <a:pt x="786" y="29"/>
                </a:lnTo>
                <a:lnTo>
                  <a:pt x="791" y="29"/>
                </a:lnTo>
                <a:lnTo>
                  <a:pt x="796" y="33"/>
                </a:lnTo>
                <a:lnTo>
                  <a:pt x="796" y="38"/>
                </a:lnTo>
                <a:lnTo>
                  <a:pt x="801" y="43"/>
                </a:lnTo>
                <a:lnTo>
                  <a:pt x="806" y="48"/>
                </a:lnTo>
                <a:lnTo>
                  <a:pt x="801" y="53"/>
                </a:lnTo>
                <a:lnTo>
                  <a:pt x="801" y="57"/>
                </a:lnTo>
                <a:lnTo>
                  <a:pt x="796" y="62"/>
                </a:lnTo>
                <a:lnTo>
                  <a:pt x="796" y="67"/>
                </a:lnTo>
                <a:lnTo>
                  <a:pt x="796" y="72"/>
                </a:lnTo>
                <a:lnTo>
                  <a:pt x="801" y="72"/>
                </a:lnTo>
                <a:lnTo>
                  <a:pt x="806" y="72"/>
                </a:lnTo>
                <a:lnTo>
                  <a:pt x="801" y="77"/>
                </a:lnTo>
                <a:lnTo>
                  <a:pt x="801" y="82"/>
                </a:lnTo>
                <a:lnTo>
                  <a:pt x="806" y="82"/>
                </a:lnTo>
                <a:lnTo>
                  <a:pt x="806" y="86"/>
                </a:lnTo>
                <a:lnTo>
                  <a:pt x="801" y="91"/>
                </a:lnTo>
                <a:lnTo>
                  <a:pt x="801" y="96"/>
                </a:lnTo>
                <a:lnTo>
                  <a:pt x="796" y="101"/>
                </a:lnTo>
                <a:lnTo>
                  <a:pt x="791" y="101"/>
                </a:lnTo>
                <a:lnTo>
                  <a:pt x="791" y="106"/>
                </a:lnTo>
                <a:lnTo>
                  <a:pt x="796" y="106"/>
                </a:lnTo>
                <a:lnTo>
                  <a:pt x="796" y="110"/>
                </a:lnTo>
                <a:lnTo>
                  <a:pt x="801" y="110"/>
                </a:lnTo>
                <a:lnTo>
                  <a:pt x="806" y="110"/>
                </a:lnTo>
                <a:lnTo>
                  <a:pt x="812" y="110"/>
                </a:lnTo>
                <a:lnTo>
                  <a:pt x="812" y="115"/>
                </a:lnTo>
                <a:lnTo>
                  <a:pt x="812" y="120"/>
                </a:lnTo>
                <a:lnTo>
                  <a:pt x="806" y="120"/>
                </a:lnTo>
                <a:lnTo>
                  <a:pt x="806" y="125"/>
                </a:lnTo>
                <a:lnTo>
                  <a:pt x="806" y="130"/>
                </a:lnTo>
                <a:lnTo>
                  <a:pt x="806" y="135"/>
                </a:lnTo>
                <a:lnTo>
                  <a:pt x="806" y="139"/>
                </a:lnTo>
                <a:lnTo>
                  <a:pt x="806" y="144"/>
                </a:lnTo>
                <a:lnTo>
                  <a:pt x="801" y="149"/>
                </a:lnTo>
                <a:lnTo>
                  <a:pt x="796" y="149"/>
                </a:lnTo>
                <a:lnTo>
                  <a:pt x="796" y="159"/>
                </a:lnTo>
                <a:lnTo>
                  <a:pt x="791" y="163"/>
                </a:lnTo>
                <a:lnTo>
                  <a:pt x="791" y="168"/>
                </a:lnTo>
                <a:lnTo>
                  <a:pt x="796" y="173"/>
                </a:lnTo>
                <a:lnTo>
                  <a:pt x="801" y="173"/>
                </a:lnTo>
                <a:lnTo>
                  <a:pt x="806" y="173"/>
                </a:lnTo>
                <a:lnTo>
                  <a:pt x="806" y="178"/>
                </a:lnTo>
                <a:lnTo>
                  <a:pt x="806" y="183"/>
                </a:lnTo>
                <a:lnTo>
                  <a:pt x="801" y="188"/>
                </a:lnTo>
                <a:lnTo>
                  <a:pt x="801" y="192"/>
                </a:lnTo>
                <a:lnTo>
                  <a:pt x="801" y="197"/>
                </a:lnTo>
                <a:lnTo>
                  <a:pt x="806" y="197"/>
                </a:lnTo>
                <a:lnTo>
                  <a:pt x="817" y="197"/>
                </a:lnTo>
                <a:lnTo>
                  <a:pt x="827" y="197"/>
                </a:lnTo>
                <a:lnTo>
                  <a:pt x="832" y="197"/>
                </a:lnTo>
                <a:lnTo>
                  <a:pt x="837" y="202"/>
                </a:lnTo>
                <a:lnTo>
                  <a:pt x="837" y="207"/>
                </a:lnTo>
                <a:lnTo>
                  <a:pt x="832" y="207"/>
                </a:lnTo>
                <a:lnTo>
                  <a:pt x="827" y="207"/>
                </a:lnTo>
                <a:lnTo>
                  <a:pt x="822" y="207"/>
                </a:lnTo>
                <a:lnTo>
                  <a:pt x="817" y="202"/>
                </a:lnTo>
                <a:lnTo>
                  <a:pt x="812" y="202"/>
                </a:lnTo>
                <a:lnTo>
                  <a:pt x="806" y="202"/>
                </a:lnTo>
                <a:lnTo>
                  <a:pt x="801" y="207"/>
                </a:lnTo>
                <a:lnTo>
                  <a:pt x="801" y="212"/>
                </a:lnTo>
                <a:lnTo>
                  <a:pt x="796" y="212"/>
                </a:lnTo>
                <a:lnTo>
                  <a:pt x="801" y="217"/>
                </a:lnTo>
                <a:lnTo>
                  <a:pt x="806" y="217"/>
                </a:lnTo>
                <a:lnTo>
                  <a:pt x="812" y="221"/>
                </a:lnTo>
                <a:lnTo>
                  <a:pt x="817" y="226"/>
                </a:lnTo>
                <a:lnTo>
                  <a:pt x="817" y="231"/>
                </a:lnTo>
                <a:lnTo>
                  <a:pt x="812" y="231"/>
                </a:lnTo>
                <a:lnTo>
                  <a:pt x="806" y="226"/>
                </a:lnTo>
                <a:lnTo>
                  <a:pt x="801" y="226"/>
                </a:lnTo>
                <a:lnTo>
                  <a:pt x="796" y="226"/>
                </a:lnTo>
                <a:lnTo>
                  <a:pt x="791" y="217"/>
                </a:lnTo>
                <a:lnTo>
                  <a:pt x="791" y="212"/>
                </a:lnTo>
                <a:lnTo>
                  <a:pt x="786" y="212"/>
                </a:lnTo>
                <a:lnTo>
                  <a:pt x="786" y="217"/>
                </a:lnTo>
                <a:lnTo>
                  <a:pt x="786" y="221"/>
                </a:lnTo>
                <a:lnTo>
                  <a:pt x="781" y="226"/>
                </a:lnTo>
                <a:lnTo>
                  <a:pt x="781" y="231"/>
                </a:lnTo>
                <a:lnTo>
                  <a:pt x="781" y="236"/>
                </a:lnTo>
                <a:lnTo>
                  <a:pt x="786" y="236"/>
                </a:lnTo>
                <a:lnTo>
                  <a:pt x="791" y="236"/>
                </a:lnTo>
                <a:lnTo>
                  <a:pt x="796" y="236"/>
                </a:lnTo>
                <a:lnTo>
                  <a:pt x="801" y="236"/>
                </a:lnTo>
                <a:lnTo>
                  <a:pt x="801" y="241"/>
                </a:lnTo>
                <a:lnTo>
                  <a:pt x="801" y="245"/>
                </a:lnTo>
                <a:lnTo>
                  <a:pt x="801" y="250"/>
                </a:lnTo>
                <a:lnTo>
                  <a:pt x="801" y="255"/>
                </a:lnTo>
                <a:lnTo>
                  <a:pt x="796" y="260"/>
                </a:lnTo>
                <a:lnTo>
                  <a:pt x="791" y="260"/>
                </a:lnTo>
                <a:lnTo>
                  <a:pt x="786" y="260"/>
                </a:lnTo>
                <a:lnTo>
                  <a:pt x="781" y="265"/>
                </a:lnTo>
                <a:lnTo>
                  <a:pt x="781" y="270"/>
                </a:lnTo>
                <a:lnTo>
                  <a:pt x="781" y="274"/>
                </a:lnTo>
                <a:lnTo>
                  <a:pt x="776" y="279"/>
                </a:lnTo>
                <a:lnTo>
                  <a:pt x="771" y="279"/>
                </a:lnTo>
                <a:lnTo>
                  <a:pt x="771" y="284"/>
                </a:lnTo>
                <a:lnTo>
                  <a:pt x="765" y="289"/>
                </a:lnTo>
                <a:lnTo>
                  <a:pt x="771" y="294"/>
                </a:lnTo>
                <a:lnTo>
                  <a:pt x="771" y="298"/>
                </a:lnTo>
                <a:lnTo>
                  <a:pt x="771" y="303"/>
                </a:lnTo>
                <a:lnTo>
                  <a:pt x="765" y="308"/>
                </a:lnTo>
                <a:lnTo>
                  <a:pt x="760" y="308"/>
                </a:lnTo>
                <a:lnTo>
                  <a:pt x="760" y="313"/>
                </a:lnTo>
                <a:lnTo>
                  <a:pt x="755" y="313"/>
                </a:lnTo>
                <a:lnTo>
                  <a:pt x="750" y="313"/>
                </a:lnTo>
                <a:lnTo>
                  <a:pt x="745" y="313"/>
                </a:lnTo>
                <a:lnTo>
                  <a:pt x="745" y="318"/>
                </a:lnTo>
                <a:lnTo>
                  <a:pt x="745" y="332"/>
                </a:lnTo>
                <a:lnTo>
                  <a:pt x="745" y="337"/>
                </a:lnTo>
                <a:lnTo>
                  <a:pt x="740" y="337"/>
                </a:lnTo>
                <a:lnTo>
                  <a:pt x="740" y="342"/>
                </a:lnTo>
                <a:lnTo>
                  <a:pt x="735" y="347"/>
                </a:lnTo>
                <a:lnTo>
                  <a:pt x="740" y="347"/>
                </a:lnTo>
                <a:lnTo>
                  <a:pt x="745" y="351"/>
                </a:lnTo>
                <a:lnTo>
                  <a:pt x="745" y="366"/>
                </a:lnTo>
                <a:lnTo>
                  <a:pt x="740" y="366"/>
                </a:lnTo>
                <a:lnTo>
                  <a:pt x="740" y="371"/>
                </a:lnTo>
                <a:lnTo>
                  <a:pt x="735" y="371"/>
                </a:lnTo>
                <a:lnTo>
                  <a:pt x="729" y="376"/>
                </a:lnTo>
                <a:lnTo>
                  <a:pt x="724" y="380"/>
                </a:lnTo>
                <a:lnTo>
                  <a:pt x="719" y="385"/>
                </a:lnTo>
                <a:lnTo>
                  <a:pt x="714" y="385"/>
                </a:lnTo>
                <a:lnTo>
                  <a:pt x="709" y="385"/>
                </a:lnTo>
                <a:lnTo>
                  <a:pt x="704" y="385"/>
                </a:lnTo>
                <a:lnTo>
                  <a:pt x="704" y="380"/>
                </a:lnTo>
                <a:lnTo>
                  <a:pt x="704" y="385"/>
                </a:lnTo>
                <a:lnTo>
                  <a:pt x="704" y="395"/>
                </a:lnTo>
                <a:lnTo>
                  <a:pt x="699" y="395"/>
                </a:lnTo>
                <a:lnTo>
                  <a:pt x="699" y="400"/>
                </a:lnTo>
                <a:lnTo>
                  <a:pt x="699" y="404"/>
                </a:lnTo>
                <a:lnTo>
                  <a:pt x="699" y="409"/>
                </a:lnTo>
                <a:lnTo>
                  <a:pt x="704" y="414"/>
                </a:lnTo>
                <a:lnTo>
                  <a:pt x="704" y="419"/>
                </a:lnTo>
                <a:lnTo>
                  <a:pt x="699" y="419"/>
                </a:lnTo>
                <a:lnTo>
                  <a:pt x="694" y="414"/>
                </a:lnTo>
                <a:lnTo>
                  <a:pt x="688" y="419"/>
                </a:lnTo>
                <a:lnTo>
                  <a:pt x="694" y="419"/>
                </a:lnTo>
                <a:lnTo>
                  <a:pt x="694" y="424"/>
                </a:lnTo>
                <a:lnTo>
                  <a:pt x="694" y="429"/>
                </a:lnTo>
                <a:lnTo>
                  <a:pt x="688" y="429"/>
                </a:lnTo>
                <a:lnTo>
                  <a:pt x="683" y="433"/>
                </a:lnTo>
                <a:lnTo>
                  <a:pt x="683" y="438"/>
                </a:lnTo>
                <a:lnTo>
                  <a:pt x="678" y="443"/>
                </a:lnTo>
                <a:lnTo>
                  <a:pt x="678" y="448"/>
                </a:lnTo>
                <a:lnTo>
                  <a:pt x="683" y="448"/>
                </a:lnTo>
                <a:lnTo>
                  <a:pt x="688" y="448"/>
                </a:lnTo>
                <a:lnTo>
                  <a:pt x="688" y="453"/>
                </a:lnTo>
                <a:lnTo>
                  <a:pt x="683" y="453"/>
                </a:lnTo>
                <a:lnTo>
                  <a:pt x="678" y="453"/>
                </a:lnTo>
                <a:lnTo>
                  <a:pt x="683" y="457"/>
                </a:lnTo>
                <a:lnTo>
                  <a:pt x="688" y="457"/>
                </a:lnTo>
                <a:lnTo>
                  <a:pt x="694" y="457"/>
                </a:lnTo>
                <a:lnTo>
                  <a:pt x="688" y="457"/>
                </a:lnTo>
                <a:lnTo>
                  <a:pt x="688" y="462"/>
                </a:lnTo>
                <a:lnTo>
                  <a:pt x="688" y="467"/>
                </a:lnTo>
                <a:lnTo>
                  <a:pt x="694" y="467"/>
                </a:lnTo>
                <a:lnTo>
                  <a:pt x="699" y="462"/>
                </a:lnTo>
                <a:lnTo>
                  <a:pt x="704" y="467"/>
                </a:lnTo>
                <a:lnTo>
                  <a:pt x="709" y="472"/>
                </a:lnTo>
                <a:lnTo>
                  <a:pt x="704" y="472"/>
                </a:lnTo>
                <a:lnTo>
                  <a:pt x="704" y="477"/>
                </a:lnTo>
                <a:lnTo>
                  <a:pt x="709" y="477"/>
                </a:lnTo>
                <a:lnTo>
                  <a:pt x="709" y="472"/>
                </a:lnTo>
                <a:lnTo>
                  <a:pt x="714" y="477"/>
                </a:lnTo>
                <a:lnTo>
                  <a:pt x="714" y="482"/>
                </a:lnTo>
                <a:lnTo>
                  <a:pt x="714" y="491"/>
                </a:lnTo>
                <a:lnTo>
                  <a:pt x="714" y="496"/>
                </a:lnTo>
                <a:lnTo>
                  <a:pt x="714" y="501"/>
                </a:lnTo>
                <a:lnTo>
                  <a:pt x="719" y="501"/>
                </a:lnTo>
                <a:lnTo>
                  <a:pt x="719" y="506"/>
                </a:lnTo>
                <a:lnTo>
                  <a:pt x="719" y="511"/>
                </a:lnTo>
                <a:lnTo>
                  <a:pt x="719" y="530"/>
                </a:lnTo>
                <a:lnTo>
                  <a:pt x="714" y="535"/>
                </a:lnTo>
                <a:lnTo>
                  <a:pt x="709" y="539"/>
                </a:lnTo>
                <a:lnTo>
                  <a:pt x="704" y="544"/>
                </a:lnTo>
                <a:lnTo>
                  <a:pt x="699" y="549"/>
                </a:lnTo>
                <a:lnTo>
                  <a:pt x="699" y="554"/>
                </a:lnTo>
                <a:lnTo>
                  <a:pt x="699" y="564"/>
                </a:lnTo>
                <a:lnTo>
                  <a:pt x="704" y="573"/>
                </a:lnTo>
                <a:lnTo>
                  <a:pt x="709" y="578"/>
                </a:lnTo>
                <a:lnTo>
                  <a:pt x="714" y="578"/>
                </a:lnTo>
                <a:lnTo>
                  <a:pt x="719" y="583"/>
                </a:lnTo>
                <a:lnTo>
                  <a:pt x="724" y="583"/>
                </a:lnTo>
                <a:lnTo>
                  <a:pt x="729" y="588"/>
                </a:lnTo>
                <a:lnTo>
                  <a:pt x="735" y="592"/>
                </a:lnTo>
                <a:lnTo>
                  <a:pt x="735" y="597"/>
                </a:lnTo>
                <a:lnTo>
                  <a:pt x="735" y="602"/>
                </a:lnTo>
                <a:lnTo>
                  <a:pt x="729" y="612"/>
                </a:lnTo>
                <a:lnTo>
                  <a:pt x="729" y="617"/>
                </a:lnTo>
                <a:lnTo>
                  <a:pt x="729" y="621"/>
                </a:lnTo>
                <a:lnTo>
                  <a:pt x="735" y="621"/>
                </a:lnTo>
                <a:lnTo>
                  <a:pt x="735" y="626"/>
                </a:lnTo>
                <a:lnTo>
                  <a:pt x="740" y="626"/>
                </a:lnTo>
                <a:lnTo>
                  <a:pt x="740" y="621"/>
                </a:lnTo>
                <a:lnTo>
                  <a:pt x="745" y="621"/>
                </a:lnTo>
                <a:lnTo>
                  <a:pt x="750" y="621"/>
                </a:lnTo>
                <a:lnTo>
                  <a:pt x="755" y="626"/>
                </a:lnTo>
                <a:lnTo>
                  <a:pt x="760" y="626"/>
                </a:lnTo>
                <a:lnTo>
                  <a:pt x="760" y="631"/>
                </a:lnTo>
                <a:lnTo>
                  <a:pt x="771" y="631"/>
                </a:lnTo>
                <a:lnTo>
                  <a:pt x="776" y="631"/>
                </a:lnTo>
                <a:lnTo>
                  <a:pt x="781" y="631"/>
                </a:lnTo>
                <a:lnTo>
                  <a:pt x="781" y="636"/>
                </a:lnTo>
                <a:lnTo>
                  <a:pt x="781" y="631"/>
                </a:lnTo>
                <a:lnTo>
                  <a:pt x="781" y="636"/>
                </a:lnTo>
                <a:lnTo>
                  <a:pt x="786" y="636"/>
                </a:lnTo>
                <a:lnTo>
                  <a:pt x="791" y="641"/>
                </a:lnTo>
                <a:lnTo>
                  <a:pt x="791" y="645"/>
                </a:lnTo>
                <a:lnTo>
                  <a:pt x="791" y="650"/>
                </a:lnTo>
                <a:lnTo>
                  <a:pt x="786" y="655"/>
                </a:lnTo>
                <a:lnTo>
                  <a:pt x="791" y="655"/>
                </a:lnTo>
                <a:lnTo>
                  <a:pt x="791" y="660"/>
                </a:lnTo>
                <a:lnTo>
                  <a:pt x="791" y="665"/>
                </a:lnTo>
                <a:lnTo>
                  <a:pt x="791" y="670"/>
                </a:lnTo>
                <a:lnTo>
                  <a:pt x="796" y="674"/>
                </a:lnTo>
                <a:lnTo>
                  <a:pt x="796" y="679"/>
                </a:lnTo>
                <a:lnTo>
                  <a:pt x="801" y="679"/>
                </a:lnTo>
                <a:lnTo>
                  <a:pt x="801" y="684"/>
                </a:lnTo>
                <a:lnTo>
                  <a:pt x="801" y="689"/>
                </a:lnTo>
                <a:lnTo>
                  <a:pt x="801" y="694"/>
                </a:lnTo>
                <a:lnTo>
                  <a:pt x="796" y="689"/>
                </a:lnTo>
                <a:lnTo>
                  <a:pt x="796" y="694"/>
                </a:lnTo>
                <a:lnTo>
                  <a:pt x="791" y="694"/>
                </a:lnTo>
                <a:lnTo>
                  <a:pt x="791" y="698"/>
                </a:lnTo>
                <a:lnTo>
                  <a:pt x="791" y="703"/>
                </a:lnTo>
                <a:lnTo>
                  <a:pt x="796" y="703"/>
                </a:lnTo>
                <a:lnTo>
                  <a:pt x="801" y="703"/>
                </a:lnTo>
                <a:lnTo>
                  <a:pt x="801" y="708"/>
                </a:lnTo>
                <a:lnTo>
                  <a:pt x="796" y="708"/>
                </a:lnTo>
                <a:lnTo>
                  <a:pt x="796" y="713"/>
                </a:lnTo>
                <a:lnTo>
                  <a:pt x="791" y="713"/>
                </a:lnTo>
                <a:lnTo>
                  <a:pt x="786" y="708"/>
                </a:lnTo>
                <a:lnTo>
                  <a:pt x="781" y="708"/>
                </a:lnTo>
                <a:lnTo>
                  <a:pt x="776" y="708"/>
                </a:lnTo>
                <a:lnTo>
                  <a:pt x="760" y="718"/>
                </a:lnTo>
                <a:lnTo>
                  <a:pt x="755" y="723"/>
                </a:lnTo>
                <a:lnTo>
                  <a:pt x="750" y="723"/>
                </a:lnTo>
                <a:lnTo>
                  <a:pt x="740" y="723"/>
                </a:lnTo>
                <a:lnTo>
                  <a:pt x="735" y="723"/>
                </a:lnTo>
                <a:lnTo>
                  <a:pt x="729" y="723"/>
                </a:lnTo>
                <a:lnTo>
                  <a:pt x="724" y="727"/>
                </a:lnTo>
                <a:lnTo>
                  <a:pt x="719" y="737"/>
                </a:lnTo>
                <a:lnTo>
                  <a:pt x="714" y="742"/>
                </a:lnTo>
                <a:lnTo>
                  <a:pt x="709" y="747"/>
                </a:lnTo>
                <a:lnTo>
                  <a:pt x="699" y="747"/>
                </a:lnTo>
                <a:lnTo>
                  <a:pt x="694" y="751"/>
                </a:lnTo>
                <a:lnTo>
                  <a:pt x="688" y="751"/>
                </a:lnTo>
                <a:lnTo>
                  <a:pt x="678" y="747"/>
                </a:lnTo>
                <a:lnTo>
                  <a:pt x="673" y="756"/>
                </a:lnTo>
                <a:lnTo>
                  <a:pt x="663" y="756"/>
                </a:lnTo>
                <a:lnTo>
                  <a:pt x="658" y="761"/>
                </a:lnTo>
                <a:lnTo>
                  <a:pt x="652" y="761"/>
                </a:lnTo>
                <a:lnTo>
                  <a:pt x="652" y="766"/>
                </a:lnTo>
                <a:lnTo>
                  <a:pt x="652" y="771"/>
                </a:lnTo>
                <a:lnTo>
                  <a:pt x="658" y="771"/>
                </a:lnTo>
                <a:lnTo>
                  <a:pt x="658" y="776"/>
                </a:lnTo>
                <a:lnTo>
                  <a:pt x="658" y="780"/>
                </a:lnTo>
                <a:lnTo>
                  <a:pt x="658" y="785"/>
                </a:lnTo>
                <a:lnTo>
                  <a:pt x="658" y="790"/>
                </a:lnTo>
                <a:lnTo>
                  <a:pt x="652" y="795"/>
                </a:lnTo>
                <a:lnTo>
                  <a:pt x="652" y="800"/>
                </a:lnTo>
                <a:lnTo>
                  <a:pt x="647" y="800"/>
                </a:lnTo>
                <a:lnTo>
                  <a:pt x="642" y="805"/>
                </a:lnTo>
                <a:lnTo>
                  <a:pt x="632" y="805"/>
                </a:lnTo>
                <a:lnTo>
                  <a:pt x="627" y="805"/>
                </a:lnTo>
                <a:lnTo>
                  <a:pt x="622" y="805"/>
                </a:lnTo>
                <a:lnTo>
                  <a:pt x="622" y="795"/>
                </a:lnTo>
                <a:lnTo>
                  <a:pt x="617" y="790"/>
                </a:lnTo>
                <a:lnTo>
                  <a:pt x="617" y="785"/>
                </a:lnTo>
                <a:lnTo>
                  <a:pt x="611" y="785"/>
                </a:lnTo>
                <a:lnTo>
                  <a:pt x="601" y="780"/>
                </a:lnTo>
                <a:lnTo>
                  <a:pt x="596" y="780"/>
                </a:lnTo>
                <a:lnTo>
                  <a:pt x="596" y="785"/>
                </a:lnTo>
                <a:lnTo>
                  <a:pt x="586" y="790"/>
                </a:lnTo>
                <a:lnTo>
                  <a:pt x="581" y="795"/>
                </a:lnTo>
                <a:lnTo>
                  <a:pt x="581" y="805"/>
                </a:lnTo>
                <a:lnTo>
                  <a:pt x="581" y="824"/>
                </a:lnTo>
                <a:lnTo>
                  <a:pt x="581" y="833"/>
                </a:lnTo>
                <a:lnTo>
                  <a:pt x="591" y="843"/>
                </a:lnTo>
                <a:lnTo>
                  <a:pt x="601" y="848"/>
                </a:lnTo>
                <a:lnTo>
                  <a:pt x="617" y="848"/>
                </a:lnTo>
                <a:lnTo>
                  <a:pt x="632" y="853"/>
                </a:lnTo>
                <a:lnTo>
                  <a:pt x="637" y="858"/>
                </a:lnTo>
                <a:lnTo>
                  <a:pt x="637" y="862"/>
                </a:lnTo>
                <a:lnTo>
                  <a:pt x="632" y="862"/>
                </a:lnTo>
                <a:lnTo>
                  <a:pt x="622" y="867"/>
                </a:lnTo>
                <a:lnTo>
                  <a:pt x="611" y="872"/>
                </a:lnTo>
                <a:lnTo>
                  <a:pt x="601" y="882"/>
                </a:lnTo>
                <a:lnTo>
                  <a:pt x="596" y="886"/>
                </a:lnTo>
                <a:lnTo>
                  <a:pt x="591" y="901"/>
                </a:lnTo>
                <a:lnTo>
                  <a:pt x="581" y="911"/>
                </a:lnTo>
                <a:lnTo>
                  <a:pt x="565" y="915"/>
                </a:lnTo>
                <a:lnTo>
                  <a:pt x="555" y="915"/>
                </a:lnTo>
                <a:lnTo>
                  <a:pt x="550" y="915"/>
                </a:lnTo>
                <a:lnTo>
                  <a:pt x="545" y="911"/>
                </a:lnTo>
                <a:lnTo>
                  <a:pt x="545" y="901"/>
                </a:lnTo>
                <a:lnTo>
                  <a:pt x="545" y="891"/>
                </a:lnTo>
                <a:lnTo>
                  <a:pt x="550" y="886"/>
                </a:lnTo>
                <a:lnTo>
                  <a:pt x="550" y="872"/>
                </a:lnTo>
                <a:lnTo>
                  <a:pt x="550" y="862"/>
                </a:lnTo>
                <a:lnTo>
                  <a:pt x="540" y="858"/>
                </a:lnTo>
                <a:lnTo>
                  <a:pt x="524" y="853"/>
                </a:lnTo>
                <a:lnTo>
                  <a:pt x="509" y="853"/>
                </a:lnTo>
                <a:lnTo>
                  <a:pt x="504" y="848"/>
                </a:lnTo>
                <a:lnTo>
                  <a:pt x="504" y="838"/>
                </a:lnTo>
                <a:lnTo>
                  <a:pt x="504" y="829"/>
                </a:lnTo>
                <a:lnTo>
                  <a:pt x="509" y="819"/>
                </a:lnTo>
                <a:lnTo>
                  <a:pt x="514" y="814"/>
                </a:lnTo>
                <a:lnTo>
                  <a:pt x="524" y="805"/>
                </a:lnTo>
                <a:lnTo>
                  <a:pt x="524" y="800"/>
                </a:lnTo>
                <a:lnTo>
                  <a:pt x="524" y="795"/>
                </a:lnTo>
                <a:lnTo>
                  <a:pt x="524" y="790"/>
                </a:lnTo>
                <a:lnTo>
                  <a:pt x="519" y="785"/>
                </a:lnTo>
                <a:lnTo>
                  <a:pt x="519" y="780"/>
                </a:lnTo>
                <a:lnTo>
                  <a:pt x="519" y="776"/>
                </a:lnTo>
                <a:lnTo>
                  <a:pt x="504" y="761"/>
                </a:lnTo>
                <a:lnTo>
                  <a:pt x="498" y="751"/>
                </a:lnTo>
                <a:lnTo>
                  <a:pt x="493" y="751"/>
                </a:lnTo>
                <a:lnTo>
                  <a:pt x="493" y="756"/>
                </a:lnTo>
                <a:lnTo>
                  <a:pt x="493" y="761"/>
                </a:lnTo>
                <a:lnTo>
                  <a:pt x="504" y="780"/>
                </a:lnTo>
                <a:lnTo>
                  <a:pt x="509" y="785"/>
                </a:lnTo>
                <a:lnTo>
                  <a:pt x="514" y="785"/>
                </a:lnTo>
                <a:lnTo>
                  <a:pt x="519" y="790"/>
                </a:lnTo>
                <a:lnTo>
                  <a:pt x="509" y="805"/>
                </a:lnTo>
                <a:lnTo>
                  <a:pt x="504" y="809"/>
                </a:lnTo>
                <a:lnTo>
                  <a:pt x="498" y="814"/>
                </a:lnTo>
                <a:lnTo>
                  <a:pt x="493" y="824"/>
                </a:lnTo>
                <a:lnTo>
                  <a:pt x="493" y="829"/>
                </a:lnTo>
                <a:lnTo>
                  <a:pt x="493" y="838"/>
                </a:lnTo>
                <a:lnTo>
                  <a:pt x="498" y="848"/>
                </a:lnTo>
                <a:lnTo>
                  <a:pt x="504" y="858"/>
                </a:lnTo>
                <a:lnTo>
                  <a:pt x="509" y="862"/>
                </a:lnTo>
                <a:lnTo>
                  <a:pt x="519" y="858"/>
                </a:lnTo>
                <a:lnTo>
                  <a:pt x="524" y="858"/>
                </a:lnTo>
                <a:lnTo>
                  <a:pt x="534" y="862"/>
                </a:lnTo>
                <a:lnTo>
                  <a:pt x="540" y="862"/>
                </a:lnTo>
                <a:lnTo>
                  <a:pt x="540" y="867"/>
                </a:lnTo>
                <a:lnTo>
                  <a:pt x="540" y="872"/>
                </a:lnTo>
                <a:lnTo>
                  <a:pt x="534" y="886"/>
                </a:lnTo>
                <a:lnTo>
                  <a:pt x="529" y="896"/>
                </a:lnTo>
                <a:lnTo>
                  <a:pt x="529" y="901"/>
                </a:lnTo>
                <a:lnTo>
                  <a:pt x="529" y="906"/>
                </a:lnTo>
                <a:lnTo>
                  <a:pt x="534" y="915"/>
                </a:lnTo>
                <a:lnTo>
                  <a:pt x="540" y="920"/>
                </a:lnTo>
                <a:lnTo>
                  <a:pt x="550" y="925"/>
                </a:lnTo>
                <a:lnTo>
                  <a:pt x="555" y="925"/>
                </a:lnTo>
                <a:lnTo>
                  <a:pt x="560" y="925"/>
                </a:lnTo>
                <a:lnTo>
                  <a:pt x="570" y="920"/>
                </a:lnTo>
                <a:lnTo>
                  <a:pt x="575" y="920"/>
                </a:lnTo>
                <a:lnTo>
                  <a:pt x="581" y="925"/>
                </a:lnTo>
                <a:lnTo>
                  <a:pt x="591" y="930"/>
                </a:lnTo>
                <a:lnTo>
                  <a:pt x="586" y="939"/>
                </a:lnTo>
                <a:lnTo>
                  <a:pt x="581" y="944"/>
                </a:lnTo>
                <a:lnTo>
                  <a:pt x="570" y="949"/>
                </a:lnTo>
                <a:lnTo>
                  <a:pt x="565" y="954"/>
                </a:lnTo>
                <a:lnTo>
                  <a:pt x="529" y="959"/>
                </a:lnTo>
                <a:lnTo>
                  <a:pt x="519" y="968"/>
                </a:lnTo>
                <a:lnTo>
                  <a:pt x="504" y="973"/>
                </a:lnTo>
                <a:lnTo>
                  <a:pt x="498" y="973"/>
                </a:lnTo>
                <a:lnTo>
                  <a:pt x="488" y="983"/>
                </a:lnTo>
                <a:lnTo>
                  <a:pt x="483" y="983"/>
                </a:lnTo>
                <a:lnTo>
                  <a:pt x="478" y="983"/>
                </a:lnTo>
                <a:lnTo>
                  <a:pt x="473" y="978"/>
                </a:lnTo>
                <a:lnTo>
                  <a:pt x="468" y="968"/>
                </a:lnTo>
                <a:lnTo>
                  <a:pt x="463" y="949"/>
                </a:lnTo>
                <a:lnTo>
                  <a:pt x="457" y="939"/>
                </a:lnTo>
                <a:lnTo>
                  <a:pt x="457" y="920"/>
                </a:lnTo>
                <a:lnTo>
                  <a:pt x="452" y="891"/>
                </a:lnTo>
                <a:lnTo>
                  <a:pt x="432" y="838"/>
                </a:lnTo>
                <a:lnTo>
                  <a:pt x="421" y="805"/>
                </a:lnTo>
                <a:lnTo>
                  <a:pt x="416" y="795"/>
                </a:lnTo>
                <a:lnTo>
                  <a:pt x="401" y="780"/>
                </a:lnTo>
                <a:lnTo>
                  <a:pt x="396" y="776"/>
                </a:lnTo>
                <a:lnTo>
                  <a:pt x="380" y="756"/>
                </a:lnTo>
                <a:lnTo>
                  <a:pt x="375" y="751"/>
                </a:lnTo>
                <a:lnTo>
                  <a:pt x="365" y="737"/>
                </a:lnTo>
                <a:lnTo>
                  <a:pt x="360" y="737"/>
                </a:lnTo>
                <a:lnTo>
                  <a:pt x="350" y="732"/>
                </a:lnTo>
                <a:lnTo>
                  <a:pt x="334" y="718"/>
                </a:lnTo>
                <a:lnTo>
                  <a:pt x="329" y="718"/>
                </a:lnTo>
                <a:lnTo>
                  <a:pt x="329" y="727"/>
                </a:lnTo>
                <a:lnTo>
                  <a:pt x="324" y="737"/>
                </a:lnTo>
                <a:lnTo>
                  <a:pt x="319" y="747"/>
                </a:lnTo>
                <a:lnTo>
                  <a:pt x="309" y="751"/>
                </a:lnTo>
                <a:lnTo>
                  <a:pt x="298" y="756"/>
                </a:lnTo>
                <a:lnTo>
                  <a:pt x="288" y="751"/>
                </a:lnTo>
                <a:lnTo>
                  <a:pt x="283" y="751"/>
                </a:lnTo>
                <a:lnTo>
                  <a:pt x="278" y="751"/>
                </a:lnTo>
                <a:lnTo>
                  <a:pt x="273" y="761"/>
                </a:lnTo>
                <a:lnTo>
                  <a:pt x="267" y="766"/>
                </a:lnTo>
                <a:lnTo>
                  <a:pt x="262" y="766"/>
                </a:lnTo>
                <a:lnTo>
                  <a:pt x="257" y="766"/>
                </a:lnTo>
                <a:lnTo>
                  <a:pt x="247" y="761"/>
                </a:lnTo>
                <a:lnTo>
                  <a:pt x="242" y="751"/>
                </a:lnTo>
                <a:lnTo>
                  <a:pt x="237" y="747"/>
                </a:lnTo>
                <a:lnTo>
                  <a:pt x="232" y="742"/>
                </a:lnTo>
                <a:lnTo>
                  <a:pt x="226" y="727"/>
                </a:lnTo>
                <a:lnTo>
                  <a:pt x="216" y="723"/>
                </a:lnTo>
                <a:lnTo>
                  <a:pt x="206" y="718"/>
                </a:lnTo>
                <a:lnTo>
                  <a:pt x="201" y="713"/>
                </a:lnTo>
                <a:lnTo>
                  <a:pt x="185" y="703"/>
                </a:lnTo>
                <a:lnTo>
                  <a:pt x="175" y="703"/>
                </a:lnTo>
                <a:lnTo>
                  <a:pt x="165" y="703"/>
                </a:lnTo>
                <a:lnTo>
                  <a:pt x="160" y="698"/>
                </a:lnTo>
                <a:lnTo>
                  <a:pt x="149" y="694"/>
                </a:lnTo>
                <a:lnTo>
                  <a:pt x="139" y="694"/>
                </a:lnTo>
                <a:lnTo>
                  <a:pt x="124" y="684"/>
                </a:lnTo>
                <a:lnTo>
                  <a:pt x="119" y="674"/>
                </a:lnTo>
                <a:lnTo>
                  <a:pt x="119" y="665"/>
                </a:lnTo>
                <a:lnTo>
                  <a:pt x="113" y="660"/>
                </a:lnTo>
                <a:lnTo>
                  <a:pt x="119" y="655"/>
                </a:lnTo>
                <a:lnTo>
                  <a:pt x="129" y="650"/>
                </a:lnTo>
                <a:lnTo>
                  <a:pt x="134" y="645"/>
                </a:lnTo>
                <a:lnTo>
                  <a:pt x="139" y="645"/>
                </a:lnTo>
                <a:lnTo>
                  <a:pt x="144" y="641"/>
                </a:lnTo>
                <a:lnTo>
                  <a:pt x="160" y="645"/>
                </a:lnTo>
                <a:lnTo>
                  <a:pt x="165" y="641"/>
                </a:lnTo>
                <a:lnTo>
                  <a:pt x="185" y="636"/>
                </a:lnTo>
                <a:lnTo>
                  <a:pt x="190" y="636"/>
                </a:lnTo>
                <a:lnTo>
                  <a:pt x="201" y="631"/>
                </a:lnTo>
                <a:lnTo>
                  <a:pt x="211" y="631"/>
                </a:lnTo>
                <a:lnTo>
                  <a:pt x="216" y="636"/>
                </a:lnTo>
                <a:lnTo>
                  <a:pt x="226" y="641"/>
                </a:lnTo>
                <a:lnTo>
                  <a:pt x="232" y="641"/>
                </a:lnTo>
                <a:lnTo>
                  <a:pt x="237" y="636"/>
                </a:lnTo>
                <a:lnTo>
                  <a:pt x="221" y="631"/>
                </a:lnTo>
                <a:lnTo>
                  <a:pt x="201" y="626"/>
                </a:lnTo>
                <a:lnTo>
                  <a:pt x="185" y="626"/>
                </a:lnTo>
                <a:lnTo>
                  <a:pt x="180" y="626"/>
                </a:lnTo>
                <a:lnTo>
                  <a:pt x="175" y="626"/>
                </a:lnTo>
                <a:lnTo>
                  <a:pt x="165" y="631"/>
                </a:lnTo>
                <a:lnTo>
                  <a:pt x="165" y="626"/>
                </a:lnTo>
                <a:lnTo>
                  <a:pt x="175" y="612"/>
                </a:lnTo>
                <a:lnTo>
                  <a:pt x="175" y="607"/>
                </a:lnTo>
                <a:lnTo>
                  <a:pt x="165" y="617"/>
                </a:lnTo>
                <a:lnTo>
                  <a:pt x="155" y="631"/>
                </a:lnTo>
                <a:lnTo>
                  <a:pt x="139" y="636"/>
                </a:lnTo>
                <a:lnTo>
                  <a:pt x="98" y="655"/>
                </a:lnTo>
                <a:lnTo>
                  <a:pt x="72" y="665"/>
                </a:lnTo>
                <a:lnTo>
                  <a:pt x="57" y="670"/>
                </a:lnTo>
                <a:lnTo>
                  <a:pt x="47" y="670"/>
                </a:lnTo>
                <a:lnTo>
                  <a:pt x="47" y="665"/>
                </a:lnTo>
                <a:lnTo>
                  <a:pt x="42" y="665"/>
                </a:lnTo>
                <a:lnTo>
                  <a:pt x="36" y="665"/>
                </a:lnTo>
                <a:lnTo>
                  <a:pt x="36" y="670"/>
                </a:lnTo>
                <a:lnTo>
                  <a:pt x="31" y="674"/>
                </a:lnTo>
                <a:lnTo>
                  <a:pt x="26" y="679"/>
                </a:lnTo>
                <a:lnTo>
                  <a:pt x="21" y="679"/>
                </a:lnTo>
                <a:lnTo>
                  <a:pt x="16" y="684"/>
                </a:lnTo>
                <a:close/>
              </a:path>
            </a:pathLst>
          </a:custGeom>
          <a:solidFill>
            <a:srgbClr val="FF0000"/>
          </a:solidFill>
          <a:ln w="8001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153" name="Text Box 10"/>
          <p:cNvSpPr txBox="1">
            <a:spLocks noChangeArrowheads="1"/>
          </p:cNvSpPr>
          <p:nvPr/>
        </p:nvSpPr>
        <p:spPr bwMode="auto">
          <a:xfrm>
            <a:off x="1794161" y="1141544"/>
            <a:ext cx="1408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th-TH" alt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ทุ่งหว้า</a:t>
            </a:r>
          </a:p>
        </p:txBody>
      </p:sp>
      <p:sp>
        <p:nvSpPr>
          <p:cNvPr id="6154" name="Text Box 11"/>
          <p:cNvSpPr txBox="1">
            <a:spLocks noChangeArrowheads="1"/>
          </p:cNvSpPr>
          <p:nvPr/>
        </p:nvSpPr>
        <p:spPr bwMode="auto">
          <a:xfrm>
            <a:off x="2115139" y="2314776"/>
            <a:ext cx="9424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ละงู 1 ราย</a:t>
            </a:r>
          </a:p>
        </p:txBody>
      </p:sp>
      <p:sp>
        <p:nvSpPr>
          <p:cNvPr id="6155" name="Text Box 12"/>
          <p:cNvSpPr txBox="1">
            <a:spLocks noChangeArrowheads="1"/>
          </p:cNvSpPr>
          <p:nvPr/>
        </p:nvSpPr>
        <p:spPr bwMode="auto">
          <a:xfrm>
            <a:off x="3468865" y="1487067"/>
            <a:ext cx="12813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th-TH" alt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มะนัง</a:t>
            </a:r>
          </a:p>
        </p:txBody>
      </p:sp>
      <p:sp>
        <p:nvSpPr>
          <p:cNvPr id="6156" name="Text Box 13"/>
          <p:cNvSpPr txBox="1">
            <a:spLocks noChangeArrowheads="1"/>
          </p:cNvSpPr>
          <p:nvPr/>
        </p:nvSpPr>
        <p:spPr bwMode="auto">
          <a:xfrm>
            <a:off x="3922376" y="2383824"/>
            <a:ext cx="16761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th-TH" alt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ควนกาหลง 1 ราย            </a:t>
            </a:r>
          </a:p>
        </p:txBody>
      </p:sp>
      <p:sp>
        <p:nvSpPr>
          <p:cNvPr id="6157" name="Text Box 14"/>
          <p:cNvSpPr txBox="1">
            <a:spLocks noChangeArrowheads="1"/>
          </p:cNvSpPr>
          <p:nvPr/>
        </p:nvSpPr>
        <p:spPr bwMode="auto">
          <a:xfrm>
            <a:off x="4466520" y="4210748"/>
            <a:ext cx="1220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เมือง</a:t>
            </a:r>
          </a:p>
        </p:txBody>
      </p:sp>
      <p:sp>
        <p:nvSpPr>
          <p:cNvPr id="6158" name="Text Box 15"/>
          <p:cNvSpPr txBox="1">
            <a:spLocks noChangeArrowheads="1"/>
          </p:cNvSpPr>
          <p:nvPr/>
        </p:nvSpPr>
        <p:spPr bwMode="auto">
          <a:xfrm>
            <a:off x="4782332" y="3365066"/>
            <a:ext cx="1259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th-TH" alt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ควนโดน 1 ราย</a:t>
            </a:r>
          </a:p>
        </p:txBody>
      </p:sp>
      <p:sp>
        <p:nvSpPr>
          <p:cNvPr id="6159" name="Text Box 16"/>
          <p:cNvSpPr txBox="1">
            <a:spLocks noChangeArrowheads="1"/>
          </p:cNvSpPr>
          <p:nvPr/>
        </p:nvSpPr>
        <p:spPr bwMode="auto">
          <a:xfrm>
            <a:off x="3114417" y="3083366"/>
            <a:ext cx="1064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th-TH" alt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ท่าแพ</a:t>
            </a:r>
          </a:p>
        </p:txBody>
      </p:sp>
      <p:sp>
        <p:nvSpPr>
          <p:cNvPr id="6160" name="Text Box 17"/>
          <p:cNvSpPr txBox="1">
            <a:spLocks noChangeArrowheads="1"/>
          </p:cNvSpPr>
          <p:nvPr/>
        </p:nvSpPr>
        <p:spPr bwMode="auto">
          <a:xfrm>
            <a:off x="2279650" y="4652963"/>
            <a:ext cx="2736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alt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anose="02020603050405020304" pitchFamily="18" charset="-34"/>
              <a:ea typeface="+mn-ea"/>
              <a:cs typeface="Angsana New" panose="02020603050405020304" pitchFamily="18" charset="-34"/>
            </a:endParaRPr>
          </a:p>
        </p:txBody>
      </p:sp>
      <p:cxnSp>
        <p:nvCxnSpPr>
          <p:cNvPr id="3" name="ลูกศรเชื่อมต่อแบบตรง 2"/>
          <p:cNvCxnSpPr/>
          <p:nvPr/>
        </p:nvCxnSpPr>
        <p:spPr>
          <a:xfrm flipV="1">
            <a:off x="5217459" y="1537931"/>
            <a:ext cx="1183341" cy="7768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กล่องข้อความ 5"/>
          <p:cNvSpPr txBox="1"/>
          <p:nvPr/>
        </p:nvSpPr>
        <p:spPr>
          <a:xfrm>
            <a:off x="6400799" y="1355464"/>
            <a:ext cx="3689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Hematologic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mlicnancy</a:t>
            </a:r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8" name="ลูกศรเชื่อมต่อแบบตรง 7"/>
          <p:cNvCxnSpPr/>
          <p:nvPr/>
        </p:nvCxnSpPr>
        <p:spPr>
          <a:xfrm flipV="1">
            <a:off x="5874489" y="3859224"/>
            <a:ext cx="1388401" cy="2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กล่องข้อความ 8"/>
          <p:cNvSpPr txBox="1"/>
          <p:nvPr/>
        </p:nvSpPr>
        <p:spPr>
          <a:xfrm>
            <a:off x="7449670" y="3462535"/>
            <a:ext cx="3926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Septic shock with DIC and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Transminitis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 from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Metritis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1" name="ลูกศรเชื่อมต่อแบบตรง 10"/>
          <p:cNvCxnSpPr/>
          <p:nvPr/>
        </p:nvCxnSpPr>
        <p:spPr>
          <a:xfrm>
            <a:off x="1794161" y="2895069"/>
            <a:ext cx="0" cy="9399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กล่องข้อความ 11"/>
          <p:cNvSpPr txBox="1"/>
          <p:nvPr/>
        </p:nvSpPr>
        <p:spPr>
          <a:xfrm>
            <a:off x="1521583" y="18071"/>
            <a:ext cx="9595628" cy="5539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จังหวัดสตูล ปี 2563  มีมารดาเสียชีวิต 3 ราย   (116.64ต่อแสนการเกิดมีชีพ)</a:t>
            </a: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677732" y="3826731"/>
            <a:ext cx="2436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HIV infection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MDD with Psychotic feature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R/O sepsis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9031457" y="4950115"/>
            <a:ext cx="381483" cy="3693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9031457" y="5669280"/>
            <a:ext cx="381484" cy="35172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9563549" y="4950115"/>
            <a:ext cx="205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อำเภอที่มีแม่ตาย</a:t>
            </a:r>
          </a:p>
        </p:txBody>
      </p:sp>
      <p:sp>
        <p:nvSpPr>
          <p:cNvPr id="32" name="กล่องข้อความ 31"/>
          <p:cNvSpPr txBox="1"/>
          <p:nvPr/>
        </p:nvSpPr>
        <p:spPr>
          <a:xfrm>
            <a:off x="9563548" y="5651669"/>
            <a:ext cx="221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อำเภอไม่มีแม่ตาย</a:t>
            </a:r>
          </a:p>
        </p:txBody>
      </p:sp>
    </p:spTree>
    <p:extLst>
      <p:ext uri="{BB962C8B-B14F-4D97-AF65-F5344CB8AC3E}">
        <p14:creationId xmlns:p14="http://schemas.microsoft.com/office/powerpoint/2010/main" val="985233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6522A16-5930-4656-8AA5-A26830F0F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4" t="18586" r="10304" b="13940"/>
          <a:stretch/>
        </p:blipFill>
        <p:spPr>
          <a:xfrm>
            <a:off x="4923546" y="291036"/>
            <a:ext cx="7102199" cy="2597175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6153B84-771B-418D-9F27-3DA7077E3B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73" t="12795" r="10303" b="8821"/>
          <a:stretch/>
        </p:blipFill>
        <p:spPr>
          <a:xfrm>
            <a:off x="4083040" y="2186592"/>
            <a:ext cx="7942705" cy="259717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CA2F56-A621-4466-B1E4-1F14A7F1AA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28294" cy="1622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E19FAAF-C5B6-4E62-85D9-CF1331C7C2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03" t="18720" r="10531" b="17441"/>
          <a:stretch/>
        </p:blipFill>
        <p:spPr>
          <a:xfrm>
            <a:off x="166253" y="172720"/>
            <a:ext cx="6058917" cy="283787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4B83AFD-2F24-4508-A86A-AF6F52A90F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46" t="21301" r="9924" b="28619"/>
          <a:stretch/>
        </p:blipFill>
        <p:spPr>
          <a:xfrm>
            <a:off x="166253" y="2499851"/>
            <a:ext cx="6058917" cy="218732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D777CA8-D51F-438F-BE48-E83C850473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424" t="22357" r="10380" b="25253"/>
          <a:stretch/>
        </p:blipFill>
        <p:spPr>
          <a:xfrm>
            <a:off x="166253" y="4385236"/>
            <a:ext cx="6058917" cy="231297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A3ECD3F-92B4-4CE5-810B-96E4625956D5}"/>
              </a:ext>
            </a:extLst>
          </p:cNvPr>
          <p:cNvSpPr/>
          <p:nvPr/>
        </p:nvSpPr>
        <p:spPr>
          <a:xfrm>
            <a:off x="3269672" y="1133302"/>
            <a:ext cx="1062181" cy="13374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A68B5E1-116F-4B0D-913D-BCFFFCAB50AA}"/>
              </a:ext>
            </a:extLst>
          </p:cNvPr>
          <p:cNvSpPr/>
          <p:nvPr/>
        </p:nvSpPr>
        <p:spPr>
          <a:xfrm>
            <a:off x="3533476" y="3015003"/>
            <a:ext cx="1099128" cy="13374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9A9CB39-ADC5-4976-8986-757D32AE0E57}"/>
              </a:ext>
            </a:extLst>
          </p:cNvPr>
          <p:cNvSpPr/>
          <p:nvPr/>
        </p:nvSpPr>
        <p:spPr>
          <a:xfrm>
            <a:off x="3920835" y="4991195"/>
            <a:ext cx="1099128" cy="13374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FF57A51-E262-4516-A02E-D2D074174612}"/>
              </a:ext>
            </a:extLst>
          </p:cNvPr>
          <p:cNvSpPr/>
          <p:nvPr/>
        </p:nvSpPr>
        <p:spPr>
          <a:xfrm>
            <a:off x="9758215" y="750093"/>
            <a:ext cx="1214583" cy="14364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98214C2-CD3C-4D89-95C8-B32716295A27}"/>
              </a:ext>
            </a:extLst>
          </p:cNvPr>
          <p:cNvSpPr/>
          <p:nvPr/>
        </p:nvSpPr>
        <p:spPr>
          <a:xfrm>
            <a:off x="9938326" y="3006528"/>
            <a:ext cx="1413164" cy="14994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9E1C746-40C7-4B6B-9953-3762147E0A90}"/>
              </a:ext>
            </a:extLst>
          </p:cNvPr>
          <p:cNvSpPr txBox="1"/>
          <p:nvPr/>
        </p:nvSpPr>
        <p:spPr>
          <a:xfrm>
            <a:off x="6416962" y="4917080"/>
            <a:ext cx="5608783" cy="175432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การวิเคราะห์พฤติกรรมสุขภาพที่พึงประสงค์ (เลือก)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1. มีกิจกรรมทางกายวันละ 30 นาที มากกว่า 5 วัน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2. ดื่มได้  8  แก้ว ทุกวัน/เกือบทุกวัน (5 - 7 วันต่อสัปดาห์)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3. กินทุกวัน/เกือบทุกวัน (5 - 7 วันต่อสัปดาห์)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4. บุหรี่ เคยสูบ และไม่เคยสูบ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" panose="02000000000000000000" pitchFamily="50" charset="-34"/>
                <a:ea typeface="+mn-ea"/>
                <a:cs typeface="Cloud" panose="02000000000000000000" pitchFamily="50" charset="-34"/>
              </a:rPr>
              <a:t>5. แอลกอฮอล์ ไม่ดื่ม และดื่มเฉพาะเทศกาล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loud" panose="02000000000000000000" pitchFamily="50" charset="-34"/>
              <a:ea typeface="+mn-ea"/>
              <a:cs typeface="Cloud" panose="020000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5368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28ED7A75-DF9D-4DD5-A498-002B70C43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4D0A4BA2-3D21-4A2C-9470-8426BB2DF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E6E0C1EA-78E6-4D47-AB03-67C19F5549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16" t="24653" r="21016" b="18332"/>
          <a:stretch/>
        </p:blipFill>
        <p:spPr>
          <a:xfrm>
            <a:off x="522890" y="393529"/>
            <a:ext cx="11314397" cy="6464471"/>
          </a:xfrm>
          <a:prstGeom prst="rect">
            <a:avLst/>
          </a:prstGeom>
        </p:spPr>
      </p:pic>
      <p:cxnSp>
        <p:nvCxnSpPr>
          <p:cNvPr id="8" name="ตัวเชื่อมต่อตรง 7"/>
          <p:cNvCxnSpPr/>
          <p:nvPr/>
        </p:nvCxnSpPr>
        <p:spPr>
          <a:xfrm>
            <a:off x="772521" y="5444149"/>
            <a:ext cx="11064766" cy="315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ตัวเชื่อมต่อตรง 8"/>
          <p:cNvCxnSpPr/>
          <p:nvPr/>
        </p:nvCxnSpPr>
        <p:spPr>
          <a:xfrm>
            <a:off x="733425" y="5814497"/>
            <a:ext cx="11064766" cy="236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กล่องข้อความ 11"/>
          <p:cNvSpPr txBox="1"/>
          <p:nvPr/>
        </p:nvSpPr>
        <p:spPr>
          <a:xfrm>
            <a:off x="312355" y="2358457"/>
            <a:ext cx="42107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ngsana New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ngsana New" panose="02020603050405020304" pitchFamily="18" charset="-34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ngsana New" panose="02020603050405020304" pitchFamily="18" charset="-34"/>
              </a:rPr>
              <a:t>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ngsana New" panose="02020603050405020304" pitchFamily="18" charset="-34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ngsana New" panose="02020603050405020304" pitchFamily="18" charset="-34"/>
              </a:rPr>
              <a:t>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ngsana New" panose="02020603050405020304" pitchFamily="18" charset="-34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ngsana New" panose="02020603050405020304" pitchFamily="18" charset="-34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ngsana New" panose="02020603050405020304" pitchFamily="18" charset="-34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4236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50582" y="1401818"/>
            <a:ext cx="10265410" cy="5085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ปัจจัยความสำเร็จ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ปัญหาอุปสรรค </a:t>
            </a:r>
            <a:r>
              <a:rPr kumimoji="0" lang="th-TH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ของแต่ละอำเภอ</a:t>
            </a:r>
            <a:endParaRPr kumimoji="0" lang="th-TH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H SarabunIT๙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  <a:t>-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7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400" b="1" i="0" u="none" strike="noStrike" kern="1200" cap="none" spc="-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/>
              <a:ea typeface="+mn-ea"/>
              <a:cs typeface="TH SarabunIT๙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36480" y="264159"/>
            <a:ext cx="2123439" cy="1087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2225039" cy="162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37600" y="4785359"/>
            <a:ext cx="3454400" cy="20726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" y="4815840"/>
            <a:ext cx="3464558" cy="2042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47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537200"/>
            <a:ext cx="12192000" cy="1148080"/>
          </a:xfrm>
          <a:custGeom>
            <a:avLst/>
            <a:gdLst/>
            <a:ahLst/>
            <a:cxnLst/>
            <a:rect l="l" t="t" r="r" b="b"/>
            <a:pathLst>
              <a:path w="12192000" h="1148079">
                <a:moveTo>
                  <a:pt x="0" y="1148080"/>
                </a:moveTo>
                <a:lnTo>
                  <a:pt x="12192000" y="1148080"/>
                </a:lnTo>
                <a:lnTo>
                  <a:pt x="12192000" y="0"/>
                </a:lnTo>
                <a:lnTo>
                  <a:pt x="0" y="0"/>
                </a:lnTo>
                <a:lnTo>
                  <a:pt x="0" y="114808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26304" y="5649421"/>
            <a:ext cx="3472299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1200" cap="none" spc="-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ข</a:t>
            </a:r>
            <a:r>
              <a:rPr kumimoji="0" sz="7200" b="1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อ</a:t>
            </a:r>
            <a:r>
              <a:rPr kumimoji="0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บ</a:t>
            </a:r>
            <a:r>
              <a:rPr kumimoji="0" sz="7200" b="1" i="0" u="none" strike="noStrike" kern="1200" cap="none" spc="-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ค</a:t>
            </a:r>
            <a:r>
              <a:rPr kumimoji="0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ุณค</a:t>
            </a:r>
            <a:r>
              <a:rPr kumimoji="0" lang="th-TH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รับ</a:t>
            </a:r>
            <a:endParaRPr kumimoji="0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/>
              <a:ea typeface="+mn-ea"/>
              <a:cs typeface="TH SarabunIT๙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91999" cy="5374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-914400" y="1940559"/>
            <a:ext cx="3454400" cy="20726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" y="4815840"/>
            <a:ext cx="3464558" cy="20421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7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7486" y="49394"/>
            <a:ext cx="4953000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จัดโซนสูติแพทย์ที่ปรึกษา / แนะนำ</a:t>
            </a:r>
          </a:p>
        </p:txBody>
      </p:sp>
      <p:pic>
        <p:nvPicPr>
          <p:cNvPr id="17" name="รูปภาพ 16" descr="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799" y="1676399"/>
            <a:ext cx="4165829" cy="478318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09836" y="5057748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พญ.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นริศรา สัณห์พานิชกิจ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0736" y="417370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นพ.สมชัย อิสระ</a:t>
            </a: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พัฒน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สกุล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84407" y="316553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พญ.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สุกัญญา ชำนาญ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10052" y="186374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พญ</a:t>
            </a:r>
            <a:r>
              <a:rPr kumimoji="0" lang="th-TH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.หทัยภัทร สองแก้ว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61304" y="1287242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พญ.ศิ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ริรัตน์ ชัยพินิจพรรณ</a:t>
            </a:r>
          </a:p>
        </p:txBody>
      </p:sp>
      <p:cxnSp>
        <p:nvCxnSpPr>
          <p:cNvPr id="26" name="ตัวเชื่อมต่อตรง 25"/>
          <p:cNvCxnSpPr/>
          <p:nvPr/>
        </p:nvCxnSpPr>
        <p:spPr>
          <a:xfrm>
            <a:off x="3505200" y="2133600"/>
            <a:ext cx="533400" cy="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ตัวเชื่อมต่อตรง 27"/>
          <p:cNvCxnSpPr/>
          <p:nvPr/>
        </p:nvCxnSpPr>
        <p:spPr>
          <a:xfrm flipV="1">
            <a:off x="3771900" y="3171981"/>
            <a:ext cx="457200" cy="15240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/>
          <p:cNvCxnSpPr/>
          <p:nvPr/>
        </p:nvCxnSpPr>
        <p:spPr>
          <a:xfrm flipV="1">
            <a:off x="4902313" y="4067990"/>
            <a:ext cx="381000" cy="22860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ตัวเชื่อมต่อตรง 30"/>
          <p:cNvCxnSpPr/>
          <p:nvPr/>
        </p:nvCxnSpPr>
        <p:spPr>
          <a:xfrm flipV="1">
            <a:off x="5283313" y="4800601"/>
            <a:ext cx="533400" cy="38100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/>
          <p:nvPr/>
        </p:nvCxnSpPr>
        <p:spPr>
          <a:xfrm flipV="1">
            <a:off x="7576457" y="4151708"/>
            <a:ext cx="664029" cy="126359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33"/>
          <p:cNvCxnSpPr/>
          <p:nvPr/>
        </p:nvCxnSpPr>
        <p:spPr>
          <a:xfrm flipV="1">
            <a:off x="7150215" y="2822524"/>
            <a:ext cx="533400" cy="38100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ตัวเชื่อมต่อตรง 34"/>
          <p:cNvCxnSpPr/>
          <p:nvPr/>
        </p:nvCxnSpPr>
        <p:spPr>
          <a:xfrm rot="5400000" flipH="1" flipV="1">
            <a:off x="5943600" y="1608382"/>
            <a:ext cx="533400" cy="53340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1">
            <a:extLst>
              <a:ext uri="{FF2B5EF4-FFF2-40B4-BE49-F238E27FC236}">
                <a16:creationId xmlns="" xmlns:a16="http://schemas.microsoft.com/office/drawing/2014/main" id="{17872847-87BF-4A52-BED7-43B5948A3C2B}"/>
              </a:ext>
            </a:extLst>
          </p:cNvPr>
          <p:cNvSpPr txBox="1"/>
          <p:nvPr/>
        </p:nvSpPr>
        <p:spPr>
          <a:xfrm>
            <a:off x="7772805" y="3893981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พญ.ณัฐนิชา ศิริ</a:t>
            </a:r>
            <a:r>
              <a:rPr kumimoji="0" lang="th-TH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วัฒน์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          </a:t>
            </a:r>
          </a:p>
        </p:txBody>
      </p:sp>
      <p:sp>
        <p:nvSpPr>
          <p:cNvPr id="27" name="TextBox 18">
            <a:extLst>
              <a:ext uri="{FF2B5EF4-FFF2-40B4-BE49-F238E27FC236}">
                <a16:creationId xmlns="" xmlns:a16="http://schemas.microsoft.com/office/drawing/2014/main" id="{4C3CF442-FB01-4D91-9E4F-DBB37AE5562A}"/>
              </a:ext>
            </a:extLst>
          </p:cNvPr>
          <p:cNvSpPr txBox="1"/>
          <p:nvPr/>
        </p:nvSpPr>
        <p:spPr>
          <a:xfrm>
            <a:off x="7456376" y="2479162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พญ.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นริศรา สัณห์พานิชกิจ</a:t>
            </a:r>
          </a:p>
        </p:txBody>
      </p:sp>
    </p:spTree>
    <p:extLst>
      <p:ext uri="{BB962C8B-B14F-4D97-AF65-F5344CB8AC3E}">
        <p14:creationId xmlns:p14="http://schemas.microsoft.com/office/powerpoint/2010/main" val="3293502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6CC01BF4-2DFB-4EB8-88C1-CDA29A743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1969"/>
          </a:xfr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ร้อยละของหญิงตั้งครรภ์ได้รับการฝากครรภ์ครั้งแรกเมื่ออายุครรภ์</a:t>
            </a:r>
            <a:r>
              <a:rPr lang="en-US" sz="32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&lt;12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สัปดาห์(ร้อยละ 75)</a:t>
            </a:r>
            <a:endParaRPr lang="th-TH" sz="3200" b="1" u="sng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ตัวแทนเนื้อหา 5">
            <a:extLst>
              <a:ext uri="{FF2B5EF4-FFF2-40B4-BE49-F238E27FC236}">
                <a16:creationId xmlns="" xmlns:a16="http://schemas.microsoft.com/office/drawing/2014/main" id="{FE83E0F0-9655-41B2-BAD1-6E1B35EFA0E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" t="18813" r="939" b="3059"/>
          <a:stretch/>
        </p:blipFill>
        <p:spPr bwMode="auto">
          <a:xfrm>
            <a:off x="508000" y="1262743"/>
            <a:ext cx="11292114" cy="5123769"/>
          </a:xfrm>
          <a:prstGeom prst="rect">
            <a:avLst/>
          </a:prstGeom>
          <a:noFill/>
        </p:spPr>
      </p:pic>
      <p:sp>
        <p:nvSpPr>
          <p:cNvPr id="8" name="กล่องข้อความ 7">
            <a:extLst>
              <a:ext uri="{FF2B5EF4-FFF2-40B4-BE49-F238E27FC236}">
                <a16:creationId xmlns="" xmlns:a16="http://schemas.microsoft.com/office/drawing/2014/main" id="{1EF6788D-4E05-4363-B1E7-A7AE273E0F49}"/>
              </a:ext>
            </a:extLst>
          </p:cNvPr>
          <p:cNvSpPr txBox="1"/>
          <p:nvPr/>
        </p:nvSpPr>
        <p:spPr>
          <a:xfrm>
            <a:off x="9529762" y="6386512"/>
            <a:ext cx="29612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H SarabunIT๙" panose="020B0500040200020003" pitchFamily="34" charset="-34"/>
              </a:rPr>
              <a:t>( ข้อมูล วันที่ 27 ตุลาคม 2563 )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03042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128843E2-2117-4103-AE51-359BF5FA7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400"/>
          </a:xfr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ร้อยละของหญิงตั้งครรภ์ได้รับการดูแล 5 ครั้งตามเกณฑ์คุณภาพ (ร้อยละ 75 )</a:t>
            </a:r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867EB68D-5B98-4443-BF3B-C94983510C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1003469"/>
              </p:ext>
            </p:extLst>
          </p:nvPr>
        </p:nvGraphicFramePr>
        <p:xfrm>
          <a:off x="838200" y="1028700"/>
          <a:ext cx="10515600" cy="5373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chart">
            <a:extLst>
              <a:ext uri="{FF2B5EF4-FFF2-40B4-BE49-F238E27FC236}">
                <a16:creationId xmlns="" xmlns:a16="http://schemas.microsoft.com/office/drawing/2014/main" id="{AE82875E-9BB1-4A28-AE82-3C8A8DA65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707" y="6402005"/>
            <a:ext cx="2948170" cy="36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34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17803A0F-B9CD-4D09-90F0-E6D62DFD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285"/>
            <a:ext cx="12192000" cy="881631"/>
          </a:xfr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ร้อยละของหญิงหลังคลอดได้รับการดูแลครบ 3 ครั้งตามเกณฑ์ (ร้อยละ 75)</a:t>
            </a:r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2EEB87B9-637B-479F-A037-103B17CA41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719882"/>
              </p:ext>
            </p:extLst>
          </p:nvPr>
        </p:nvGraphicFramePr>
        <p:xfrm>
          <a:off x="217715" y="928916"/>
          <a:ext cx="11355160" cy="5307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chart">
            <a:extLst>
              <a:ext uri="{FF2B5EF4-FFF2-40B4-BE49-F238E27FC236}">
                <a16:creationId xmlns="" xmlns:a16="http://schemas.microsoft.com/office/drawing/2014/main" id="{A25C692F-22C1-4DC7-A411-1575F70CF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799" y="6236230"/>
            <a:ext cx="3621338" cy="51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83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418702CF-F800-4632-904B-A093568A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50657"/>
          </a:xfr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ภาวะโลหิตจางในหญิงตั้งครรภ์ที่มาฝากครรภ์ครั้งแรก (ไม่เกินร้อยละ18)</a:t>
            </a:r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620CD8DF-FD54-4042-A461-C75581040D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5500603"/>
              </p:ext>
            </p:extLst>
          </p:nvPr>
        </p:nvGraphicFramePr>
        <p:xfrm>
          <a:off x="174171" y="1175657"/>
          <a:ext cx="11385055" cy="5354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chart">
            <a:extLst>
              <a:ext uri="{FF2B5EF4-FFF2-40B4-BE49-F238E27FC236}">
                <a16:creationId xmlns="" xmlns:a16="http://schemas.microsoft.com/office/drawing/2014/main" id="{FB2042E3-C275-43E1-8AC4-2CF4373AC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375" y="6303786"/>
            <a:ext cx="2396408" cy="51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23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B35825B0-4CF8-4F71-A055-0F33A8B55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350"/>
            <a:ext cx="12192000" cy="944317"/>
          </a:xfr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</a:t>
            </a:r>
            <a:r>
              <a:rPr lang="th-TH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รกแรกเกิดมีน้ำ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หนักน้อยกว่า 2500 กรัม (ร้อยละ 7)</a:t>
            </a:r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83449F9B-D46F-4F17-B9E4-43DFB70B01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0304280"/>
              </p:ext>
            </p:extLst>
          </p:nvPr>
        </p:nvGraphicFramePr>
        <p:xfrm>
          <a:off x="823913" y="1125536"/>
          <a:ext cx="10648950" cy="5486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chart">
            <a:extLst>
              <a:ext uri="{FF2B5EF4-FFF2-40B4-BE49-F238E27FC236}">
                <a16:creationId xmlns="" xmlns:a16="http://schemas.microsoft.com/office/drawing/2014/main" id="{FB2042E3-C275-43E1-8AC4-2CF4373AC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787" y="6346649"/>
            <a:ext cx="2916488" cy="51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944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E5BC8EE7-4362-4946-B9E8-FB80E2E90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14413"/>
          </a:xfr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ร้อยละหญิงตั้งครรภ์ที่ได้รับยาเม็ดเสริมไอโอดีนธาตุเหล็ก และ</a:t>
            </a:r>
            <a:r>
              <a:rPr lang="th-TH" sz="36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โฟลิก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(ร้อยละ 100)</a:t>
            </a:r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512BB54A-02A6-46B7-A57A-3DBCB31840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7840629"/>
              </p:ext>
            </p:extLst>
          </p:nvPr>
        </p:nvGraphicFramePr>
        <p:xfrm>
          <a:off x="304801" y="1014413"/>
          <a:ext cx="11246826" cy="5843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0132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38DC6EC0-73B1-4111-97F6-5D4CDB7C9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4124"/>
            <a:ext cx="12192000" cy="691662"/>
          </a:xfr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หญิงตั้งครรภ์ที่มีภาวะเสี่ยงได้รับการเว้นช่วงระยะการมีบุตรหลังคลอด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A39CA67B-A9F5-448F-9BA1-68B4D92903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465087"/>
              </p:ext>
            </p:extLst>
          </p:nvPr>
        </p:nvGraphicFramePr>
        <p:xfrm>
          <a:off x="737750" y="1264481"/>
          <a:ext cx="10515599" cy="4979401"/>
        </p:xfrm>
        <a:graphic>
          <a:graphicData uri="http://schemas.openxmlformats.org/drawingml/2006/table">
            <a:tbl>
              <a:tblPr firstRow="1" firstCol="1" bandRow="1"/>
              <a:tblGrid>
                <a:gridCol w="1458908">
                  <a:extLst>
                    <a:ext uri="{9D8B030D-6E8A-4147-A177-3AD203B41FA5}">
                      <a16:colId xmlns="" xmlns:a16="http://schemas.microsoft.com/office/drawing/2014/main" val="2930967445"/>
                    </a:ext>
                  </a:extLst>
                </a:gridCol>
                <a:gridCol w="1525401">
                  <a:extLst>
                    <a:ext uri="{9D8B030D-6E8A-4147-A177-3AD203B41FA5}">
                      <a16:colId xmlns="" xmlns:a16="http://schemas.microsoft.com/office/drawing/2014/main" val="1634844220"/>
                    </a:ext>
                  </a:extLst>
                </a:gridCol>
                <a:gridCol w="2693604">
                  <a:extLst>
                    <a:ext uri="{9D8B030D-6E8A-4147-A177-3AD203B41FA5}">
                      <a16:colId xmlns="" xmlns:a16="http://schemas.microsoft.com/office/drawing/2014/main" val="3047324814"/>
                    </a:ext>
                  </a:extLst>
                </a:gridCol>
                <a:gridCol w="946318">
                  <a:extLst>
                    <a:ext uri="{9D8B030D-6E8A-4147-A177-3AD203B41FA5}">
                      <a16:colId xmlns="" xmlns:a16="http://schemas.microsoft.com/office/drawing/2014/main" val="707242781"/>
                    </a:ext>
                  </a:extLst>
                </a:gridCol>
                <a:gridCol w="2917816">
                  <a:extLst>
                    <a:ext uri="{9D8B030D-6E8A-4147-A177-3AD203B41FA5}">
                      <a16:colId xmlns="" xmlns:a16="http://schemas.microsoft.com/office/drawing/2014/main" val="3737678341"/>
                    </a:ext>
                  </a:extLst>
                </a:gridCol>
                <a:gridCol w="973552">
                  <a:extLst>
                    <a:ext uri="{9D8B030D-6E8A-4147-A177-3AD203B41FA5}">
                      <a16:colId xmlns="" xmlns:a16="http://schemas.microsoft.com/office/drawing/2014/main" val="2441056227"/>
                    </a:ext>
                  </a:extLst>
                </a:gridCol>
              </a:tblGrid>
              <a:tr h="1423431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โรงพยาบาล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จำนวนหญิงตั้งครรภ์เสี่ยง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หลังคลอดทั้งหมด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จำนวนหญิงตั้งครรภ์เสี่ยง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หลังคลอดที่ได้รับบริการเว้น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ช่วงระยะการมีบุตร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ร้อยละ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จำนวนหญิงตั้งครรภ์เสี่ยง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หลังคลอดที่ไม่ได้รับบริการเว้นช่วงระยะการมีบุตร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ร้อยละ</a:t>
                      </a:r>
                      <a:endParaRPr lang="en-US" sz="24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85596704"/>
                  </a:ext>
                </a:extLst>
              </a:tr>
              <a:tr h="409142">
                <a:tc>
                  <a:txBody>
                    <a:bodyPr/>
                    <a:lstStyle/>
                    <a:p>
                      <a:pPr algn="thaiDist"/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สตูล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173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173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100</a:t>
                      </a:r>
                      <a:endParaRPr lang="en-US" sz="2800" b="1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2800" b="1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33898716"/>
                  </a:ext>
                </a:extLst>
              </a:tr>
              <a:tr h="409142">
                <a:tc>
                  <a:txBody>
                    <a:bodyPr/>
                    <a:lstStyle/>
                    <a:p>
                      <a:pPr algn="thaiDist"/>
                      <a:r>
                        <a:rPr lang="th-TH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ควนโดน</a:t>
                      </a:r>
                      <a:endParaRPr lang="en-US" sz="2800" b="1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39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39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100</a:t>
                      </a:r>
                      <a:endParaRPr lang="en-US" sz="2800" b="1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2800" b="1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12119111"/>
                  </a:ext>
                </a:extLst>
              </a:tr>
              <a:tr h="529321">
                <a:tc>
                  <a:txBody>
                    <a:bodyPr/>
                    <a:lstStyle/>
                    <a:p>
                      <a:pPr algn="thaiDist"/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ควนกาหลง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89374137"/>
                  </a:ext>
                </a:extLst>
              </a:tr>
              <a:tr h="409142">
                <a:tc>
                  <a:txBody>
                    <a:bodyPr/>
                    <a:lstStyle/>
                    <a:p>
                      <a:pPr algn="thaiDist"/>
                      <a:r>
                        <a:rPr lang="th-TH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ทุ่งหว้า</a:t>
                      </a:r>
                      <a:endParaRPr lang="en-US" sz="2800" b="1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37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37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100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65530014"/>
                  </a:ext>
                </a:extLst>
              </a:tr>
              <a:tr h="409142">
                <a:tc>
                  <a:txBody>
                    <a:bodyPr/>
                    <a:lstStyle/>
                    <a:p>
                      <a:pPr algn="thaiDist"/>
                      <a:r>
                        <a:rPr lang="th-TH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ละงู</a:t>
                      </a:r>
                      <a:endParaRPr lang="en-US" sz="2800" b="1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100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2800" b="1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02449672"/>
                  </a:ext>
                </a:extLst>
              </a:tr>
              <a:tr h="409142">
                <a:tc>
                  <a:txBody>
                    <a:bodyPr/>
                    <a:lstStyle/>
                    <a:p>
                      <a:pPr algn="thaiDist"/>
                      <a:r>
                        <a:rPr lang="th-TH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ท่าแพ</a:t>
                      </a:r>
                      <a:endParaRPr lang="en-US" sz="2800" b="1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100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2800" b="1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43723646"/>
                  </a:ext>
                </a:extLst>
              </a:tr>
              <a:tr h="409142">
                <a:tc>
                  <a:txBody>
                    <a:bodyPr/>
                    <a:lstStyle/>
                    <a:p>
                      <a:pPr algn="thaiDist"/>
                      <a:r>
                        <a:rPr lang="th-TH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มะนัง</a:t>
                      </a:r>
                      <a:endParaRPr lang="en-US" sz="2800" b="1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90097866"/>
                  </a:ext>
                </a:extLst>
              </a:tr>
              <a:tr h="409142">
                <a:tc>
                  <a:txBody>
                    <a:bodyPr/>
                    <a:lstStyle/>
                    <a:p>
                      <a:pPr algn="r"/>
                      <a:r>
                        <a:rPr lang="th-TH" sz="2800" b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2800" b="1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361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360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99.72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0.28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38944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3095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B089B81-5CEB-444F-BFB5-7DFCFD385245}"/>
              </a:ext>
            </a:extLst>
          </p:cNvPr>
          <p:cNvSpPr txBox="1"/>
          <p:nvPr/>
        </p:nvSpPr>
        <p:spPr>
          <a:xfrm>
            <a:off x="-1" y="1699"/>
            <a:ext cx="12191999" cy="10161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th-TH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โครงสร้างบุคลากร กลุ่มงานส่งเสริมสุขภาพ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118149F2-499E-4549-82B5-352CB88118EC}"/>
              </a:ext>
            </a:extLst>
          </p:cNvPr>
          <p:cNvGrpSpPr/>
          <p:nvPr/>
        </p:nvGrpSpPr>
        <p:grpSpPr>
          <a:xfrm>
            <a:off x="376039" y="1548956"/>
            <a:ext cx="11439917" cy="5007347"/>
            <a:chOff x="428524" y="457133"/>
            <a:chExt cx="11439917" cy="5007347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D68D4078-1AA9-4637-83B4-FFACBF659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8958" y="457133"/>
              <a:ext cx="1225402" cy="1560711"/>
            </a:xfrm>
            <a:prstGeom prst="rect">
              <a:avLst/>
            </a:prstGeom>
          </p:spPr>
        </p:pic>
        <p:sp>
          <p:nvSpPr>
            <p:cNvPr id="6" name="Text Box 24">
              <a:extLst>
                <a:ext uri="{FF2B5EF4-FFF2-40B4-BE49-F238E27FC236}">
                  <a16:creationId xmlns="" xmlns:a16="http://schemas.microsoft.com/office/drawing/2014/main" id="{BC5E302B-7933-4641-8DA4-8DF5175A0F99}"/>
                </a:ext>
              </a:extLst>
            </p:cNvPr>
            <p:cNvSpPr txBox="1"/>
            <p:nvPr/>
          </p:nvSpPr>
          <p:spPr>
            <a:xfrm>
              <a:off x="4211757" y="1990548"/>
              <a:ext cx="3339804" cy="70507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th-TH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H SarabunPSK" panose="020B0500040200020003" pitchFamily="34" charset="-34"/>
                </a:rPr>
                <a:t>นางฉัตรพิไล เจียระนัย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th-TH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H SarabunPSK" panose="020B0500040200020003" pitchFamily="34" charset="-34"/>
                </a:rPr>
                <a:t>นักวิชาการสาธารณสุขชำนาญการพิเศษ</a:t>
              </a:r>
              <a:br>
                <a:rPr lang="th-TH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lang="th-TH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H SarabunPSK" panose="020B0500040200020003" pitchFamily="34" charset="-34"/>
                </a:rPr>
                <a:t>หัวหน้ากลุ่มงานส่งเสริมสุขภาพ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 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 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effectLst/>
                  <a:latin typeface="TH SarabunPSK" panose="020B0500040200020003" pitchFamily="34" charset="-34"/>
                  <a:ea typeface="Calibri" panose="020F0502020204030204" pitchFamily="34" charset="0"/>
                  <a:cs typeface="Cordia New" panose="020B0304020202020204" pitchFamily="34" charset="-34"/>
                </a:rPr>
                <a:t> </a:t>
              </a:r>
              <a:endPara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81507FEC-A7F8-439E-88B9-C91A28B261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0878" y="3109872"/>
              <a:ext cx="9944438" cy="301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DA86B820-EB2C-4052-BEB5-36B5AA6D4F40}"/>
                </a:ext>
              </a:extLst>
            </p:cNvPr>
            <p:cNvCxnSpPr>
              <a:cxnSpLocks/>
            </p:cNvCxnSpPr>
            <p:nvPr/>
          </p:nvCxnSpPr>
          <p:spPr>
            <a:xfrm>
              <a:off x="10995316" y="3117326"/>
              <a:ext cx="0" cy="29187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4D3B7189-E019-4939-8393-3FFAF7371B82}"/>
                </a:ext>
              </a:extLst>
            </p:cNvPr>
            <p:cNvCxnSpPr>
              <a:cxnSpLocks/>
            </p:cNvCxnSpPr>
            <p:nvPr/>
          </p:nvCxnSpPr>
          <p:spPr>
            <a:xfrm>
              <a:off x="8828180" y="3130052"/>
              <a:ext cx="2156" cy="26965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FAC7361C-D542-474F-A215-5C9C52DE436A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6" t="12170" r="23356" b="28918"/>
            <a:stretch/>
          </p:blipFill>
          <p:spPr bwMode="auto">
            <a:xfrm>
              <a:off x="631930" y="3680977"/>
              <a:ext cx="1034415" cy="1302586"/>
            </a:xfrm>
            <a:prstGeom prst="rect">
              <a:avLst/>
            </a:prstGeom>
            <a:noFill/>
            <a:ln>
              <a:solidFill>
                <a:srgbClr val="70AD47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C093F11-DCC7-4164-BE1A-DFF45387D4B5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2" t="8571" r="16427" b="23721"/>
            <a:stretch/>
          </p:blipFill>
          <p:spPr bwMode="auto">
            <a:xfrm>
              <a:off x="2463535" y="3704037"/>
              <a:ext cx="1024255" cy="1279525"/>
            </a:xfrm>
            <a:prstGeom prst="rect">
              <a:avLst/>
            </a:prstGeom>
            <a:noFill/>
            <a:ln>
              <a:solidFill>
                <a:srgbClr val="70AD47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52272503-BFAB-4A67-B8B4-EF9BF9253FC5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46" t="9672" r="16382" b="35790"/>
            <a:stretch/>
          </p:blipFill>
          <p:spPr bwMode="auto">
            <a:xfrm>
              <a:off x="10483506" y="3685537"/>
              <a:ext cx="1023620" cy="1329055"/>
            </a:xfrm>
            <a:prstGeom prst="rect">
              <a:avLst/>
            </a:prstGeom>
            <a:noFill/>
            <a:ln>
              <a:solidFill>
                <a:srgbClr val="70AD47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29FF96F7-B7B3-429B-B017-02D405D157D9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1" t="10330" r="5843" b="23955"/>
            <a:stretch/>
          </p:blipFill>
          <p:spPr bwMode="auto">
            <a:xfrm>
              <a:off x="6386852" y="3700776"/>
              <a:ext cx="987425" cy="1298575"/>
            </a:xfrm>
            <a:prstGeom prst="rect">
              <a:avLst/>
            </a:prstGeom>
            <a:noFill/>
            <a:ln>
              <a:solidFill>
                <a:srgbClr val="70AD47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2" name="Text Box 9">
              <a:extLst>
                <a:ext uri="{FF2B5EF4-FFF2-40B4-BE49-F238E27FC236}">
                  <a16:creationId xmlns="" xmlns:a16="http://schemas.microsoft.com/office/drawing/2014/main" id="{B86A7683-4E2E-4967-BE61-D9FF90BF5641}"/>
                </a:ext>
              </a:extLst>
            </p:cNvPr>
            <p:cNvSpPr txBox="1"/>
            <p:nvPr/>
          </p:nvSpPr>
          <p:spPr>
            <a:xfrm>
              <a:off x="632472" y="3394913"/>
              <a:ext cx="1045845" cy="272415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งานอนามัยแม่และเด็ก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23" name="Text Box 10">
              <a:extLst>
                <a:ext uri="{FF2B5EF4-FFF2-40B4-BE49-F238E27FC236}">
                  <a16:creationId xmlns="" xmlns:a16="http://schemas.microsoft.com/office/drawing/2014/main" id="{FEE46172-B8D6-4E78-8EAC-0C297FFB9487}"/>
                </a:ext>
              </a:extLst>
            </p:cNvPr>
            <p:cNvSpPr txBox="1"/>
            <p:nvPr/>
          </p:nvSpPr>
          <p:spPr>
            <a:xfrm>
              <a:off x="2458686" y="3416457"/>
              <a:ext cx="1052195" cy="272415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งานเด็กปฐมวัย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24" name="Text Box 11">
              <a:extLst>
                <a:ext uri="{FF2B5EF4-FFF2-40B4-BE49-F238E27FC236}">
                  <a16:creationId xmlns="" xmlns:a16="http://schemas.microsoft.com/office/drawing/2014/main" id="{803CADA0-0FF7-4A35-9970-EA97D288D912}"/>
                </a:ext>
              </a:extLst>
            </p:cNvPr>
            <p:cNvSpPr txBox="1"/>
            <p:nvPr/>
          </p:nvSpPr>
          <p:spPr>
            <a:xfrm>
              <a:off x="4338451" y="3417974"/>
              <a:ext cx="1099185" cy="272415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งานวัยเรียนและวัยทำงาน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25" name="Text Box 12">
              <a:extLst>
                <a:ext uri="{FF2B5EF4-FFF2-40B4-BE49-F238E27FC236}">
                  <a16:creationId xmlns="" xmlns:a16="http://schemas.microsoft.com/office/drawing/2014/main" id="{D0556747-C63D-4917-9008-359D4CFFE4F0}"/>
                </a:ext>
              </a:extLst>
            </p:cNvPr>
            <p:cNvSpPr txBox="1"/>
            <p:nvPr/>
          </p:nvSpPr>
          <p:spPr>
            <a:xfrm>
              <a:off x="6377328" y="3416457"/>
              <a:ext cx="987425" cy="250871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งานวัยรุ่น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26" name="Text Box 13">
              <a:extLst>
                <a:ext uri="{FF2B5EF4-FFF2-40B4-BE49-F238E27FC236}">
                  <a16:creationId xmlns="" xmlns:a16="http://schemas.microsoft.com/office/drawing/2014/main" id="{2CE1381A-F236-4B82-9CD8-2B4D4F440A80}"/>
                </a:ext>
              </a:extLst>
            </p:cNvPr>
            <p:cNvSpPr txBox="1"/>
            <p:nvPr/>
          </p:nvSpPr>
          <p:spPr>
            <a:xfrm>
              <a:off x="8292773" y="3399704"/>
              <a:ext cx="1055370" cy="272415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งาน</a:t>
              </a:r>
              <a:r>
                <a:rPr kumimoji="0" lang="th-TH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ผู้สูงอายุ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27" name="Text Box 15">
              <a:extLst>
                <a:ext uri="{FF2B5EF4-FFF2-40B4-BE49-F238E27FC236}">
                  <a16:creationId xmlns="" xmlns:a16="http://schemas.microsoft.com/office/drawing/2014/main" id="{D399725F-BAB1-4C17-8568-F94B457D5341}"/>
                </a:ext>
              </a:extLst>
            </p:cNvPr>
            <p:cNvSpPr txBox="1"/>
            <p:nvPr/>
          </p:nvSpPr>
          <p:spPr>
            <a:xfrm>
              <a:off x="10122191" y="3381900"/>
              <a:ext cx="1746250" cy="271780"/>
            </a:xfrm>
            <a:prstGeom prst="rect">
              <a:avLst/>
            </a:prstGeom>
            <a:gradFill rotWithShape="1">
              <a:gsLst>
                <a:gs pos="0">
                  <a:srgbClr val="70AD47">
                    <a:lumMod val="110000"/>
                    <a:satMod val="105000"/>
                    <a:tint val="67000"/>
                  </a:srgbClr>
                </a:gs>
                <a:gs pos="50000">
                  <a:srgbClr val="70AD47">
                    <a:lumMod val="105000"/>
                    <a:satMod val="103000"/>
                    <a:tint val="73000"/>
                  </a:srgbClr>
                </a:gs>
                <a:gs pos="100000">
                  <a:srgbClr val="70AD47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งาน พอ.สว. และผู้ป่วยในพระราชานุเคราะห์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B7B37DD2-F62E-4D50-92B2-9D0DA71DC3CC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4" t="12361" r="19528" b="27077"/>
            <a:stretch/>
          </p:blipFill>
          <p:spPr bwMode="auto">
            <a:xfrm>
              <a:off x="8307095" y="3699415"/>
              <a:ext cx="1023620" cy="1271270"/>
            </a:xfrm>
            <a:prstGeom prst="rect">
              <a:avLst/>
            </a:prstGeom>
            <a:noFill/>
            <a:ln>
              <a:solidFill>
                <a:srgbClr val="70AD47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00E68CBB-3BE7-4946-A23D-714898461B83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77" t="15402" r="29668" b="30080"/>
            <a:stretch/>
          </p:blipFill>
          <p:spPr bwMode="auto">
            <a:xfrm>
              <a:off x="4393248" y="3707802"/>
              <a:ext cx="1012190" cy="1308735"/>
            </a:xfrm>
            <a:prstGeom prst="rect">
              <a:avLst/>
            </a:prstGeom>
            <a:noFill/>
            <a:ln>
              <a:solidFill>
                <a:srgbClr val="70AD47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7" name="Text Box 8">
              <a:extLst>
                <a:ext uri="{FF2B5EF4-FFF2-40B4-BE49-F238E27FC236}">
                  <a16:creationId xmlns="" xmlns:a16="http://schemas.microsoft.com/office/drawing/2014/main" id="{41DE9C61-3BDC-4ED2-BB43-29815020EAB2}"/>
                </a:ext>
              </a:extLst>
            </p:cNvPr>
            <p:cNvSpPr txBox="1"/>
            <p:nvPr/>
          </p:nvSpPr>
          <p:spPr>
            <a:xfrm>
              <a:off x="428524" y="5014592"/>
              <a:ext cx="1362075" cy="4305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นาง</a:t>
              </a:r>
              <a:r>
                <a:rPr kumimoji="0" lang="th-TH" sz="1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เบญจวรร</a:t>
              </a:r>
              <a: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ณ ใจเย็น</a:t>
              </a:r>
              <a:b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พยาบาลวิชาชีพชำนาญการ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38" name="Text Box 21">
              <a:extLst>
                <a:ext uri="{FF2B5EF4-FFF2-40B4-BE49-F238E27FC236}">
                  <a16:creationId xmlns="" xmlns:a16="http://schemas.microsoft.com/office/drawing/2014/main" id="{CCD10484-3BEB-4C56-AF3B-9FF210A3AFA0}"/>
                </a:ext>
              </a:extLst>
            </p:cNvPr>
            <p:cNvSpPr txBox="1"/>
            <p:nvPr/>
          </p:nvSpPr>
          <p:spPr>
            <a:xfrm>
              <a:off x="2350870" y="5014592"/>
              <a:ext cx="1362075" cy="4305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นางสุนีย์ เอื้อประเสริฐ</a:t>
              </a:r>
              <a:b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นักวิชาการสาธารณสุขชำนาญการ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39" name="Text Box 18">
              <a:extLst>
                <a:ext uri="{FF2B5EF4-FFF2-40B4-BE49-F238E27FC236}">
                  <a16:creationId xmlns="" xmlns:a16="http://schemas.microsoft.com/office/drawing/2014/main" id="{EB329F39-A4EB-4E5A-B6EF-107644275408}"/>
                </a:ext>
              </a:extLst>
            </p:cNvPr>
            <p:cNvSpPr txBox="1"/>
            <p:nvPr/>
          </p:nvSpPr>
          <p:spPr>
            <a:xfrm>
              <a:off x="4169597" y="5033950"/>
              <a:ext cx="1362075" cy="4305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นางอิ่มขจร ทิพากร</a:t>
              </a:r>
              <a:b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นักวิชาการสาธารณสุขชำนาญการ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40" name="Text Box 19">
              <a:extLst>
                <a:ext uri="{FF2B5EF4-FFF2-40B4-BE49-F238E27FC236}">
                  <a16:creationId xmlns="" xmlns:a16="http://schemas.microsoft.com/office/drawing/2014/main" id="{2DA51152-AE50-4F9F-807F-4BC583BE85E5}"/>
                </a:ext>
              </a:extLst>
            </p:cNvPr>
            <p:cNvSpPr txBox="1"/>
            <p:nvPr/>
          </p:nvSpPr>
          <p:spPr>
            <a:xfrm>
              <a:off x="6233554" y="5014592"/>
              <a:ext cx="1362075" cy="4305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นางสาวเจนจิรา นาดำ</a:t>
              </a:r>
              <a:b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นักวิชาการสาธารณสุขชำนาญการ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41" name="Text Box 20">
              <a:extLst>
                <a:ext uri="{FF2B5EF4-FFF2-40B4-BE49-F238E27FC236}">
                  <a16:creationId xmlns="" xmlns:a16="http://schemas.microsoft.com/office/drawing/2014/main" id="{5BD66FBF-EFAB-4268-8AD1-33161E1000D9}"/>
                </a:ext>
              </a:extLst>
            </p:cNvPr>
            <p:cNvSpPr txBox="1"/>
            <p:nvPr/>
          </p:nvSpPr>
          <p:spPr>
            <a:xfrm>
              <a:off x="8169290" y="4989241"/>
              <a:ext cx="1362075" cy="4305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นายสุขุม  รักษ์ศรีทอง</a:t>
              </a:r>
              <a:b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เจ้าพนักงานสาธารณสุขชำนาญงาน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sp>
          <p:nvSpPr>
            <p:cNvPr id="42" name="Text Box 22">
              <a:extLst>
                <a:ext uri="{FF2B5EF4-FFF2-40B4-BE49-F238E27FC236}">
                  <a16:creationId xmlns="" xmlns:a16="http://schemas.microsoft.com/office/drawing/2014/main" id="{28A684C9-1B82-4EED-8C0D-99416698CA4F}"/>
                </a:ext>
              </a:extLst>
            </p:cNvPr>
            <p:cNvSpPr txBox="1"/>
            <p:nvPr/>
          </p:nvSpPr>
          <p:spPr>
            <a:xfrm>
              <a:off x="10296345" y="5014592"/>
              <a:ext cx="1362075" cy="4102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นางอรอนงค์ รัตนวิจิตร  </a:t>
              </a:r>
              <a:b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</a:br>
              <a:r>
                <a:rPr kumimoji="0" lang="th-TH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TH SarabunPSK" panose="020B0500040200020003" pitchFamily="34" charset="-34"/>
                </a:rPr>
                <a:t>นักวิชาการสาธารณสุขชำนาญการ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ordia New" panose="020B0304020202020204" pitchFamily="34" charset="-34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F13FFCA6-906C-45A5-8DCF-2A811D4C005F}"/>
                </a:ext>
              </a:extLst>
            </p:cNvPr>
            <p:cNvCxnSpPr>
              <a:cxnSpLocks/>
            </p:cNvCxnSpPr>
            <p:nvPr/>
          </p:nvCxnSpPr>
          <p:spPr>
            <a:xfrm>
              <a:off x="6878408" y="3144622"/>
              <a:ext cx="2156" cy="26965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2782468C-E55F-4506-AB55-26A05417360C}"/>
                </a:ext>
              </a:extLst>
            </p:cNvPr>
            <p:cNvCxnSpPr>
              <a:cxnSpLocks/>
            </p:cNvCxnSpPr>
            <p:nvPr/>
          </p:nvCxnSpPr>
          <p:spPr>
            <a:xfrm>
              <a:off x="4888112" y="3146894"/>
              <a:ext cx="2156" cy="26965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33733875-8AD6-4E0D-AB38-4170FD670200}"/>
                </a:ext>
              </a:extLst>
            </p:cNvPr>
            <p:cNvCxnSpPr>
              <a:cxnSpLocks/>
            </p:cNvCxnSpPr>
            <p:nvPr/>
          </p:nvCxnSpPr>
          <p:spPr>
            <a:xfrm>
              <a:off x="2966053" y="3149166"/>
              <a:ext cx="2156" cy="26965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AC6F00A5-B31A-42FD-8FB9-D41A0A96D7DE}"/>
                </a:ext>
              </a:extLst>
            </p:cNvPr>
            <p:cNvCxnSpPr>
              <a:cxnSpLocks/>
            </p:cNvCxnSpPr>
            <p:nvPr/>
          </p:nvCxnSpPr>
          <p:spPr>
            <a:xfrm>
              <a:off x="1057637" y="3137790"/>
              <a:ext cx="2156" cy="26965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A6429B8B-DD55-4881-99C9-715AB7501546}"/>
                </a:ext>
              </a:extLst>
            </p:cNvPr>
            <p:cNvCxnSpPr>
              <a:cxnSpLocks/>
            </p:cNvCxnSpPr>
            <p:nvPr/>
          </p:nvCxnSpPr>
          <p:spPr>
            <a:xfrm>
              <a:off x="5881659" y="2681978"/>
              <a:ext cx="0" cy="4489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499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57F68F30-BBAD-4194-94D2-F04E4C5082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7177625"/>
              </p:ext>
            </p:extLst>
          </p:nvPr>
        </p:nvGraphicFramePr>
        <p:xfrm>
          <a:off x="351692" y="1406769"/>
          <a:ext cx="6295294" cy="3305908"/>
        </p:xfrm>
        <a:graphic>
          <a:graphicData uri="http://schemas.openxmlformats.org/drawingml/2006/table">
            <a:tbl>
              <a:tblPr firstRow="1" firstCol="1" bandRow="1"/>
              <a:tblGrid>
                <a:gridCol w="702742">
                  <a:extLst>
                    <a:ext uri="{9D8B030D-6E8A-4147-A177-3AD203B41FA5}">
                      <a16:colId xmlns="" xmlns:a16="http://schemas.microsoft.com/office/drawing/2014/main" val="3979764942"/>
                    </a:ext>
                  </a:extLst>
                </a:gridCol>
                <a:gridCol w="565172">
                  <a:extLst>
                    <a:ext uri="{9D8B030D-6E8A-4147-A177-3AD203B41FA5}">
                      <a16:colId xmlns="" xmlns:a16="http://schemas.microsoft.com/office/drawing/2014/main" val="82755277"/>
                    </a:ext>
                  </a:extLst>
                </a:gridCol>
                <a:gridCol w="641894">
                  <a:extLst>
                    <a:ext uri="{9D8B030D-6E8A-4147-A177-3AD203B41FA5}">
                      <a16:colId xmlns="" xmlns:a16="http://schemas.microsoft.com/office/drawing/2014/main" val="1780129874"/>
                    </a:ext>
                  </a:extLst>
                </a:gridCol>
                <a:gridCol w="636603">
                  <a:extLst>
                    <a:ext uri="{9D8B030D-6E8A-4147-A177-3AD203B41FA5}">
                      <a16:colId xmlns="" xmlns:a16="http://schemas.microsoft.com/office/drawing/2014/main" val="143278949"/>
                    </a:ext>
                  </a:extLst>
                </a:gridCol>
                <a:gridCol w="671970">
                  <a:extLst>
                    <a:ext uri="{9D8B030D-6E8A-4147-A177-3AD203B41FA5}">
                      <a16:colId xmlns="" xmlns:a16="http://schemas.microsoft.com/office/drawing/2014/main" val="1317700665"/>
                    </a:ext>
                  </a:extLst>
                </a:gridCol>
                <a:gridCol w="660182">
                  <a:extLst>
                    <a:ext uri="{9D8B030D-6E8A-4147-A177-3AD203B41FA5}">
                      <a16:colId xmlns="" xmlns:a16="http://schemas.microsoft.com/office/drawing/2014/main" val="1072007951"/>
                    </a:ext>
                  </a:extLst>
                </a:gridCol>
                <a:gridCol w="801647">
                  <a:extLst>
                    <a:ext uri="{9D8B030D-6E8A-4147-A177-3AD203B41FA5}">
                      <a16:colId xmlns="" xmlns:a16="http://schemas.microsoft.com/office/drawing/2014/main" val="767844637"/>
                    </a:ext>
                  </a:extLst>
                </a:gridCol>
                <a:gridCol w="577659">
                  <a:extLst>
                    <a:ext uri="{9D8B030D-6E8A-4147-A177-3AD203B41FA5}">
                      <a16:colId xmlns="" xmlns:a16="http://schemas.microsoft.com/office/drawing/2014/main" val="2039593477"/>
                    </a:ext>
                  </a:extLst>
                </a:gridCol>
                <a:gridCol w="1037425">
                  <a:extLst>
                    <a:ext uri="{9D8B030D-6E8A-4147-A177-3AD203B41FA5}">
                      <a16:colId xmlns="" xmlns:a16="http://schemas.microsoft.com/office/drawing/2014/main" val="3703967714"/>
                    </a:ext>
                  </a:extLst>
                </a:gridCol>
              </a:tblGrid>
              <a:tr h="54429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สถานบริการ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ยาฝัง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ทำหมัน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ยากิน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ยาฉีด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ถุงยาง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ห่วงอนามัย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อื่นๆ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51340709"/>
                  </a:ext>
                </a:extLst>
              </a:tr>
              <a:tr h="272786">
                <a:tc>
                  <a:txBody>
                    <a:bodyPr/>
                    <a:lstStyle/>
                    <a:p>
                      <a:pPr algn="thaiDist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สตูล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37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9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173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38544588"/>
                  </a:ext>
                </a:extLst>
              </a:tr>
              <a:tr h="272150">
                <a:tc>
                  <a:txBody>
                    <a:bodyPr/>
                    <a:lstStyle/>
                    <a:p>
                      <a:pPr algn="thaiDist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ควนโดน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14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12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6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39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64739998"/>
                  </a:ext>
                </a:extLst>
              </a:tr>
              <a:tr h="544299">
                <a:tc>
                  <a:txBody>
                    <a:bodyPr/>
                    <a:lstStyle/>
                    <a:p>
                      <a:pPr algn="l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ควนกาหลง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6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23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51200016"/>
                  </a:ext>
                </a:extLst>
              </a:tr>
              <a:tr h="272786">
                <a:tc>
                  <a:txBody>
                    <a:bodyPr/>
                    <a:lstStyle/>
                    <a:p>
                      <a:pPr algn="thaiDist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ทุ่งหว้า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18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37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42278770"/>
                  </a:ext>
                </a:extLst>
              </a:tr>
              <a:tr h="272786">
                <a:tc>
                  <a:txBody>
                    <a:bodyPr/>
                    <a:lstStyle/>
                    <a:p>
                      <a:pPr algn="thaiDist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ละงู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74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20335297"/>
                  </a:ext>
                </a:extLst>
              </a:tr>
              <a:tr h="272150">
                <a:tc>
                  <a:txBody>
                    <a:bodyPr/>
                    <a:lstStyle/>
                    <a:p>
                      <a:pPr algn="thaiDist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ท่าแพ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24143853"/>
                  </a:ext>
                </a:extLst>
              </a:tr>
              <a:tr h="272786">
                <a:tc>
                  <a:txBody>
                    <a:bodyPr/>
                    <a:lstStyle/>
                    <a:p>
                      <a:pPr algn="thaiDist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มะ</a:t>
                      </a:r>
                      <a:r>
                        <a:rPr lang="th-TH" sz="1600" b="1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นัง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9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07873533"/>
                  </a:ext>
                </a:extLst>
              </a:tr>
              <a:tr h="272786">
                <a:tc>
                  <a:txBody>
                    <a:bodyPr/>
                    <a:lstStyle/>
                    <a:p>
                      <a:pPr algn="thaiDist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65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153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360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91901437"/>
                  </a:ext>
                </a:extLst>
              </a:tr>
              <a:tr h="309080">
                <a:tc>
                  <a:txBody>
                    <a:bodyPr/>
                    <a:lstStyle/>
                    <a:p>
                      <a:pPr algn="thaiDist"/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ร้อยละ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15.05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14.72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18.05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42.50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6.38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3.05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th-TH" sz="16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0.5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32363198"/>
                  </a:ext>
                </a:extLst>
              </a:tr>
            </a:tbl>
          </a:graphicData>
        </a:graphic>
      </p:graphicFrame>
      <p:sp>
        <p:nvSpPr>
          <p:cNvPr id="3" name="ชื่อเรื่อง 1">
            <a:extLst>
              <a:ext uri="{FF2B5EF4-FFF2-40B4-BE49-F238E27FC236}">
                <a16:creationId xmlns="" xmlns:a16="http://schemas.microsoft.com/office/drawing/2014/main" id="{38DC6EC0-73B1-4111-97F6-5D4CDB7C9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4124"/>
            <a:ext cx="12192000" cy="691662"/>
          </a:xfr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วิธีที่ใช้ในการเว้นช่วงระยะการมีบุตรหลังคลอดของหญิงตั้งครรภ์เสี่ยง</a:t>
            </a:r>
            <a:endParaRPr lang="th-TH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ตัวแทนเนื้อหา 5">
            <a:extLst>
              <a:ext uri="{FF2B5EF4-FFF2-40B4-BE49-F238E27FC236}">
                <a16:creationId xmlns="" xmlns:a16="http://schemas.microsoft.com/office/drawing/2014/main" id="{6ECF05F9-22F6-43FE-9D1E-0C0BABBA05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1679570"/>
              </p:ext>
            </p:extLst>
          </p:nvPr>
        </p:nvGraphicFramePr>
        <p:xfrm>
          <a:off x="6400799" y="1371599"/>
          <a:ext cx="5540619" cy="39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5759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1">
            <a:extLst>
              <a:ext uri="{FF2B5EF4-FFF2-40B4-BE49-F238E27FC236}">
                <a16:creationId xmlns="" xmlns:a16="http://schemas.microsoft.com/office/drawing/2014/main" id="{0C34CE7B-D80B-4367-9E7B-B4C455A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08" y="154745"/>
            <a:ext cx="4145280" cy="872197"/>
          </a:xfr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SAVE MOM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="" xmlns:a16="http://schemas.microsoft.com/office/drawing/2014/main" id="{47DD25F5-33C5-42E0-9F62-BDBD89C83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26" r="1646" b="15666"/>
          <a:stretch/>
        </p:blipFill>
        <p:spPr>
          <a:xfrm>
            <a:off x="669987" y="1182968"/>
            <a:ext cx="10571272" cy="4995785"/>
          </a:xfrm>
        </p:spPr>
      </p:pic>
      <p:sp>
        <p:nvSpPr>
          <p:cNvPr id="2" name="กล่องข้อความ 1">
            <a:extLst>
              <a:ext uri="{FF2B5EF4-FFF2-40B4-BE49-F238E27FC236}">
                <a16:creationId xmlns="" xmlns:a16="http://schemas.microsoft.com/office/drawing/2014/main" id="{4E4DF365-2390-4895-9433-F4FC8173E35F}"/>
              </a:ext>
            </a:extLst>
          </p:cNvPr>
          <p:cNvSpPr txBox="1"/>
          <p:nvPr/>
        </p:nvSpPr>
        <p:spPr>
          <a:xfrm>
            <a:off x="7878655" y="6334780"/>
            <a:ext cx="4189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วันที่ 29/11/2563</a:t>
            </a:r>
          </a:p>
        </p:txBody>
      </p:sp>
    </p:spTree>
    <p:extLst>
      <p:ext uri="{BB962C8B-B14F-4D97-AF65-F5344CB8AC3E}">
        <p14:creationId xmlns:p14="http://schemas.microsoft.com/office/powerpoint/2010/main" val="2690940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-49353"/>
            <a:ext cx="12192000" cy="1091535"/>
          </a:xfr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ระบุชื่อหญิงตั้งครรภ์ ทำให้ทราบพิกัดบ้าน เพื่อสะดวกในการติดตาม</a:t>
            </a: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643" r="50871" b="20024"/>
          <a:stretch/>
        </p:blipFill>
        <p:spPr>
          <a:xfrm>
            <a:off x="838200" y="1456660"/>
            <a:ext cx="10515600" cy="4763386"/>
          </a:xfrm>
          <a:prstGeom prst="rect">
            <a:avLst/>
          </a:prstGeom>
        </p:spPr>
      </p:pic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5E46B0FE-9490-40AE-959A-FF3D1308D014}"/>
              </a:ext>
            </a:extLst>
          </p:cNvPr>
          <p:cNvSpPr txBox="1"/>
          <p:nvPr/>
        </p:nvSpPr>
        <p:spPr>
          <a:xfrm>
            <a:off x="8002480" y="6334780"/>
            <a:ext cx="4189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วันที่ 29/11/2563</a:t>
            </a:r>
          </a:p>
        </p:txBody>
      </p:sp>
    </p:spTree>
    <p:extLst>
      <p:ext uri="{BB962C8B-B14F-4D97-AF65-F5344CB8AC3E}">
        <p14:creationId xmlns:p14="http://schemas.microsoft.com/office/powerpoint/2010/main" val="1608594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2377C520-72BA-4E45-BD9A-43D60C7F7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4">
            <a:extLst>
              <a:ext uri="{FF2B5EF4-FFF2-40B4-BE49-F238E27FC236}">
                <a16:creationId xmlns="" xmlns:a16="http://schemas.microsoft.com/office/drawing/2014/main" id="{90504954-3E34-4C3B-AB33-DD4AE578F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177" t="7826" r="1646" b="15666"/>
          <a:stretch/>
        </p:blipFill>
        <p:spPr>
          <a:xfrm>
            <a:off x="689498" y="365125"/>
            <a:ext cx="10664302" cy="5658374"/>
          </a:xfrm>
        </p:spPr>
      </p:pic>
      <p:sp>
        <p:nvSpPr>
          <p:cNvPr id="5" name="กล่องข้อความ 4">
            <a:extLst>
              <a:ext uri="{FF2B5EF4-FFF2-40B4-BE49-F238E27FC236}">
                <a16:creationId xmlns="" xmlns:a16="http://schemas.microsoft.com/office/drawing/2014/main" id="{769274A8-961D-473D-84CF-B2C22D8A5305}"/>
              </a:ext>
            </a:extLst>
          </p:cNvPr>
          <p:cNvSpPr txBox="1"/>
          <p:nvPr/>
        </p:nvSpPr>
        <p:spPr>
          <a:xfrm>
            <a:off x="7164280" y="6125592"/>
            <a:ext cx="4189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ข้อมูล ณ วันที่ 29/11/2563</a:t>
            </a:r>
          </a:p>
        </p:txBody>
      </p:sp>
    </p:spTree>
    <p:extLst>
      <p:ext uri="{BB962C8B-B14F-4D97-AF65-F5344CB8AC3E}">
        <p14:creationId xmlns:p14="http://schemas.microsoft.com/office/powerpoint/2010/main" val="330374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22433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94" y="2026947"/>
            <a:ext cx="2153167" cy="22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รูปหกเหลี่ยม 5"/>
          <p:cNvSpPr/>
          <p:nvPr/>
        </p:nvSpPr>
        <p:spPr>
          <a:xfrm>
            <a:off x="660164" y="401826"/>
            <a:ext cx="2016224" cy="1274440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ปัจจัยความสำเร็จ</a:t>
            </a:r>
          </a:p>
        </p:txBody>
      </p:sp>
      <p:sp>
        <p:nvSpPr>
          <p:cNvPr id="9" name="รูปหกเหลี่ยม 8"/>
          <p:cNvSpPr/>
          <p:nvPr/>
        </p:nvSpPr>
        <p:spPr>
          <a:xfrm>
            <a:off x="2892412" y="2444623"/>
            <a:ext cx="2016224" cy="127444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อุปสรรค</a:t>
            </a:r>
          </a:p>
        </p:txBody>
      </p:sp>
      <p:sp>
        <p:nvSpPr>
          <p:cNvPr id="21" name="แผนผังลำดับงาน: สิ้นสุด 20"/>
          <p:cNvSpPr/>
          <p:nvPr/>
        </p:nvSpPr>
        <p:spPr>
          <a:xfrm rot="16200000">
            <a:off x="1416731" y="1827564"/>
            <a:ext cx="462456" cy="91087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" name="แผนผังลำดับงาน: สิ้นสุด 23"/>
          <p:cNvSpPr/>
          <p:nvPr/>
        </p:nvSpPr>
        <p:spPr>
          <a:xfrm>
            <a:off x="2566949" y="2996001"/>
            <a:ext cx="473589" cy="13778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แผนผังลำดับงาน: สิ้นสุด 24"/>
          <p:cNvSpPr/>
          <p:nvPr/>
        </p:nvSpPr>
        <p:spPr>
          <a:xfrm rot="16200000" flipV="1">
            <a:off x="1396069" y="4314361"/>
            <a:ext cx="448917" cy="145947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5497" y="196900"/>
            <a:ext cx="5097870" cy="1569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269875" marR="0" lvl="0" indent="-269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ตัวชี้วัดระดับประเทศ ผู้บริหารทุกระดับให้ความสำคัญ</a:t>
            </a:r>
          </a:p>
          <a:p>
            <a:pPr marL="269875" marR="0" lvl="0" indent="-269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ขับเคลื่อนนโยบายผ่าน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MCH board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 เข้มแข็ง</a:t>
            </a:r>
          </a:p>
          <a:p>
            <a:pPr marL="269875" marR="0" lvl="0" indent="-269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มีระบบการเฝ้าระวัง/กำกับ การรายงานข้อมูล</a:t>
            </a:r>
          </a:p>
          <a:p>
            <a:pPr marL="269875" marR="0" lvl="0" indent="-269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มีการสอบสวนการตายมารดาทุกราย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08636" y="1986610"/>
            <a:ext cx="6615149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69875" marR="0" lvl="0" indent="-269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การดำเนินงานเชิงรุกผ่าน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MCH board 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ใน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บางแห่งขาดความต่อเนื่อง</a:t>
            </a:r>
          </a:p>
          <a:p>
            <a:pPr marL="269875" marR="0" lvl="0" indent="-269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ทักษะ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การคัดกรองความสี่ยงที่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ANC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ค้นไม่เจอ 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จัดการ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ไม่ได้ </a:t>
            </a:r>
          </a:p>
          <a:p>
            <a:pPr marL="269875" marR="0" lvl="0" indent="-2698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การส่ง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ต่อ เพื่อ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การดูแลกรณีหญิงวัยเจริญ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พันธุ์มี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โรคที่อาจรุนแรงขึ้นเมื่อตั้งครรภ์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0538" y="4453429"/>
            <a:ext cx="6839052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176213" marR="0" lvl="0" indent="-1762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</a:t>
            </a:r>
            <a:r>
              <a:rPr kumimoji="0" lang="th-TH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ในพท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.ที่มีการตายสูงเน้น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High Risk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การเฝ้าระวังโดยครอบครัว/ชุมชน</a:t>
            </a:r>
          </a:p>
          <a:p>
            <a:pPr marL="176213" marR="0" lvl="0" indent="-1762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พัฒนาระบบเฝ้าระวังชี้เป้า/กำกับติดตาม/คัดกรองโดยเฉพาะสาเหตุ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ตายที่ป้องกันได้</a:t>
            </a:r>
          </a:p>
          <a:p>
            <a:pPr marL="176213" marR="0" lvl="0" indent="-1762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สร้างเครือข่ายสุขภาพ เพื่อลดมารดาตายให้ครอบคลุมทุกจังหวัด(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PNC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marL="176213" marR="0" lvl="0" indent="-17621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เน้นการเยี่ยมหลังคลอดในครรภ์เสี่ยงทุกราย</a:t>
            </a:r>
          </a:p>
        </p:txBody>
      </p:sp>
      <p:sp>
        <p:nvSpPr>
          <p:cNvPr id="10" name="รูปหกเหลี่ยม 9"/>
          <p:cNvSpPr/>
          <p:nvPr/>
        </p:nvSpPr>
        <p:spPr>
          <a:xfrm>
            <a:off x="702313" y="4602859"/>
            <a:ext cx="2016224" cy="127444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What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Next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5379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0A956EA2-F6EF-460B-8129-B79B59F6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954"/>
            <a:ext cx="12192000" cy="1051673"/>
          </a:xfr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th-TH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ระดับไอโอดีน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ในปัสสาวะหญิงตั้งครรภ์ ปี 2556-2563 </a:t>
            </a:r>
            <a:r>
              <a:rPr lang="th-TH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จังหวัดสตูล</a:t>
            </a:r>
            <a:endParaRPr lang="th-TH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="" xmlns:a16="http://schemas.microsoft.com/office/drawing/2014/main" id="{FD3368B8-8951-4F70-B3C2-0530939B2B95}"/>
              </a:ext>
            </a:extLst>
          </p:cNvPr>
          <p:cNvSpPr txBox="1"/>
          <p:nvPr/>
        </p:nvSpPr>
        <p:spPr>
          <a:xfrm>
            <a:off x="7796578" y="2130501"/>
            <a:ext cx="3609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ค่ามัธยฐาน (เพียงพอ 150-249)ไมโครกรัมต่อลิตร</a:t>
            </a:r>
          </a:p>
        </p:txBody>
      </p:sp>
      <p:graphicFrame>
        <p:nvGraphicFramePr>
          <p:cNvPr id="18" name="แผนภูมิ 17">
            <a:extLst>
              <a:ext uri="{FF2B5EF4-FFF2-40B4-BE49-F238E27FC236}">
                <a16:creationId xmlns="" xmlns:a16="http://schemas.microsoft.com/office/drawing/2014/main" id="{C53D5D42-F5E7-4A62-980B-904FFAB325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1799678"/>
              </p:ext>
            </p:extLst>
          </p:nvPr>
        </p:nvGraphicFramePr>
        <p:xfrm>
          <a:off x="222738" y="1336308"/>
          <a:ext cx="7010399" cy="2388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3"/>
          <a:stretch/>
        </p:blipFill>
        <p:spPr>
          <a:xfrm>
            <a:off x="3048001" y="4689316"/>
            <a:ext cx="6834552" cy="2426592"/>
          </a:xfrm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333652"/>
              </p:ext>
            </p:extLst>
          </p:nvPr>
        </p:nvGraphicFramePr>
        <p:xfrm>
          <a:off x="2813538" y="3959497"/>
          <a:ext cx="664698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6638"/>
                <a:gridCol w="2734262"/>
                <a:gridCol w="2066083"/>
              </a:tblGrid>
              <a:tr h="572087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cs typeface="+mj-cs"/>
                        </a:rPr>
                        <a:t>กลุ่มประชากร</a:t>
                      </a:r>
                      <a:endParaRPr lang="th-TH" sz="18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cs typeface="+mj-cs"/>
                        </a:rPr>
                        <a:t>Median</a:t>
                      </a:r>
                      <a:r>
                        <a:rPr lang="en-US" sz="1800" baseline="0" dirty="0" smtClean="0">
                          <a:cs typeface="+mj-cs"/>
                        </a:rPr>
                        <a:t> urinary iodine (mg/l)</a:t>
                      </a:r>
                      <a:endParaRPr lang="th-TH" sz="18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cs typeface="+mj-cs"/>
                        </a:rPr>
                        <a:t>การได้รับไอโอดีน</a:t>
                      </a:r>
                      <a:endParaRPr lang="th-TH" sz="1800" dirty="0">
                        <a:cs typeface="+mj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1283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85F38C6-D9C5-449D-9547-ECFBE7AA6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3905"/>
            <a:ext cx="12197988" cy="4744257"/>
          </a:xfrm>
          <a:prstGeom prst="rect">
            <a:avLst/>
          </a:prstGeom>
        </p:spPr>
      </p:pic>
      <p:sp>
        <p:nvSpPr>
          <p:cNvPr id="5" name="ชื่อเรื่อง 1">
            <a:extLst>
              <a:ext uri="{FF2B5EF4-FFF2-40B4-BE49-F238E27FC236}">
                <a16:creationId xmlns="" xmlns:a16="http://schemas.microsoft.com/office/drawing/2014/main" id="{DD31569F-6B61-4BCE-9AA8-916DB9AE1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" y="91325"/>
            <a:ext cx="12192000" cy="823076"/>
          </a:xfr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ความก้าวหน้า โครงการ 9 ย่างเพื่อสร้างลูก</a:t>
            </a:r>
          </a:p>
        </p:txBody>
      </p:sp>
    </p:spTree>
    <p:extLst>
      <p:ext uri="{BB962C8B-B14F-4D97-AF65-F5344CB8AC3E}">
        <p14:creationId xmlns:p14="http://schemas.microsoft.com/office/powerpoint/2010/main" val="3597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จิตรอาสา – Artsikrup">
            <a:extLst>
              <a:ext uri="{FF2B5EF4-FFF2-40B4-BE49-F238E27FC236}">
                <a16:creationId xmlns="" xmlns:a16="http://schemas.microsoft.com/office/drawing/2014/main" id="{B095F7A6-220A-4B9F-A7E8-49A867B17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331" y="2905440"/>
            <a:ext cx="3551338" cy="202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49C20F0-A2E7-4FFD-9E84-B9E7DD1C7249}"/>
              </a:ext>
            </a:extLst>
          </p:cNvPr>
          <p:cNvSpPr txBox="1"/>
          <p:nvPr/>
        </p:nvSpPr>
        <p:spPr>
          <a:xfrm>
            <a:off x="2036085" y="1151114"/>
            <a:ext cx="81964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b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งานส่งเสริมสุขภาพเด็กปฐมวัย จังหวัด</a:t>
            </a:r>
            <a:r>
              <a:rPr lang="th-TH" sz="5400" b="1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สตูล</a:t>
            </a:r>
            <a:endParaRPr lang="th-TH" sz="5400" b="1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7162800" y="6134100"/>
            <a:ext cx="46746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นาง</a:t>
            </a:r>
            <a:r>
              <a:rPr lang="th-TH" sz="2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สุนีย์</a:t>
            </a:r>
            <a:r>
              <a:rPr lang="th-TH" sz="2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เอื้อประเสริฐ  นักวิชาการสาธารณสุขชำนาญการ</a:t>
            </a:r>
            <a:endParaRPr lang="en-US" sz="2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8742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1">
            <a:extLst>
              <a:ext uri="{FF2B5EF4-FFF2-40B4-BE49-F238E27FC236}">
                <a16:creationId xmlns="" xmlns:a16="http://schemas.microsoft.com/office/drawing/2014/main" id="{2495869C-B62C-4437-AF10-77BA79A43958}"/>
              </a:ext>
            </a:extLst>
          </p:cNvPr>
          <p:cNvSpPr txBox="1"/>
          <p:nvPr/>
        </p:nvSpPr>
        <p:spPr>
          <a:xfrm>
            <a:off x="9763754" y="6443061"/>
            <a:ext cx="2216209" cy="5913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2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 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  </a:t>
            </a:r>
            <a:r>
              <a:rPr lang="en-US" sz="2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20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2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BFA0AE73-2912-4D02-9BC1-B97A726C33D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15553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สรุปผลการดำเนินงานส่งเสริมสุขภาพเด็กปฐมวัย ปีงบประมาณ พ.ศ.2563</a:t>
            </a:r>
            <a:endParaRPr lang="en-US" sz="2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4D982E6-226D-4A19-87C5-B881011A940B}"/>
              </a:ext>
            </a:extLst>
          </p:cNvPr>
          <p:cNvGrpSpPr/>
          <p:nvPr/>
        </p:nvGrpSpPr>
        <p:grpSpPr>
          <a:xfrm>
            <a:off x="386862" y="861563"/>
            <a:ext cx="11394830" cy="5433220"/>
            <a:chOff x="106019" y="1118320"/>
            <a:chExt cx="5989981" cy="4513853"/>
          </a:xfrm>
        </p:grpSpPr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47B01D2F-A385-4503-82CF-88221D9D0A04}"/>
                </a:ext>
              </a:extLst>
            </p:cNvPr>
            <p:cNvSpPr txBox="1"/>
            <p:nvPr/>
          </p:nvSpPr>
          <p:spPr>
            <a:xfrm>
              <a:off x="384313" y="1118320"/>
              <a:ext cx="5168345" cy="3835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</a:t>
              </a:r>
              <a:r>
                <a:rPr lang="th-TH" sz="24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การดำเนินงานพัฒนาการเด็ก</a:t>
              </a:r>
              <a:r>
                <a:rPr lang="th-TH" sz="24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ปฐมวัย</a:t>
              </a:r>
              <a:r>
                <a:rPr lang="th-TH" sz="24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ตามช่วงอายุ</a:t>
              </a:r>
              <a:endPara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graphicFrame>
          <p:nvGraphicFramePr>
            <p:cNvPr id="17" name="แผนภูมิ 3">
              <a:extLst>
                <a:ext uri="{FF2B5EF4-FFF2-40B4-BE49-F238E27FC236}">
                  <a16:creationId xmlns="" xmlns:a16="http://schemas.microsoft.com/office/drawing/2014/main" id="{6851711F-B803-4548-8570-9E0B604AF37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58025753"/>
                </p:ext>
              </p:extLst>
            </p:nvPr>
          </p:nvGraphicFramePr>
          <p:xfrm>
            <a:off x="106019" y="1802295"/>
            <a:ext cx="5989981" cy="38298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6346905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แผนภูมิ 3"/>
          <p:cNvGraphicFramePr/>
          <p:nvPr>
            <p:extLst>
              <p:ext uri="{D42A27DB-BD31-4B8C-83A1-F6EECF244321}">
                <p14:modId xmlns:p14="http://schemas.microsoft.com/office/powerpoint/2010/main" val="497134123"/>
              </p:ext>
            </p:extLst>
          </p:nvPr>
        </p:nvGraphicFramePr>
        <p:xfrm>
          <a:off x="211015" y="1239252"/>
          <a:ext cx="11582400" cy="4899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/>
          <p:cNvSpPr txBox="1"/>
          <p:nvPr/>
        </p:nvSpPr>
        <p:spPr>
          <a:xfrm>
            <a:off x="4320208" y="186800"/>
            <a:ext cx="4387694" cy="584775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อำเภอเมืองสตูล</a:t>
            </a: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320131" y="571520"/>
            <a:ext cx="168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ร้อยละการคัดกรอง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8707902" y="6231988"/>
            <a:ext cx="2996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solidFill>
                  <a:prstClr val="black"/>
                </a:solidFill>
              </a:rPr>
              <a:t>ข้อมูลจาก </a:t>
            </a:r>
            <a:r>
              <a:rPr lang="en-US" sz="2000" dirty="0" smtClean="0">
                <a:solidFill>
                  <a:prstClr val="black"/>
                </a:solidFill>
              </a:rPr>
              <a:t>HDC </a:t>
            </a:r>
            <a:r>
              <a:rPr lang="th-TH" sz="2000" dirty="0" smtClean="0">
                <a:solidFill>
                  <a:prstClr val="black"/>
                </a:solidFill>
              </a:rPr>
              <a:t> ณ </a:t>
            </a:r>
            <a:r>
              <a:rPr lang="en-US" sz="2000" dirty="0" smtClean="0">
                <a:solidFill>
                  <a:prstClr val="black"/>
                </a:solidFill>
              </a:rPr>
              <a:t> 30 </a:t>
            </a:r>
            <a:r>
              <a:rPr lang="th-TH" sz="2000" dirty="0" err="1" smtClean="0">
                <a:solidFill>
                  <a:prstClr val="black"/>
                </a:solidFill>
              </a:rPr>
              <a:t>กย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  <a:r>
              <a:rPr lang="en-US" sz="2000" dirty="0" smtClean="0">
                <a:solidFill>
                  <a:prstClr val="black"/>
                </a:solidFill>
              </a:rPr>
              <a:t>63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76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9BD128-59E6-486B-B005-96962FCD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104" y="12368"/>
            <a:ext cx="10515600" cy="1325563"/>
          </a:xfrm>
        </p:spPr>
        <p:txBody>
          <a:bodyPr/>
          <a:lstStyle/>
          <a:p>
            <a:pPr algn="ctr" fontAlgn="base"/>
            <a:r>
              <a:rPr lang="th-TH" b="1" i="0" dirty="0">
                <a:solidFill>
                  <a:srgbClr val="350702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บทบาทหน้าที่กลุ่มงานส่งเสริมสุขภาพ</a:t>
            </a:r>
            <a:endParaRPr lang="en-US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6D6AC44B-17F9-4B3E-AB98-5BAF303F1B58}"/>
              </a:ext>
            </a:extLst>
          </p:cNvPr>
          <p:cNvSpPr>
            <a:spLocks noChangeAspect="1"/>
          </p:cNvSpPr>
          <p:nvPr/>
        </p:nvSpPr>
        <p:spPr>
          <a:xfrm>
            <a:off x="601726" y="1536591"/>
            <a:ext cx="2847821" cy="2542032"/>
          </a:xfrm>
          <a:custGeom>
            <a:avLst/>
            <a:gdLst>
              <a:gd name="connsiteX0" fmla="*/ 839068 w 2847821"/>
              <a:gd name="connsiteY0" fmla="*/ 0 h 2542032"/>
              <a:gd name="connsiteX1" fmla="*/ 2007190 w 2847821"/>
              <a:gd name="connsiteY1" fmla="*/ 0 h 2542032"/>
              <a:gd name="connsiteX2" fmla="*/ 2232470 w 2847821"/>
              <a:gd name="connsiteY2" fmla="*/ 129398 h 2542032"/>
              <a:gd name="connsiteX3" fmla="*/ 2335280 w 2847821"/>
              <a:gd name="connsiteY3" fmla="*/ 307575 h 2542032"/>
              <a:gd name="connsiteX4" fmla="*/ 2417701 w 2847821"/>
              <a:gd name="connsiteY4" fmla="*/ 450416 h 2542032"/>
              <a:gd name="connsiteX5" fmla="*/ 2373280 w 2847821"/>
              <a:gd name="connsiteY5" fmla="*/ 527401 h 2542032"/>
              <a:gd name="connsiteX6" fmla="*/ 2306404 w 2847821"/>
              <a:gd name="connsiteY6" fmla="*/ 643303 h 2542032"/>
              <a:gd name="connsiteX7" fmla="*/ 2283956 w 2847821"/>
              <a:gd name="connsiteY7" fmla="*/ 682207 h 2542032"/>
              <a:gd name="connsiteX8" fmla="*/ 2259543 w 2847821"/>
              <a:gd name="connsiteY8" fmla="*/ 639898 h 2542032"/>
              <a:gd name="connsiteX9" fmla="*/ 2085066 w 2847821"/>
              <a:gd name="connsiteY9" fmla="*/ 337518 h 2542032"/>
              <a:gd name="connsiteX10" fmla="*/ 1900856 w 2847821"/>
              <a:gd name="connsiteY10" fmla="*/ 231710 h 2542032"/>
              <a:gd name="connsiteX11" fmla="*/ 945686 w 2847821"/>
              <a:gd name="connsiteY11" fmla="*/ 231710 h 2542032"/>
              <a:gd name="connsiteX12" fmla="*/ 761474 w 2847821"/>
              <a:gd name="connsiteY12" fmla="*/ 337518 h 2542032"/>
              <a:gd name="connsiteX13" fmla="*/ 367956 w 2847821"/>
              <a:gd name="connsiteY13" fmla="*/ 1019514 h 2542032"/>
              <a:gd name="connsiteX14" fmla="*/ 331765 w 2847821"/>
              <a:gd name="connsiteY14" fmla="*/ 1082235 h 2542032"/>
              <a:gd name="connsiteX15" fmla="*/ 331766 w 2847821"/>
              <a:gd name="connsiteY15" fmla="*/ 1082235 h 2542032"/>
              <a:gd name="connsiteX16" fmla="*/ 283889 w 2847821"/>
              <a:gd name="connsiteY16" fmla="*/ 1165208 h 2542032"/>
              <a:gd name="connsiteX17" fmla="*/ 283889 w 2847821"/>
              <a:gd name="connsiteY17" fmla="*/ 1376823 h 2542032"/>
              <a:gd name="connsiteX18" fmla="*/ 761474 w 2847821"/>
              <a:gd name="connsiteY18" fmla="*/ 2204513 h 2542032"/>
              <a:gd name="connsiteX19" fmla="*/ 945686 w 2847821"/>
              <a:gd name="connsiteY19" fmla="*/ 2310320 h 2542032"/>
              <a:gd name="connsiteX20" fmla="*/ 1900856 w 2847821"/>
              <a:gd name="connsiteY20" fmla="*/ 2310320 h 2542032"/>
              <a:gd name="connsiteX21" fmla="*/ 2085066 w 2847821"/>
              <a:gd name="connsiteY21" fmla="*/ 2204513 h 2542032"/>
              <a:gd name="connsiteX22" fmla="*/ 2562653 w 2847821"/>
              <a:gd name="connsiteY22" fmla="*/ 1376823 h 2542032"/>
              <a:gd name="connsiteX23" fmla="*/ 2562653 w 2847821"/>
              <a:gd name="connsiteY23" fmla="*/ 1165208 h 2542032"/>
              <a:gd name="connsiteX24" fmla="*/ 2522659 w 2847821"/>
              <a:gd name="connsiteY24" fmla="*/ 1095897 h 2542032"/>
              <a:gd name="connsiteX25" fmla="*/ 2514776 w 2847821"/>
              <a:gd name="connsiteY25" fmla="*/ 1082235 h 2542032"/>
              <a:gd name="connsiteX26" fmla="*/ 2505710 w 2847821"/>
              <a:gd name="connsiteY26" fmla="*/ 1066522 h 2542032"/>
              <a:gd name="connsiteX27" fmla="*/ 2477653 w 2847821"/>
              <a:gd name="connsiteY27" fmla="*/ 1017898 h 2542032"/>
              <a:gd name="connsiteX28" fmla="*/ 2463621 w 2847821"/>
              <a:gd name="connsiteY28" fmla="*/ 993580 h 2542032"/>
              <a:gd name="connsiteX29" fmla="*/ 2505480 w 2847821"/>
              <a:gd name="connsiteY29" fmla="*/ 921035 h 2542032"/>
              <a:gd name="connsiteX30" fmla="*/ 2569259 w 2847821"/>
              <a:gd name="connsiteY30" fmla="*/ 810501 h 2542032"/>
              <a:gd name="connsiteX31" fmla="*/ 2597366 w 2847821"/>
              <a:gd name="connsiteY31" fmla="*/ 761790 h 2542032"/>
              <a:gd name="connsiteX32" fmla="*/ 2626741 w 2847821"/>
              <a:gd name="connsiteY32" fmla="*/ 812698 h 2542032"/>
              <a:gd name="connsiteX33" fmla="*/ 2770197 w 2847821"/>
              <a:gd name="connsiteY33" fmla="*/ 1061318 h 2542032"/>
              <a:gd name="connsiteX34" fmla="*/ 2782267 w 2847821"/>
              <a:gd name="connsiteY34" fmla="*/ 1082235 h 2542032"/>
              <a:gd name="connsiteX35" fmla="*/ 2782268 w 2847821"/>
              <a:gd name="connsiteY35" fmla="*/ 1082235 h 2542032"/>
              <a:gd name="connsiteX36" fmla="*/ 2785733 w 2847821"/>
              <a:gd name="connsiteY36" fmla="*/ 1088241 h 2542032"/>
              <a:gd name="connsiteX37" fmla="*/ 2816533 w 2847821"/>
              <a:gd name="connsiteY37" fmla="*/ 1141620 h 2542032"/>
              <a:gd name="connsiteX38" fmla="*/ 2816533 w 2847821"/>
              <a:gd name="connsiteY38" fmla="*/ 1400415 h 2542032"/>
              <a:gd name="connsiteX39" fmla="*/ 2232470 w 2847821"/>
              <a:gd name="connsiteY39" fmla="*/ 2412636 h 2542032"/>
              <a:gd name="connsiteX40" fmla="*/ 2007190 w 2847821"/>
              <a:gd name="connsiteY40" fmla="*/ 2542032 h 2542032"/>
              <a:gd name="connsiteX41" fmla="*/ 839068 w 2847821"/>
              <a:gd name="connsiteY41" fmla="*/ 2542032 h 2542032"/>
              <a:gd name="connsiteX42" fmla="*/ 613786 w 2847821"/>
              <a:gd name="connsiteY42" fmla="*/ 2412636 h 2542032"/>
              <a:gd name="connsiteX43" fmla="*/ 29724 w 2847821"/>
              <a:gd name="connsiteY43" fmla="*/ 1400415 h 2542032"/>
              <a:gd name="connsiteX44" fmla="*/ 29724 w 2847821"/>
              <a:gd name="connsiteY44" fmla="*/ 1141620 h 2542032"/>
              <a:gd name="connsiteX45" fmla="*/ 63990 w 2847821"/>
              <a:gd name="connsiteY45" fmla="*/ 1082235 h 2542032"/>
              <a:gd name="connsiteX46" fmla="*/ 132534 w 2847821"/>
              <a:gd name="connsiteY46" fmla="*/ 963443 h 2542032"/>
              <a:gd name="connsiteX47" fmla="*/ 613786 w 2847821"/>
              <a:gd name="connsiteY47" fmla="*/ 129398 h 2542032"/>
              <a:gd name="connsiteX48" fmla="*/ 839068 w 2847821"/>
              <a:gd name="connsiteY48" fmla="*/ 0 h 25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847821" h="2542032">
                <a:moveTo>
                  <a:pt x="839068" y="0"/>
                </a:moveTo>
                <a:cubicBezTo>
                  <a:pt x="2007190" y="0"/>
                  <a:pt x="2007190" y="0"/>
                  <a:pt x="2007190" y="0"/>
                </a:cubicBezTo>
                <a:cubicBezTo>
                  <a:pt x="2090628" y="0"/>
                  <a:pt x="2190752" y="58438"/>
                  <a:pt x="2232470" y="129398"/>
                </a:cubicBezTo>
                <a:cubicBezTo>
                  <a:pt x="2268974" y="192662"/>
                  <a:pt x="2303197" y="251972"/>
                  <a:pt x="2335280" y="307575"/>
                </a:cubicBezTo>
                <a:lnTo>
                  <a:pt x="2417701" y="450416"/>
                </a:lnTo>
                <a:lnTo>
                  <a:pt x="2373280" y="527401"/>
                </a:lnTo>
                <a:cubicBezTo>
                  <a:pt x="2352747" y="562987"/>
                  <a:pt x="2330502" y="601539"/>
                  <a:pt x="2306404" y="643303"/>
                </a:cubicBezTo>
                <a:lnTo>
                  <a:pt x="2283956" y="682207"/>
                </a:lnTo>
                <a:lnTo>
                  <a:pt x="2259543" y="639898"/>
                </a:lnTo>
                <a:cubicBezTo>
                  <a:pt x="2209943" y="553938"/>
                  <a:pt x="2152227" y="453912"/>
                  <a:pt x="2085066" y="337518"/>
                </a:cubicBezTo>
                <a:cubicBezTo>
                  <a:pt x="2050954" y="279494"/>
                  <a:pt x="1969083" y="231710"/>
                  <a:pt x="1900856" y="231710"/>
                </a:cubicBezTo>
                <a:cubicBezTo>
                  <a:pt x="1900856" y="231710"/>
                  <a:pt x="1900856" y="231710"/>
                  <a:pt x="945686" y="231710"/>
                </a:cubicBezTo>
                <a:cubicBezTo>
                  <a:pt x="879166" y="231710"/>
                  <a:pt x="795588" y="279494"/>
                  <a:pt x="761474" y="337518"/>
                </a:cubicBezTo>
                <a:cubicBezTo>
                  <a:pt x="761474" y="337518"/>
                  <a:pt x="761474" y="337518"/>
                  <a:pt x="367956" y="1019514"/>
                </a:cubicBezTo>
                <a:lnTo>
                  <a:pt x="331765" y="1082235"/>
                </a:lnTo>
                <a:lnTo>
                  <a:pt x="331766" y="1082235"/>
                </a:lnTo>
                <a:lnTo>
                  <a:pt x="283889" y="1165208"/>
                </a:lnTo>
                <a:cubicBezTo>
                  <a:pt x="251482" y="1223232"/>
                  <a:pt x="251482" y="1318800"/>
                  <a:pt x="283889" y="1376823"/>
                </a:cubicBezTo>
                <a:cubicBezTo>
                  <a:pt x="283889" y="1376823"/>
                  <a:pt x="283889" y="1376823"/>
                  <a:pt x="761474" y="2204513"/>
                </a:cubicBezTo>
                <a:cubicBezTo>
                  <a:pt x="795588" y="2262537"/>
                  <a:pt x="879166" y="2310320"/>
                  <a:pt x="945686" y="2310320"/>
                </a:cubicBezTo>
                <a:lnTo>
                  <a:pt x="1900856" y="2310320"/>
                </a:lnTo>
                <a:cubicBezTo>
                  <a:pt x="1969083" y="2310320"/>
                  <a:pt x="2050954" y="2262537"/>
                  <a:pt x="2085066" y="2204513"/>
                </a:cubicBezTo>
                <a:cubicBezTo>
                  <a:pt x="2085066" y="2204513"/>
                  <a:pt x="2085066" y="2204513"/>
                  <a:pt x="2562653" y="1376823"/>
                </a:cubicBezTo>
                <a:cubicBezTo>
                  <a:pt x="2596766" y="1318800"/>
                  <a:pt x="2596766" y="1223232"/>
                  <a:pt x="2562653" y="1165208"/>
                </a:cubicBezTo>
                <a:cubicBezTo>
                  <a:pt x="2562653" y="1165208"/>
                  <a:pt x="2562653" y="1165208"/>
                  <a:pt x="2522659" y="1095897"/>
                </a:cubicBezTo>
                <a:lnTo>
                  <a:pt x="2514776" y="1082235"/>
                </a:lnTo>
                <a:lnTo>
                  <a:pt x="2505710" y="1066522"/>
                </a:lnTo>
                <a:cubicBezTo>
                  <a:pt x="2497575" y="1052424"/>
                  <a:pt x="2488278" y="1036312"/>
                  <a:pt x="2477653" y="1017898"/>
                </a:cubicBezTo>
                <a:lnTo>
                  <a:pt x="2463621" y="993580"/>
                </a:lnTo>
                <a:lnTo>
                  <a:pt x="2505480" y="921035"/>
                </a:lnTo>
                <a:cubicBezTo>
                  <a:pt x="2528334" y="881429"/>
                  <a:pt x="2549554" y="844651"/>
                  <a:pt x="2569259" y="810501"/>
                </a:cubicBezTo>
                <a:lnTo>
                  <a:pt x="2597366" y="761790"/>
                </a:lnTo>
                <a:lnTo>
                  <a:pt x="2626741" y="812698"/>
                </a:lnTo>
                <a:cubicBezTo>
                  <a:pt x="2697913" y="936044"/>
                  <a:pt x="2742396" y="1013136"/>
                  <a:pt x="2770197" y="1061318"/>
                </a:cubicBezTo>
                <a:lnTo>
                  <a:pt x="2782267" y="1082235"/>
                </a:lnTo>
                <a:lnTo>
                  <a:pt x="2782268" y="1082235"/>
                </a:lnTo>
                <a:lnTo>
                  <a:pt x="2785733" y="1088241"/>
                </a:lnTo>
                <a:cubicBezTo>
                  <a:pt x="2816533" y="1141620"/>
                  <a:pt x="2816533" y="1141620"/>
                  <a:pt x="2816533" y="1141620"/>
                </a:cubicBezTo>
                <a:cubicBezTo>
                  <a:pt x="2858251" y="1212579"/>
                  <a:pt x="2858251" y="1329455"/>
                  <a:pt x="2816533" y="1400415"/>
                </a:cubicBezTo>
                <a:cubicBezTo>
                  <a:pt x="2232470" y="2412636"/>
                  <a:pt x="2232470" y="2412636"/>
                  <a:pt x="2232470" y="2412636"/>
                </a:cubicBezTo>
                <a:cubicBezTo>
                  <a:pt x="2190752" y="2483595"/>
                  <a:pt x="2090628" y="2542032"/>
                  <a:pt x="2007190" y="2542032"/>
                </a:cubicBezTo>
                <a:lnTo>
                  <a:pt x="839068" y="2542032"/>
                </a:lnTo>
                <a:cubicBezTo>
                  <a:pt x="757716" y="2542032"/>
                  <a:pt x="655505" y="2483595"/>
                  <a:pt x="613786" y="2412636"/>
                </a:cubicBezTo>
                <a:cubicBezTo>
                  <a:pt x="29724" y="1400415"/>
                  <a:pt x="29724" y="1400415"/>
                  <a:pt x="29724" y="1400415"/>
                </a:cubicBezTo>
                <a:cubicBezTo>
                  <a:pt x="-9908" y="1329455"/>
                  <a:pt x="-9908" y="1212579"/>
                  <a:pt x="29724" y="1141620"/>
                </a:cubicBezTo>
                <a:lnTo>
                  <a:pt x="63990" y="1082235"/>
                </a:lnTo>
                <a:lnTo>
                  <a:pt x="132534" y="963443"/>
                </a:lnTo>
                <a:cubicBezTo>
                  <a:pt x="613786" y="129398"/>
                  <a:pt x="613786" y="129398"/>
                  <a:pt x="613786" y="129398"/>
                </a:cubicBezTo>
                <a:cubicBezTo>
                  <a:pt x="655505" y="58438"/>
                  <a:pt x="757716" y="0"/>
                  <a:pt x="839068" y="0"/>
                </a:cubicBezTo>
                <a:close/>
              </a:path>
            </a:pathLst>
          </a:custGeom>
          <a:solidFill>
            <a:srgbClr val="3A5C84"/>
          </a:solidFill>
          <a:ln w="571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9865E32-1EA1-4FAD-A090-5D57A36AF000}"/>
              </a:ext>
            </a:extLst>
          </p:cNvPr>
          <p:cNvSpPr/>
          <p:nvPr/>
        </p:nvSpPr>
        <p:spPr>
          <a:xfrm>
            <a:off x="8741417" y="1536591"/>
            <a:ext cx="2847821" cy="2542032"/>
          </a:xfrm>
          <a:custGeom>
            <a:avLst/>
            <a:gdLst>
              <a:gd name="connsiteX0" fmla="*/ 839068 w 2847821"/>
              <a:gd name="connsiteY0" fmla="*/ 0 h 2542032"/>
              <a:gd name="connsiteX1" fmla="*/ 2007190 w 2847821"/>
              <a:gd name="connsiteY1" fmla="*/ 0 h 2542032"/>
              <a:gd name="connsiteX2" fmla="*/ 2232470 w 2847821"/>
              <a:gd name="connsiteY2" fmla="*/ 129398 h 2542032"/>
              <a:gd name="connsiteX3" fmla="*/ 2816533 w 2847821"/>
              <a:gd name="connsiteY3" fmla="*/ 1141620 h 2542032"/>
              <a:gd name="connsiteX4" fmla="*/ 2816533 w 2847821"/>
              <a:gd name="connsiteY4" fmla="*/ 1400415 h 2542032"/>
              <a:gd name="connsiteX5" fmla="*/ 2232470 w 2847821"/>
              <a:gd name="connsiteY5" fmla="*/ 2412636 h 2542032"/>
              <a:gd name="connsiteX6" fmla="*/ 2007190 w 2847821"/>
              <a:gd name="connsiteY6" fmla="*/ 2542032 h 2542032"/>
              <a:gd name="connsiteX7" fmla="*/ 839068 w 2847821"/>
              <a:gd name="connsiteY7" fmla="*/ 2542032 h 2542032"/>
              <a:gd name="connsiteX8" fmla="*/ 613786 w 2847821"/>
              <a:gd name="connsiteY8" fmla="*/ 2412636 h 2542032"/>
              <a:gd name="connsiteX9" fmla="*/ 510976 w 2847821"/>
              <a:gd name="connsiteY9" fmla="*/ 2234459 h 2542032"/>
              <a:gd name="connsiteX10" fmla="*/ 504214 w 2847821"/>
              <a:gd name="connsiteY10" fmla="*/ 2222739 h 2542032"/>
              <a:gd name="connsiteX11" fmla="*/ 504213 w 2847821"/>
              <a:gd name="connsiteY11" fmla="*/ 2222739 h 2542032"/>
              <a:gd name="connsiteX12" fmla="*/ 428556 w 2847821"/>
              <a:gd name="connsiteY12" fmla="*/ 2091619 h 2542032"/>
              <a:gd name="connsiteX13" fmla="*/ 472977 w 2847821"/>
              <a:gd name="connsiteY13" fmla="*/ 2014633 h 2542032"/>
              <a:gd name="connsiteX14" fmla="*/ 539853 w 2847821"/>
              <a:gd name="connsiteY14" fmla="*/ 1898732 h 2542032"/>
              <a:gd name="connsiteX15" fmla="*/ 562445 w 2847821"/>
              <a:gd name="connsiteY15" fmla="*/ 1859580 h 2542032"/>
              <a:gd name="connsiteX16" fmla="*/ 586998 w 2847821"/>
              <a:gd name="connsiteY16" fmla="*/ 1902133 h 2542032"/>
              <a:gd name="connsiteX17" fmla="*/ 761474 w 2847821"/>
              <a:gd name="connsiteY17" fmla="*/ 2204513 h 2542032"/>
              <a:gd name="connsiteX18" fmla="*/ 776505 w 2847821"/>
              <a:gd name="connsiteY18" fmla="*/ 2222739 h 2542032"/>
              <a:gd name="connsiteX19" fmla="*/ 795295 w 2847821"/>
              <a:gd name="connsiteY19" fmla="*/ 2245524 h 2542032"/>
              <a:gd name="connsiteX20" fmla="*/ 945686 w 2847821"/>
              <a:gd name="connsiteY20" fmla="*/ 2310320 h 2542032"/>
              <a:gd name="connsiteX21" fmla="*/ 1900856 w 2847821"/>
              <a:gd name="connsiteY21" fmla="*/ 2310320 h 2542032"/>
              <a:gd name="connsiteX22" fmla="*/ 2085066 w 2847821"/>
              <a:gd name="connsiteY22" fmla="*/ 2204513 h 2542032"/>
              <a:gd name="connsiteX23" fmla="*/ 2562653 w 2847821"/>
              <a:gd name="connsiteY23" fmla="*/ 1376823 h 2542032"/>
              <a:gd name="connsiteX24" fmla="*/ 2562653 w 2847821"/>
              <a:gd name="connsiteY24" fmla="*/ 1165208 h 2542032"/>
              <a:gd name="connsiteX25" fmla="*/ 2085066 w 2847821"/>
              <a:gd name="connsiteY25" fmla="*/ 337518 h 2542032"/>
              <a:gd name="connsiteX26" fmla="*/ 1900856 w 2847821"/>
              <a:gd name="connsiteY26" fmla="*/ 231710 h 2542032"/>
              <a:gd name="connsiteX27" fmla="*/ 945686 w 2847821"/>
              <a:gd name="connsiteY27" fmla="*/ 231710 h 2542032"/>
              <a:gd name="connsiteX28" fmla="*/ 761474 w 2847821"/>
              <a:gd name="connsiteY28" fmla="*/ 337518 h 2542032"/>
              <a:gd name="connsiteX29" fmla="*/ 283889 w 2847821"/>
              <a:gd name="connsiteY29" fmla="*/ 1165208 h 2542032"/>
              <a:gd name="connsiteX30" fmla="*/ 259584 w 2847821"/>
              <a:gd name="connsiteY30" fmla="*/ 1271016 h 2542032"/>
              <a:gd name="connsiteX31" fmla="*/ 264263 w 2847821"/>
              <a:gd name="connsiteY31" fmla="*/ 1314464 h 2542032"/>
              <a:gd name="connsiteX32" fmla="*/ 265660 w 2847821"/>
              <a:gd name="connsiteY32" fmla="*/ 1327439 h 2542032"/>
              <a:gd name="connsiteX33" fmla="*/ 283889 w 2847821"/>
              <a:gd name="connsiteY33" fmla="*/ 1376823 h 2542032"/>
              <a:gd name="connsiteX34" fmla="*/ 368889 w 2847821"/>
              <a:gd name="connsiteY34" fmla="*/ 1524134 h 2542032"/>
              <a:gd name="connsiteX35" fmla="*/ 382921 w 2847821"/>
              <a:gd name="connsiteY35" fmla="*/ 1548452 h 2542032"/>
              <a:gd name="connsiteX36" fmla="*/ 341061 w 2847821"/>
              <a:gd name="connsiteY36" fmla="*/ 1620997 h 2542032"/>
              <a:gd name="connsiteX37" fmla="*/ 277282 w 2847821"/>
              <a:gd name="connsiteY37" fmla="*/ 1731531 h 2542032"/>
              <a:gd name="connsiteX38" fmla="*/ 249032 w 2847821"/>
              <a:gd name="connsiteY38" fmla="*/ 1780491 h 2542032"/>
              <a:gd name="connsiteX39" fmla="*/ 219516 w 2847821"/>
              <a:gd name="connsiteY39" fmla="*/ 1729337 h 2542032"/>
              <a:gd name="connsiteX40" fmla="*/ 29724 w 2847821"/>
              <a:gd name="connsiteY40" fmla="*/ 1400415 h 2542032"/>
              <a:gd name="connsiteX41" fmla="*/ 7431 w 2847821"/>
              <a:gd name="connsiteY41" fmla="*/ 1340021 h 2542032"/>
              <a:gd name="connsiteX42" fmla="*/ 4679 w 2847821"/>
              <a:gd name="connsiteY42" fmla="*/ 1314464 h 2542032"/>
              <a:gd name="connsiteX43" fmla="*/ 0 w 2847821"/>
              <a:gd name="connsiteY43" fmla="*/ 1271017 h 2542032"/>
              <a:gd name="connsiteX44" fmla="*/ 29724 w 2847821"/>
              <a:gd name="connsiteY44" fmla="*/ 1141620 h 2542032"/>
              <a:gd name="connsiteX45" fmla="*/ 613786 w 2847821"/>
              <a:gd name="connsiteY45" fmla="*/ 129398 h 2542032"/>
              <a:gd name="connsiteX46" fmla="*/ 839068 w 2847821"/>
              <a:gd name="connsiteY46" fmla="*/ 0 h 25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847821" h="2542032">
                <a:moveTo>
                  <a:pt x="839068" y="0"/>
                </a:moveTo>
                <a:cubicBezTo>
                  <a:pt x="2007190" y="0"/>
                  <a:pt x="2007190" y="0"/>
                  <a:pt x="2007190" y="0"/>
                </a:cubicBezTo>
                <a:cubicBezTo>
                  <a:pt x="2090628" y="0"/>
                  <a:pt x="2190752" y="58438"/>
                  <a:pt x="2232470" y="129398"/>
                </a:cubicBezTo>
                <a:cubicBezTo>
                  <a:pt x="2816533" y="1141620"/>
                  <a:pt x="2816533" y="1141620"/>
                  <a:pt x="2816533" y="1141620"/>
                </a:cubicBezTo>
                <a:cubicBezTo>
                  <a:pt x="2858251" y="1212579"/>
                  <a:pt x="2858251" y="1329455"/>
                  <a:pt x="2816533" y="1400415"/>
                </a:cubicBezTo>
                <a:cubicBezTo>
                  <a:pt x="2232470" y="2412636"/>
                  <a:pt x="2232470" y="2412636"/>
                  <a:pt x="2232470" y="2412636"/>
                </a:cubicBezTo>
                <a:cubicBezTo>
                  <a:pt x="2190752" y="2483595"/>
                  <a:pt x="2090628" y="2542032"/>
                  <a:pt x="2007190" y="2542032"/>
                </a:cubicBezTo>
                <a:lnTo>
                  <a:pt x="839068" y="2542032"/>
                </a:lnTo>
                <a:cubicBezTo>
                  <a:pt x="757716" y="2542032"/>
                  <a:pt x="655505" y="2483595"/>
                  <a:pt x="613786" y="2412636"/>
                </a:cubicBezTo>
                <a:cubicBezTo>
                  <a:pt x="577282" y="2349372"/>
                  <a:pt x="543060" y="2290063"/>
                  <a:pt x="510976" y="2234459"/>
                </a:cubicBezTo>
                <a:lnTo>
                  <a:pt x="504214" y="2222739"/>
                </a:lnTo>
                <a:lnTo>
                  <a:pt x="504213" y="2222739"/>
                </a:lnTo>
                <a:lnTo>
                  <a:pt x="428556" y="2091619"/>
                </a:lnTo>
                <a:lnTo>
                  <a:pt x="472977" y="2014633"/>
                </a:lnTo>
                <a:cubicBezTo>
                  <a:pt x="493510" y="1979047"/>
                  <a:pt x="515755" y="1940496"/>
                  <a:pt x="539853" y="1898732"/>
                </a:cubicBezTo>
                <a:lnTo>
                  <a:pt x="562445" y="1859580"/>
                </a:lnTo>
                <a:lnTo>
                  <a:pt x="586998" y="1902133"/>
                </a:lnTo>
                <a:cubicBezTo>
                  <a:pt x="636598" y="1988093"/>
                  <a:pt x="694314" y="2088119"/>
                  <a:pt x="761474" y="2204513"/>
                </a:cubicBezTo>
                <a:lnTo>
                  <a:pt x="776505" y="2222739"/>
                </a:lnTo>
                <a:lnTo>
                  <a:pt x="795295" y="2245524"/>
                </a:lnTo>
                <a:cubicBezTo>
                  <a:pt x="836311" y="2283442"/>
                  <a:pt x="895796" y="2310320"/>
                  <a:pt x="945686" y="2310320"/>
                </a:cubicBezTo>
                <a:lnTo>
                  <a:pt x="1900856" y="2310320"/>
                </a:lnTo>
                <a:cubicBezTo>
                  <a:pt x="1969083" y="2310320"/>
                  <a:pt x="2050954" y="2262537"/>
                  <a:pt x="2085066" y="2204513"/>
                </a:cubicBezTo>
                <a:cubicBezTo>
                  <a:pt x="2085066" y="2204513"/>
                  <a:pt x="2085066" y="2204513"/>
                  <a:pt x="2562653" y="1376823"/>
                </a:cubicBezTo>
                <a:cubicBezTo>
                  <a:pt x="2596766" y="1318800"/>
                  <a:pt x="2596766" y="1223232"/>
                  <a:pt x="2562653" y="1165208"/>
                </a:cubicBezTo>
                <a:cubicBezTo>
                  <a:pt x="2562653" y="1165208"/>
                  <a:pt x="2562653" y="1165208"/>
                  <a:pt x="2085066" y="337518"/>
                </a:cubicBezTo>
                <a:cubicBezTo>
                  <a:pt x="2050954" y="279494"/>
                  <a:pt x="1969083" y="231710"/>
                  <a:pt x="1900856" y="231710"/>
                </a:cubicBezTo>
                <a:cubicBezTo>
                  <a:pt x="1900856" y="231710"/>
                  <a:pt x="1900856" y="231710"/>
                  <a:pt x="945686" y="231710"/>
                </a:cubicBezTo>
                <a:cubicBezTo>
                  <a:pt x="879166" y="231710"/>
                  <a:pt x="795588" y="279494"/>
                  <a:pt x="761474" y="337518"/>
                </a:cubicBezTo>
                <a:cubicBezTo>
                  <a:pt x="761474" y="337518"/>
                  <a:pt x="761474" y="337518"/>
                  <a:pt x="283889" y="1165208"/>
                </a:cubicBezTo>
                <a:cubicBezTo>
                  <a:pt x="267686" y="1194220"/>
                  <a:pt x="259584" y="1232618"/>
                  <a:pt x="259584" y="1271016"/>
                </a:cubicBezTo>
                <a:lnTo>
                  <a:pt x="264263" y="1314464"/>
                </a:lnTo>
                <a:lnTo>
                  <a:pt x="265660" y="1327439"/>
                </a:lnTo>
                <a:cubicBezTo>
                  <a:pt x="269711" y="1345465"/>
                  <a:pt x="275787" y="1362317"/>
                  <a:pt x="283889" y="1376823"/>
                </a:cubicBezTo>
                <a:cubicBezTo>
                  <a:pt x="283889" y="1376823"/>
                  <a:pt x="283889" y="1376823"/>
                  <a:pt x="368889" y="1524134"/>
                </a:cubicBezTo>
                <a:lnTo>
                  <a:pt x="382921" y="1548452"/>
                </a:lnTo>
                <a:lnTo>
                  <a:pt x="341061" y="1620997"/>
                </a:lnTo>
                <a:cubicBezTo>
                  <a:pt x="318208" y="1660604"/>
                  <a:pt x="296987" y="1697381"/>
                  <a:pt x="277282" y="1731531"/>
                </a:cubicBezTo>
                <a:lnTo>
                  <a:pt x="249032" y="1780491"/>
                </a:lnTo>
                <a:lnTo>
                  <a:pt x="219516" y="1729337"/>
                </a:lnTo>
                <a:cubicBezTo>
                  <a:pt x="29724" y="1400415"/>
                  <a:pt x="29724" y="1400415"/>
                  <a:pt x="29724" y="1400415"/>
                </a:cubicBezTo>
                <a:cubicBezTo>
                  <a:pt x="19816" y="1382675"/>
                  <a:pt x="12385" y="1362065"/>
                  <a:pt x="7431" y="1340021"/>
                </a:cubicBezTo>
                <a:lnTo>
                  <a:pt x="4679" y="1314464"/>
                </a:lnTo>
                <a:lnTo>
                  <a:pt x="0" y="1271017"/>
                </a:lnTo>
                <a:cubicBezTo>
                  <a:pt x="0" y="1224058"/>
                  <a:pt x="9908" y="1177100"/>
                  <a:pt x="29724" y="1141620"/>
                </a:cubicBezTo>
                <a:cubicBezTo>
                  <a:pt x="613786" y="129398"/>
                  <a:pt x="613786" y="129398"/>
                  <a:pt x="613786" y="129398"/>
                </a:cubicBezTo>
                <a:cubicBezTo>
                  <a:pt x="655505" y="58438"/>
                  <a:pt x="757716" y="0"/>
                  <a:pt x="839068" y="0"/>
                </a:cubicBezTo>
                <a:close/>
              </a:path>
            </a:pathLst>
          </a:custGeom>
          <a:solidFill>
            <a:srgbClr val="A2B9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BA371D4B-F869-471E-9030-1D7052F756A8}"/>
              </a:ext>
            </a:extLst>
          </p:cNvPr>
          <p:cNvSpPr/>
          <p:nvPr/>
        </p:nvSpPr>
        <p:spPr>
          <a:xfrm>
            <a:off x="2636649" y="1536591"/>
            <a:ext cx="2847821" cy="2542032"/>
          </a:xfrm>
          <a:custGeom>
            <a:avLst/>
            <a:gdLst>
              <a:gd name="connsiteX0" fmla="*/ 2597367 w 2847821"/>
              <a:gd name="connsiteY0" fmla="*/ 761789 h 2542032"/>
              <a:gd name="connsiteX1" fmla="*/ 2613504 w 2847821"/>
              <a:gd name="connsiteY1" fmla="*/ 789755 h 2542032"/>
              <a:gd name="connsiteX2" fmla="*/ 2766966 w 2847821"/>
              <a:gd name="connsiteY2" fmla="*/ 1055714 h 2542032"/>
              <a:gd name="connsiteX3" fmla="*/ 2789968 w 2847821"/>
              <a:gd name="connsiteY3" fmla="*/ 1095578 h 2542032"/>
              <a:gd name="connsiteX4" fmla="*/ 2789967 w 2847821"/>
              <a:gd name="connsiteY4" fmla="*/ 1095578 h 2542032"/>
              <a:gd name="connsiteX5" fmla="*/ 2798709 w 2847821"/>
              <a:gd name="connsiteY5" fmla="*/ 1110730 h 2542032"/>
              <a:gd name="connsiteX6" fmla="*/ 2816533 w 2847821"/>
              <a:gd name="connsiteY6" fmla="*/ 1141620 h 2542032"/>
              <a:gd name="connsiteX7" fmla="*/ 2816533 w 2847821"/>
              <a:gd name="connsiteY7" fmla="*/ 1400415 h 2542032"/>
              <a:gd name="connsiteX8" fmla="*/ 2232470 w 2847821"/>
              <a:gd name="connsiteY8" fmla="*/ 2412636 h 2542032"/>
              <a:gd name="connsiteX9" fmla="*/ 2007190 w 2847821"/>
              <a:gd name="connsiteY9" fmla="*/ 2542032 h 2542032"/>
              <a:gd name="connsiteX10" fmla="*/ 839068 w 2847821"/>
              <a:gd name="connsiteY10" fmla="*/ 2542032 h 2542032"/>
              <a:gd name="connsiteX11" fmla="*/ 613786 w 2847821"/>
              <a:gd name="connsiteY11" fmla="*/ 2412636 h 2542032"/>
              <a:gd name="connsiteX12" fmla="*/ 510976 w 2847821"/>
              <a:gd name="connsiteY12" fmla="*/ 2234459 h 2542032"/>
              <a:gd name="connsiteX13" fmla="*/ 504214 w 2847821"/>
              <a:gd name="connsiteY13" fmla="*/ 2222739 h 2542032"/>
              <a:gd name="connsiteX14" fmla="*/ 504213 w 2847821"/>
              <a:gd name="connsiteY14" fmla="*/ 2222739 h 2542032"/>
              <a:gd name="connsiteX15" fmla="*/ 428556 w 2847821"/>
              <a:gd name="connsiteY15" fmla="*/ 2091619 h 2542032"/>
              <a:gd name="connsiteX16" fmla="*/ 472977 w 2847821"/>
              <a:gd name="connsiteY16" fmla="*/ 2014633 h 2542032"/>
              <a:gd name="connsiteX17" fmla="*/ 539853 w 2847821"/>
              <a:gd name="connsiteY17" fmla="*/ 1898732 h 2542032"/>
              <a:gd name="connsiteX18" fmla="*/ 562445 w 2847821"/>
              <a:gd name="connsiteY18" fmla="*/ 1859580 h 2542032"/>
              <a:gd name="connsiteX19" fmla="*/ 586998 w 2847821"/>
              <a:gd name="connsiteY19" fmla="*/ 1902133 h 2542032"/>
              <a:gd name="connsiteX20" fmla="*/ 761474 w 2847821"/>
              <a:gd name="connsiteY20" fmla="*/ 2204513 h 2542032"/>
              <a:gd name="connsiteX21" fmla="*/ 776505 w 2847821"/>
              <a:gd name="connsiteY21" fmla="*/ 2222739 h 2542032"/>
              <a:gd name="connsiteX22" fmla="*/ 795295 w 2847821"/>
              <a:gd name="connsiteY22" fmla="*/ 2245524 h 2542032"/>
              <a:gd name="connsiteX23" fmla="*/ 945686 w 2847821"/>
              <a:gd name="connsiteY23" fmla="*/ 2310320 h 2542032"/>
              <a:gd name="connsiteX24" fmla="*/ 1900856 w 2847821"/>
              <a:gd name="connsiteY24" fmla="*/ 2310320 h 2542032"/>
              <a:gd name="connsiteX25" fmla="*/ 2085066 w 2847821"/>
              <a:gd name="connsiteY25" fmla="*/ 2204513 h 2542032"/>
              <a:gd name="connsiteX26" fmla="*/ 2562653 w 2847821"/>
              <a:gd name="connsiteY26" fmla="*/ 1376823 h 2542032"/>
              <a:gd name="connsiteX27" fmla="*/ 2562653 w 2847821"/>
              <a:gd name="connsiteY27" fmla="*/ 1165208 h 2542032"/>
              <a:gd name="connsiteX28" fmla="*/ 2522660 w 2847821"/>
              <a:gd name="connsiteY28" fmla="*/ 1095897 h 2542032"/>
              <a:gd name="connsiteX29" fmla="*/ 2522476 w 2847821"/>
              <a:gd name="connsiteY29" fmla="*/ 1095578 h 2542032"/>
              <a:gd name="connsiteX30" fmla="*/ 2522477 w 2847821"/>
              <a:gd name="connsiteY30" fmla="*/ 1095578 h 2542032"/>
              <a:gd name="connsiteX31" fmla="*/ 2510324 w 2847821"/>
              <a:gd name="connsiteY31" fmla="*/ 1074517 h 2542032"/>
              <a:gd name="connsiteX32" fmla="*/ 2484541 w 2847821"/>
              <a:gd name="connsiteY32" fmla="*/ 1029833 h 2542032"/>
              <a:gd name="connsiteX33" fmla="*/ 2463622 w 2847821"/>
              <a:gd name="connsiteY33" fmla="*/ 993578 h 2542032"/>
              <a:gd name="connsiteX34" fmla="*/ 2505481 w 2847821"/>
              <a:gd name="connsiteY34" fmla="*/ 921034 h 2542032"/>
              <a:gd name="connsiteX35" fmla="*/ 2569260 w 2847821"/>
              <a:gd name="connsiteY35" fmla="*/ 810500 h 2542032"/>
              <a:gd name="connsiteX36" fmla="*/ 839068 w 2847821"/>
              <a:gd name="connsiteY36" fmla="*/ 0 h 2542032"/>
              <a:gd name="connsiteX37" fmla="*/ 2007190 w 2847821"/>
              <a:gd name="connsiteY37" fmla="*/ 0 h 2542032"/>
              <a:gd name="connsiteX38" fmla="*/ 2232470 w 2847821"/>
              <a:gd name="connsiteY38" fmla="*/ 129398 h 2542032"/>
              <a:gd name="connsiteX39" fmla="*/ 2335280 w 2847821"/>
              <a:gd name="connsiteY39" fmla="*/ 307575 h 2542032"/>
              <a:gd name="connsiteX40" fmla="*/ 2363523 w 2847821"/>
              <a:gd name="connsiteY40" fmla="*/ 356522 h 2542032"/>
              <a:gd name="connsiteX41" fmla="*/ 2417701 w 2847821"/>
              <a:gd name="connsiteY41" fmla="*/ 450417 h 2542032"/>
              <a:gd name="connsiteX42" fmla="*/ 2373280 w 2847821"/>
              <a:gd name="connsiteY42" fmla="*/ 527402 h 2542032"/>
              <a:gd name="connsiteX43" fmla="*/ 2306404 w 2847821"/>
              <a:gd name="connsiteY43" fmla="*/ 643304 h 2542032"/>
              <a:gd name="connsiteX44" fmla="*/ 2283956 w 2847821"/>
              <a:gd name="connsiteY44" fmla="*/ 682208 h 2542032"/>
              <a:gd name="connsiteX45" fmla="*/ 2242707 w 2847821"/>
              <a:gd name="connsiteY45" fmla="*/ 610720 h 2542032"/>
              <a:gd name="connsiteX46" fmla="*/ 2169134 w 2847821"/>
              <a:gd name="connsiteY46" fmla="*/ 483213 h 2542032"/>
              <a:gd name="connsiteX47" fmla="*/ 2096032 w 2847821"/>
              <a:gd name="connsiteY47" fmla="*/ 356522 h 2542032"/>
              <a:gd name="connsiteX48" fmla="*/ 2085066 w 2847821"/>
              <a:gd name="connsiteY48" fmla="*/ 337518 h 2542032"/>
              <a:gd name="connsiteX49" fmla="*/ 1900856 w 2847821"/>
              <a:gd name="connsiteY49" fmla="*/ 231710 h 2542032"/>
              <a:gd name="connsiteX50" fmla="*/ 945686 w 2847821"/>
              <a:gd name="connsiteY50" fmla="*/ 231710 h 2542032"/>
              <a:gd name="connsiteX51" fmla="*/ 761474 w 2847821"/>
              <a:gd name="connsiteY51" fmla="*/ 337518 h 2542032"/>
              <a:gd name="connsiteX52" fmla="*/ 283889 w 2847821"/>
              <a:gd name="connsiteY52" fmla="*/ 1165208 h 2542032"/>
              <a:gd name="connsiteX53" fmla="*/ 259584 w 2847821"/>
              <a:gd name="connsiteY53" fmla="*/ 1271016 h 2542032"/>
              <a:gd name="connsiteX54" fmla="*/ 264263 w 2847821"/>
              <a:gd name="connsiteY54" fmla="*/ 1314464 h 2542032"/>
              <a:gd name="connsiteX55" fmla="*/ 265660 w 2847821"/>
              <a:gd name="connsiteY55" fmla="*/ 1327439 h 2542032"/>
              <a:gd name="connsiteX56" fmla="*/ 283889 w 2847821"/>
              <a:gd name="connsiteY56" fmla="*/ 1376823 h 2542032"/>
              <a:gd name="connsiteX57" fmla="*/ 368889 w 2847821"/>
              <a:gd name="connsiteY57" fmla="*/ 1524134 h 2542032"/>
              <a:gd name="connsiteX58" fmla="*/ 382921 w 2847821"/>
              <a:gd name="connsiteY58" fmla="*/ 1548452 h 2542032"/>
              <a:gd name="connsiteX59" fmla="*/ 341061 w 2847821"/>
              <a:gd name="connsiteY59" fmla="*/ 1620997 h 2542032"/>
              <a:gd name="connsiteX60" fmla="*/ 277282 w 2847821"/>
              <a:gd name="connsiteY60" fmla="*/ 1731531 h 2542032"/>
              <a:gd name="connsiteX61" fmla="*/ 249032 w 2847821"/>
              <a:gd name="connsiteY61" fmla="*/ 1780491 h 2542032"/>
              <a:gd name="connsiteX62" fmla="*/ 219516 w 2847821"/>
              <a:gd name="connsiteY62" fmla="*/ 1729337 h 2542032"/>
              <a:gd name="connsiteX63" fmla="*/ 29724 w 2847821"/>
              <a:gd name="connsiteY63" fmla="*/ 1400415 h 2542032"/>
              <a:gd name="connsiteX64" fmla="*/ 7431 w 2847821"/>
              <a:gd name="connsiteY64" fmla="*/ 1340021 h 2542032"/>
              <a:gd name="connsiteX65" fmla="*/ 4679 w 2847821"/>
              <a:gd name="connsiteY65" fmla="*/ 1314464 h 2542032"/>
              <a:gd name="connsiteX66" fmla="*/ 0 w 2847821"/>
              <a:gd name="connsiteY66" fmla="*/ 1271017 h 2542032"/>
              <a:gd name="connsiteX67" fmla="*/ 29724 w 2847821"/>
              <a:gd name="connsiteY67" fmla="*/ 1141620 h 2542032"/>
              <a:gd name="connsiteX68" fmla="*/ 613786 w 2847821"/>
              <a:gd name="connsiteY68" fmla="*/ 129398 h 2542032"/>
              <a:gd name="connsiteX69" fmla="*/ 839068 w 2847821"/>
              <a:gd name="connsiteY69" fmla="*/ 0 h 25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847821" h="2542032">
                <a:moveTo>
                  <a:pt x="2597367" y="761789"/>
                </a:moveTo>
                <a:lnTo>
                  <a:pt x="2613504" y="789755"/>
                </a:lnTo>
                <a:cubicBezTo>
                  <a:pt x="2689640" y="921704"/>
                  <a:pt x="2737225" y="1004172"/>
                  <a:pt x="2766966" y="1055714"/>
                </a:cubicBezTo>
                <a:lnTo>
                  <a:pt x="2789968" y="1095578"/>
                </a:lnTo>
                <a:lnTo>
                  <a:pt x="2789967" y="1095578"/>
                </a:lnTo>
                <a:lnTo>
                  <a:pt x="2798709" y="1110730"/>
                </a:lnTo>
                <a:cubicBezTo>
                  <a:pt x="2816533" y="1141620"/>
                  <a:pt x="2816533" y="1141620"/>
                  <a:pt x="2816533" y="1141620"/>
                </a:cubicBezTo>
                <a:cubicBezTo>
                  <a:pt x="2858251" y="1212579"/>
                  <a:pt x="2858251" y="1329455"/>
                  <a:pt x="2816533" y="1400415"/>
                </a:cubicBezTo>
                <a:cubicBezTo>
                  <a:pt x="2232470" y="2412636"/>
                  <a:pt x="2232470" y="2412636"/>
                  <a:pt x="2232470" y="2412636"/>
                </a:cubicBezTo>
                <a:cubicBezTo>
                  <a:pt x="2190752" y="2483595"/>
                  <a:pt x="2090628" y="2542032"/>
                  <a:pt x="2007190" y="2542032"/>
                </a:cubicBezTo>
                <a:lnTo>
                  <a:pt x="839068" y="2542032"/>
                </a:lnTo>
                <a:cubicBezTo>
                  <a:pt x="757716" y="2542032"/>
                  <a:pt x="655505" y="2483595"/>
                  <a:pt x="613786" y="2412636"/>
                </a:cubicBezTo>
                <a:cubicBezTo>
                  <a:pt x="577282" y="2349372"/>
                  <a:pt x="543060" y="2290063"/>
                  <a:pt x="510976" y="2234459"/>
                </a:cubicBezTo>
                <a:lnTo>
                  <a:pt x="504214" y="2222739"/>
                </a:lnTo>
                <a:lnTo>
                  <a:pt x="504213" y="2222739"/>
                </a:lnTo>
                <a:lnTo>
                  <a:pt x="428556" y="2091619"/>
                </a:lnTo>
                <a:lnTo>
                  <a:pt x="472977" y="2014633"/>
                </a:lnTo>
                <a:cubicBezTo>
                  <a:pt x="493510" y="1979047"/>
                  <a:pt x="515755" y="1940496"/>
                  <a:pt x="539853" y="1898732"/>
                </a:cubicBezTo>
                <a:lnTo>
                  <a:pt x="562445" y="1859580"/>
                </a:lnTo>
                <a:lnTo>
                  <a:pt x="586998" y="1902133"/>
                </a:lnTo>
                <a:cubicBezTo>
                  <a:pt x="636598" y="1988093"/>
                  <a:pt x="694314" y="2088119"/>
                  <a:pt x="761474" y="2204513"/>
                </a:cubicBezTo>
                <a:lnTo>
                  <a:pt x="776505" y="2222739"/>
                </a:lnTo>
                <a:lnTo>
                  <a:pt x="795295" y="2245524"/>
                </a:lnTo>
                <a:cubicBezTo>
                  <a:pt x="836311" y="2283442"/>
                  <a:pt x="895796" y="2310320"/>
                  <a:pt x="945686" y="2310320"/>
                </a:cubicBezTo>
                <a:lnTo>
                  <a:pt x="1900856" y="2310320"/>
                </a:lnTo>
                <a:cubicBezTo>
                  <a:pt x="1969083" y="2310320"/>
                  <a:pt x="2050954" y="2262537"/>
                  <a:pt x="2085066" y="2204513"/>
                </a:cubicBezTo>
                <a:cubicBezTo>
                  <a:pt x="2085066" y="2204513"/>
                  <a:pt x="2085066" y="2204513"/>
                  <a:pt x="2562653" y="1376823"/>
                </a:cubicBezTo>
                <a:cubicBezTo>
                  <a:pt x="2596766" y="1318800"/>
                  <a:pt x="2596766" y="1223232"/>
                  <a:pt x="2562653" y="1165208"/>
                </a:cubicBezTo>
                <a:cubicBezTo>
                  <a:pt x="2562653" y="1165208"/>
                  <a:pt x="2562653" y="1165208"/>
                  <a:pt x="2522660" y="1095897"/>
                </a:cubicBezTo>
                <a:lnTo>
                  <a:pt x="2522476" y="1095578"/>
                </a:lnTo>
                <a:lnTo>
                  <a:pt x="2522477" y="1095578"/>
                </a:lnTo>
                <a:lnTo>
                  <a:pt x="2510324" y="1074517"/>
                </a:lnTo>
                <a:cubicBezTo>
                  <a:pt x="2502849" y="1061561"/>
                  <a:pt x="2494305" y="1046755"/>
                  <a:pt x="2484541" y="1029833"/>
                </a:cubicBezTo>
                <a:lnTo>
                  <a:pt x="2463622" y="993578"/>
                </a:lnTo>
                <a:lnTo>
                  <a:pt x="2505481" y="921034"/>
                </a:lnTo>
                <a:cubicBezTo>
                  <a:pt x="2528334" y="881428"/>
                  <a:pt x="2549555" y="844650"/>
                  <a:pt x="2569260" y="810500"/>
                </a:cubicBezTo>
                <a:close/>
                <a:moveTo>
                  <a:pt x="839068" y="0"/>
                </a:moveTo>
                <a:cubicBezTo>
                  <a:pt x="2007190" y="0"/>
                  <a:pt x="2007190" y="0"/>
                  <a:pt x="2007190" y="0"/>
                </a:cubicBezTo>
                <a:cubicBezTo>
                  <a:pt x="2090628" y="0"/>
                  <a:pt x="2190752" y="58438"/>
                  <a:pt x="2232470" y="129398"/>
                </a:cubicBezTo>
                <a:cubicBezTo>
                  <a:pt x="2268974" y="192662"/>
                  <a:pt x="2303197" y="251972"/>
                  <a:pt x="2335280" y="307575"/>
                </a:cubicBezTo>
                <a:lnTo>
                  <a:pt x="2363523" y="356522"/>
                </a:lnTo>
                <a:lnTo>
                  <a:pt x="2417701" y="450417"/>
                </a:lnTo>
                <a:lnTo>
                  <a:pt x="2373280" y="527402"/>
                </a:lnTo>
                <a:cubicBezTo>
                  <a:pt x="2352747" y="562988"/>
                  <a:pt x="2330502" y="601540"/>
                  <a:pt x="2306404" y="643304"/>
                </a:cubicBezTo>
                <a:lnTo>
                  <a:pt x="2283956" y="682208"/>
                </a:lnTo>
                <a:lnTo>
                  <a:pt x="2242707" y="610720"/>
                </a:lnTo>
                <a:cubicBezTo>
                  <a:pt x="2219854" y="571114"/>
                  <a:pt x="2195369" y="528679"/>
                  <a:pt x="2169134" y="483213"/>
                </a:cubicBezTo>
                <a:lnTo>
                  <a:pt x="2096032" y="356522"/>
                </a:lnTo>
                <a:lnTo>
                  <a:pt x="2085066" y="337518"/>
                </a:lnTo>
                <a:cubicBezTo>
                  <a:pt x="2050954" y="279494"/>
                  <a:pt x="1969083" y="231710"/>
                  <a:pt x="1900856" y="231710"/>
                </a:cubicBezTo>
                <a:cubicBezTo>
                  <a:pt x="1900856" y="231710"/>
                  <a:pt x="1900856" y="231710"/>
                  <a:pt x="945686" y="231710"/>
                </a:cubicBezTo>
                <a:cubicBezTo>
                  <a:pt x="879166" y="231710"/>
                  <a:pt x="795588" y="279494"/>
                  <a:pt x="761474" y="337518"/>
                </a:cubicBezTo>
                <a:cubicBezTo>
                  <a:pt x="761474" y="337518"/>
                  <a:pt x="761474" y="337518"/>
                  <a:pt x="283889" y="1165208"/>
                </a:cubicBezTo>
                <a:cubicBezTo>
                  <a:pt x="267686" y="1194220"/>
                  <a:pt x="259584" y="1232618"/>
                  <a:pt x="259584" y="1271016"/>
                </a:cubicBezTo>
                <a:lnTo>
                  <a:pt x="264263" y="1314464"/>
                </a:lnTo>
                <a:lnTo>
                  <a:pt x="265660" y="1327439"/>
                </a:lnTo>
                <a:cubicBezTo>
                  <a:pt x="269711" y="1345465"/>
                  <a:pt x="275787" y="1362317"/>
                  <a:pt x="283889" y="1376823"/>
                </a:cubicBezTo>
                <a:cubicBezTo>
                  <a:pt x="283889" y="1376823"/>
                  <a:pt x="283889" y="1376823"/>
                  <a:pt x="368889" y="1524134"/>
                </a:cubicBezTo>
                <a:lnTo>
                  <a:pt x="382921" y="1548452"/>
                </a:lnTo>
                <a:lnTo>
                  <a:pt x="341061" y="1620997"/>
                </a:lnTo>
                <a:cubicBezTo>
                  <a:pt x="318208" y="1660604"/>
                  <a:pt x="296987" y="1697381"/>
                  <a:pt x="277282" y="1731531"/>
                </a:cubicBezTo>
                <a:lnTo>
                  <a:pt x="249032" y="1780491"/>
                </a:lnTo>
                <a:lnTo>
                  <a:pt x="219516" y="1729337"/>
                </a:lnTo>
                <a:cubicBezTo>
                  <a:pt x="29724" y="1400415"/>
                  <a:pt x="29724" y="1400415"/>
                  <a:pt x="29724" y="1400415"/>
                </a:cubicBezTo>
                <a:cubicBezTo>
                  <a:pt x="19816" y="1382675"/>
                  <a:pt x="12385" y="1362065"/>
                  <a:pt x="7431" y="1340021"/>
                </a:cubicBezTo>
                <a:lnTo>
                  <a:pt x="4679" y="1314464"/>
                </a:lnTo>
                <a:lnTo>
                  <a:pt x="0" y="1271017"/>
                </a:lnTo>
                <a:cubicBezTo>
                  <a:pt x="0" y="1224058"/>
                  <a:pt x="9908" y="1177100"/>
                  <a:pt x="29724" y="1141620"/>
                </a:cubicBezTo>
                <a:cubicBezTo>
                  <a:pt x="613786" y="129398"/>
                  <a:pt x="613786" y="129398"/>
                  <a:pt x="613786" y="129398"/>
                </a:cubicBezTo>
                <a:cubicBezTo>
                  <a:pt x="655505" y="58438"/>
                  <a:pt x="757716" y="0"/>
                  <a:pt x="839068" y="0"/>
                </a:cubicBezTo>
                <a:close/>
              </a:path>
            </a:pathLst>
          </a:custGeom>
          <a:solidFill>
            <a:srgbClr val="F7931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69B75ECC-AEF8-405A-B0C3-7D3EE724C5EA}"/>
              </a:ext>
            </a:extLst>
          </p:cNvPr>
          <p:cNvSpPr/>
          <p:nvPr/>
        </p:nvSpPr>
        <p:spPr>
          <a:xfrm>
            <a:off x="4671572" y="1536591"/>
            <a:ext cx="2847821" cy="2542032"/>
          </a:xfrm>
          <a:custGeom>
            <a:avLst/>
            <a:gdLst>
              <a:gd name="connsiteX0" fmla="*/ 2597367 w 2847821"/>
              <a:gd name="connsiteY0" fmla="*/ 761789 h 2542032"/>
              <a:gd name="connsiteX1" fmla="*/ 2613504 w 2847821"/>
              <a:gd name="connsiteY1" fmla="*/ 789755 h 2542032"/>
              <a:gd name="connsiteX2" fmla="*/ 2766966 w 2847821"/>
              <a:gd name="connsiteY2" fmla="*/ 1055714 h 2542032"/>
              <a:gd name="connsiteX3" fmla="*/ 2789968 w 2847821"/>
              <a:gd name="connsiteY3" fmla="*/ 1095578 h 2542032"/>
              <a:gd name="connsiteX4" fmla="*/ 2789967 w 2847821"/>
              <a:gd name="connsiteY4" fmla="*/ 1095578 h 2542032"/>
              <a:gd name="connsiteX5" fmla="*/ 2798709 w 2847821"/>
              <a:gd name="connsiteY5" fmla="*/ 1110730 h 2542032"/>
              <a:gd name="connsiteX6" fmla="*/ 2816533 w 2847821"/>
              <a:gd name="connsiteY6" fmla="*/ 1141620 h 2542032"/>
              <a:gd name="connsiteX7" fmla="*/ 2816533 w 2847821"/>
              <a:gd name="connsiteY7" fmla="*/ 1400415 h 2542032"/>
              <a:gd name="connsiteX8" fmla="*/ 2232470 w 2847821"/>
              <a:gd name="connsiteY8" fmla="*/ 2412636 h 2542032"/>
              <a:gd name="connsiteX9" fmla="*/ 2007190 w 2847821"/>
              <a:gd name="connsiteY9" fmla="*/ 2542032 h 2542032"/>
              <a:gd name="connsiteX10" fmla="*/ 839068 w 2847821"/>
              <a:gd name="connsiteY10" fmla="*/ 2542032 h 2542032"/>
              <a:gd name="connsiteX11" fmla="*/ 613786 w 2847821"/>
              <a:gd name="connsiteY11" fmla="*/ 2412636 h 2542032"/>
              <a:gd name="connsiteX12" fmla="*/ 510976 w 2847821"/>
              <a:gd name="connsiteY12" fmla="*/ 2234459 h 2542032"/>
              <a:gd name="connsiteX13" fmla="*/ 504214 w 2847821"/>
              <a:gd name="connsiteY13" fmla="*/ 2222739 h 2542032"/>
              <a:gd name="connsiteX14" fmla="*/ 504213 w 2847821"/>
              <a:gd name="connsiteY14" fmla="*/ 2222739 h 2542032"/>
              <a:gd name="connsiteX15" fmla="*/ 428556 w 2847821"/>
              <a:gd name="connsiteY15" fmla="*/ 2091619 h 2542032"/>
              <a:gd name="connsiteX16" fmla="*/ 472977 w 2847821"/>
              <a:gd name="connsiteY16" fmla="*/ 2014633 h 2542032"/>
              <a:gd name="connsiteX17" fmla="*/ 539853 w 2847821"/>
              <a:gd name="connsiteY17" fmla="*/ 1898732 h 2542032"/>
              <a:gd name="connsiteX18" fmla="*/ 562445 w 2847821"/>
              <a:gd name="connsiteY18" fmla="*/ 1859580 h 2542032"/>
              <a:gd name="connsiteX19" fmla="*/ 586998 w 2847821"/>
              <a:gd name="connsiteY19" fmla="*/ 1902133 h 2542032"/>
              <a:gd name="connsiteX20" fmla="*/ 761474 w 2847821"/>
              <a:gd name="connsiteY20" fmla="*/ 2204513 h 2542032"/>
              <a:gd name="connsiteX21" fmla="*/ 776505 w 2847821"/>
              <a:gd name="connsiteY21" fmla="*/ 2222739 h 2542032"/>
              <a:gd name="connsiteX22" fmla="*/ 795295 w 2847821"/>
              <a:gd name="connsiteY22" fmla="*/ 2245524 h 2542032"/>
              <a:gd name="connsiteX23" fmla="*/ 945686 w 2847821"/>
              <a:gd name="connsiteY23" fmla="*/ 2310320 h 2542032"/>
              <a:gd name="connsiteX24" fmla="*/ 1900856 w 2847821"/>
              <a:gd name="connsiteY24" fmla="*/ 2310320 h 2542032"/>
              <a:gd name="connsiteX25" fmla="*/ 2085066 w 2847821"/>
              <a:gd name="connsiteY25" fmla="*/ 2204513 h 2542032"/>
              <a:gd name="connsiteX26" fmla="*/ 2562653 w 2847821"/>
              <a:gd name="connsiteY26" fmla="*/ 1376823 h 2542032"/>
              <a:gd name="connsiteX27" fmla="*/ 2562653 w 2847821"/>
              <a:gd name="connsiteY27" fmla="*/ 1165208 h 2542032"/>
              <a:gd name="connsiteX28" fmla="*/ 2522660 w 2847821"/>
              <a:gd name="connsiteY28" fmla="*/ 1095897 h 2542032"/>
              <a:gd name="connsiteX29" fmla="*/ 2522476 w 2847821"/>
              <a:gd name="connsiteY29" fmla="*/ 1095578 h 2542032"/>
              <a:gd name="connsiteX30" fmla="*/ 2522477 w 2847821"/>
              <a:gd name="connsiteY30" fmla="*/ 1095578 h 2542032"/>
              <a:gd name="connsiteX31" fmla="*/ 2510324 w 2847821"/>
              <a:gd name="connsiteY31" fmla="*/ 1074517 h 2542032"/>
              <a:gd name="connsiteX32" fmla="*/ 2484541 w 2847821"/>
              <a:gd name="connsiteY32" fmla="*/ 1029833 h 2542032"/>
              <a:gd name="connsiteX33" fmla="*/ 2463622 w 2847821"/>
              <a:gd name="connsiteY33" fmla="*/ 993578 h 2542032"/>
              <a:gd name="connsiteX34" fmla="*/ 2505481 w 2847821"/>
              <a:gd name="connsiteY34" fmla="*/ 921034 h 2542032"/>
              <a:gd name="connsiteX35" fmla="*/ 2569260 w 2847821"/>
              <a:gd name="connsiteY35" fmla="*/ 810500 h 2542032"/>
              <a:gd name="connsiteX36" fmla="*/ 839068 w 2847821"/>
              <a:gd name="connsiteY36" fmla="*/ 0 h 2542032"/>
              <a:gd name="connsiteX37" fmla="*/ 2007190 w 2847821"/>
              <a:gd name="connsiteY37" fmla="*/ 0 h 2542032"/>
              <a:gd name="connsiteX38" fmla="*/ 2232470 w 2847821"/>
              <a:gd name="connsiteY38" fmla="*/ 129398 h 2542032"/>
              <a:gd name="connsiteX39" fmla="*/ 2335280 w 2847821"/>
              <a:gd name="connsiteY39" fmla="*/ 307575 h 2542032"/>
              <a:gd name="connsiteX40" fmla="*/ 2363523 w 2847821"/>
              <a:gd name="connsiteY40" fmla="*/ 356522 h 2542032"/>
              <a:gd name="connsiteX41" fmla="*/ 2417701 w 2847821"/>
              <a:gd name="connsiteY41" fmla="*/ 450417 h 2542032"/>
              <a:gd name="connsiteX42" fmla="*/ 2373280 w 2847821"/>
              <a:gd name="connsiteY42" fmla="*/ 527402 h 2542032"/>
              <a:gd name="connsiteX43" fmla="*/ 2306404 w 2847821"/>
              <a:gd name="connsiteY43" fmla="*/ 643304 h 2542032"/>
              <a:gd name="connsiteX44" fmla="*/ 2283956 w 2847821"/>
              <a:gd name="connsiteY44" fmla="*/ 682208 h 2542032"/>
              <a:gd name="connsiteX45" fmla="*/ 2242707 w 2847821"/>
              <a:gd name="connsiteY45" fmla="*/ 610720 h 2542032"/>
              <a:gd name="connsiteX46" fmla="*/ 2169134 w 2847821"/>
              <a:gd name="connsiteY46" fmla="*/ 483213 h 2542032"/>
              <a:gd name="connsiteX47" fmla="*/ 2096032 w 2847821"/>
              <a:gd name="connsiteY47" fmla="*/ 356522 h 2542032"/>
              <a:gd name="connsiteX48" fmla="*/ 2085066 w 2847821"/>
              <a:gd name="connsiteY48" fmla="*/ 337518 h 2542032"/>
              <a:gd name="connsiteX49" fmla="*/ 1900856 w 2847821"/>
              <a:gd name="connsiteY49" fmla="*/ 231710 h 2542032"/>
              <a:gd name="connsiteX50" fmla="*/ 945686 w 2847821"/>
              <a:gd name="connsiteY50" fmla="*/ 231710 h 2542032"/>
              <a:gd name="connsiteX51" fmla="*/ 761474 w 2847821"/>
              <a:gd name="connsiteY51" fmla="*/ 337518 h 2542032"/>
              <a:gd name="connsiteX52" fmla="*/ 283889 w 2847821"/>
              <a:gd name="connsiteY52" fmla="*/ 1165208 h 2542032"/>
              <a:gd name="connsiteX53" fmla="*/ 259584 w 2847821"/>
              <a:gd name="connsiteY53" fmla="*/ 1271016 h 2542032"/>
              <a:gd name="connsiteX54" fmla="*/ 264263 w 2847821"/>
              <a:gd name="connsiteY54" fmla="*/ 1314464 h 2542032"/>
              <a:gd name="connsiteX55" fmla="*/ 265660 w 2847821"/>
              <a:gd name="connsiteY55" fmla="*/ 1327439 h 2542032"/>
              <a:gd name="connsiteX56" fmla="*/ 283889 w 2847821"/>
              <a:gd name="connsiteY56" fmla="*/ 1376823 h 2542032"/>
              <a:gd name="connsiteX57" fmla="*/ 368889 w 2847821"/>
              <a:gd name="connsiteY57" fmla="*/ 1524134 h 2542032"/>
              <a:gd name="connsiteX58" fmla="*/ 382921 w 2847821"/>
              <a:gd name="connsiteY58" fmla="*/ 1548452 h 2542032"/>
              <a:gd name="connsiteX59" fmla="*/ 341061 w 2847821"/>
              <a:gd name="connsiteY59" fmla="*/ 1620997 h 2542032"/>
              <a:gd name="connsiteX60" fmla="*/ 277282 w 2847821"/>
              <a:gd name="connsiteY60" fmla="*/ 1731531 h 2542032"/>
              <a:gd name="connsiteX61" fmla="*/ 249032 w 2847821"/>
              <a:gd name="connsiteY61" fmla="*/ 1780491 h 2542032"/>
              <a:gd name="connsiteX62" fmla="*/ 219516 w 2847821"/>
              <a:gd name="connsiteY62" fmla="*/ 1729337 h 2542032"/>
              <a:gd name="connsiteX63" fmla="*/ 29724 w 2847821"/>
              <a:gd name="connsiteY63" fmla="*/ 1400415 h 2542032"/>
              <a:gd name="connsiteX64" fmla="*/ 7431 w 2847821"/>
              <a:gd name="connsiteY64" fmla="*/ 1340021 h 2542032"/>
              <a:gd name="connsiteX65" fmla="*/ 4679 w 2847821"/>
              <a:gd name="connsiteY65" fmla="*/ 1314464 h 2542032"/>
              <a:gd name="connsiteX66" fmla="*/ 0 w 2847821"/>
              <a:gd name="connsiteY66" fmla="*/ 1271017 h 2542032"/>
              <a:gd name="connsiteX67" fmla="*/ 29724 w 2847821"/>
              <a:gd name="connsiteY67" fmla="*/ 1141620 h 2542032"/>
              <a:gd name="connsiteX68" fmla="*/ 613786 w 2847821"/>
              <a:gd name="connsiteY68" fmla="*/ 129398 h 2542032"/>
              <a:gd name="connsiteX69" fmla="*/ 839068 w 2847821"/>
              <a:gd name="connsiteY69" fmla="*/ 0 h 25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847821" h="2542032">
                <a:moveTo>
                  <a:pt x="2597367" y="761789"/>
                </a:moveTo>
                <a:lnTo>
                  <a:pt x="2613504" y="789755"/>
                </a:lnTo>
                <a:cubicBezTo>
                  <a:pt x="2689640" y="921704"/>
                  <a:pt x="2737225" y="1004172"/>
                  <a:pt x="2766966" y="1055714"/>
                </a:cubicBezTo>
                <a:lnTo>
                  <a:pt x="2789968" y="1095578"/>
                </a:lnTo>
                <a:lnTo>
                  <a:pt x="2789967" y="1095578"/>
                </a:lnTo>
                <a:lnTo>
                  <a:pt x="2798709" y="1110730"/>
                </a:lnTo>
                <a:cubicBezTo>
                  <a:pt x="2816533" y="1141620"/>
                  <a:pt x="2816533" y="1141620"/>
                  <a:pt x="2816533" y="1141620"/>
                </a:cubicBezTo>
                <a:cubicBezTo>
                  <a:pt x="2858251" y="1212579"/>
                  <a:pt x="2858251" y="1329455"/>
                  <a:pt x="2816533" y="1400415"/>
                </a:cubicBezTo>
                <a:cubicBezTo>
                  <a:pt x="2232470" y="2412636"/>
                  <a:pt x="2232470" y="2412636"/>
                  <a:pt x="2232470" y="2412636"/>
                </a:cubicBezTo>
                <a:cubicBezTo>
                  <a:pt x="2190752" y="2483595"/>
                  <a:pt x="2090628" y="2542032"/>
                  <a:pt x="2007190" y="2542032"/>
                </a:cubicBezTo>
                <a:lnTo>
                  <a:pt x="839068" y="2542032"/>
                </a:lnTo>
                <a:cubicBezTo>
                  <a:pt x="757716" y="2542032"/>
                  <a:pt x="655505" y="2483595"/>
                  <a:pt x="613786" y="2412636"/>
                </a:cubicBezTo>
                <a:cubicBezTo>
                  <a:pt x="577282" y="2349372"/>
                  <a:pt x="543060" y="2290063"/>
                  <a:pt x="510976" y="2234459"/>
                </a:cubicBezTo>
                <a:lnTo>
                  <a:pt x="504214" y="2222739"/>
                </a:lnTo>
                <a:lnTo>
                  <a:pt x="504213" y="2222739"/>
                </a:lnTo>
                <a:lnTo>
                  <a:pt x="428556" y="2091619"/>
                </a:lnTo>
                <a:lnTo>
                  <a:pt x="472977" y="2014633"/>
                </a:lnTo>
                <a:cubicBezTo>
                  <a:pt x="493510" y="1979047"/>
                  <a:pt x="515755" y="1940496"/>
                  <a:pt x="539853" y="1898732"/>
                </a:cubicBezTo>
                <a:lnTo>
                  <a:pt x="562445" y="1859580"/>
                </a:lnTo>
                <a:lnTo>
                  <a:pt x="586998" y="1902133"/>
                </a:lnTo>
                <a:cubicBezTo>
                  <a:pt x="636598" y="1988093"/>
                  <a:pt x="694314" y="2088119"/>
                  <a:pt x="761474" y="2204513"/>
                </a:cubicBezTo>
                <a:lnTo>
                  <a:pt x="776505" y="2222739"/>
                </a:lnTo>
                <a:lnTo>
                  <a:pt x="795295" y="2245524"/>
                </a:lnTo>
                <a:cubicBezTo>
                  <a:pt x="836311" y="2283442"/>
                  <a:pt x="895796" y="2310320"/>
                  <a:pt x="945686" y="2310320"/>
                </a:cubicBezTo>
                <a:lnTo>
                  <a:pt x="1900856" y="2310320"/>
                </a:lnTo>
                <a:cubicBezTo>
                  <a:pt x="1969083" y="2310320"/>
                  <a:pt x="2050954" y="2262537"/>
                  <a:pt x="2085066" y="2204513"/>
                </a:cubicBezTo>
                <a:cubicBezTo>
                  <a:pt x="2085066" y="2204513"/>
                  <a:pt x="2085066" y="2204513"/>
                  <a:pt x="2562653" y="1376823"/>
                </a:cubicBezTo>
                <a:cubicBezTo>
                  <a:pt x="2596766" y="1318800"/>
                  <a:pt x="2596766" y="1223232"/>
                  <a:pt x="2562653" y="1165208"/>
                </a:cubicBezTo>
                <a:cubicBezTo>
                  <a:pt x="2562653" y="1165208"/>
                  <a:pt x="2562653" y="1165208"/>
                  <a:pt x="2522660" y="1095897"/>
                </a:cubicBezTo>
                <a:lnTo>
                  <a:pt x="2522476" y="1095578"/>
                </a:lnTo>
                <a:lnTo>
                  <a:pt x="2522477" y="1095578"/>
                </a:lnTo>
                <a:lnTo>
                  <a:pt x="2510324" y="1074517"/>
                </a:lnTo>
                <a:cubicBezTo>
                  <a:pt x="2502849" y="1061561"/>
                  <a:pt x="2494305" y="1046755"/>
                  <a:pt x="2484541" y="1029833"/>
                </a:cubicBezTo>
                <a:lnTo>
                  <a:pt x="2463622" y="993578"/>
                </a:lnTo>
                <a:lnTo>
                  <a:pt x="2505481" y="921034"/>
                </a:lnTo>
                <a:cubicBezTo>
                  <a:pt x="2528334" y="881428"/>
                  <a:pt x="2549555" y="844650"/>
                  <a:pt x="2569260" y="810500"/>
                </a:cubicBezTo>
                <a:close/>
                <a:moveTo>
                  <a:pt x="839068" y="0"/>
                </a:moveTo>
                <a:cubicBezTo>
                  <a:pt x="2007190" y="0"/>
                  <a:pt x="2007190" y="0"/>
                  <a:pt x="2007190" y="0"/>
                </a:cubicBezTo>
                <a:cubicBezTo>
                  <a:pt x="2090628" y="0"/>
                  <a:pt x="2190752" y="58438"/>
                  <a:pt x="2232470" y="129398"/>
                </a:cubicBezTo>
                <a:cubicBezTo>
                  <a:pt x="2268974" y="192662"/>
                  <a:pt x="2303197" y="251972"/>
                  <a:pt x="2335280" y="307575"/>
                </a:cubicBezTo>
                <a:lnTo>
                  <a:pt x="2363523" y="356522"/>
                </a:lnTo>
                <a:lnTo>
                  <a:pt x="2417701" y="450417"/>
                </a:lnTo>
                <a:lnTo>
                  <a:pt x="2373280" y="527402"/>
                </a:lnTo>
                <a:cubicBezTo>
                  <a:pt x="2352747" y="562988"/>
                  <a:pt x="2330502" y="601540"/>
                  <a:pt x="2306404" y="643304"/>
                </a:cubicBezTo>
                <a:lnTo>
                  <a:pt x="2283956" y="682208"/>
                </a:lnTo>
                <a:lnTo>
                  <a:pt x="2242707" y="610720"/>
                </a:lnTo>
                <a:cubicBezTo>
                  <a:pt x="2219854" y="571114"/>
                  <a:pt x="2195369" y="528679"/>
                  <a:pt x="2169134" y="483213"/>
                </a:cubicBezTo>
                <a:lnTo>
                  <a:pt x="2096032" y="356522"/>
                </a:lnTo>
                <a:lnTo>
                  <a:pt x="2085066" y="337518"/>
                </a:lnTo>
                <a:cubicBezTo>
                  <a:pt x="2050954" y="279494"/>
                  <a:pt x="1969083" y="231710"/>
                  <a:pt x="1900856" y="231710"/>
                </a:cubicBezTo>
                <a:cubicBezTo>
                  <a:pt x="1900856" y="231710"/>
                  <a:pt x="1900856" y="231710"/>
                  <a:pt x="945686" y="231710"/>
                </a:cubicBezTo>
                <a:cubicBezTo>
                  <a:pt x="879166" y="231710"/>
                  <a:pt x="795588" y="279494"/>
                  <a:pt x="761474" y="337518"/>
                </a:cubicBezTo>
                <a:cubicBezTo>
                  <a:pt x="761474" y="337518"/>
                  <a:pt x="761474" y="337518"/>
                  <a:pt x="283889" y="1165208"/>
                </a:cubicBezTo>
                <a:cubicBezTo>
                  <a:pt x="267686" y="1194220"/>
                  <a:pt x="259584" y="1232618"/>
                  <a:pt x="259584" y="1271016"/>
                </a:cubicBezTo>
                <a:lnTo>
                  <a:pt x="264263" y="1314464"/>
                </a:lnTo>
                <a:lnTo>
                  <a:pt x="265660" y="1327439"/>
                </a:lnTo>
                <a:cubicBezTo>
                  <a:pt x="269711" y="1345465"/>
                  <a:pt x="275787" y="1362317"/>
                  <a:pt x="283889" y="1376823"/>
                </a:cubicBezTo>
                <a:cubicBezTo>
                  <a:pt x="283889" y="1376823"/>
                  <a:pt x="283889" y="1376823"/>
                  <a:pt x="368889" y="1524134"/>
                </a:cubicBezTo>
                <a:lnTo>
                  <a:pt x="382921" y="1548452"/>
                </a:lnTo>
                <a:lnTo>
                  <a:pt x="341061" y="1620997"/>
                </a:lnTo>
                <a:cubicBezTo>
                  <a:pt x="318208" y="1660604"/>
                  <a:pt x="296987" y="1697381"/>
                  <a:pt x="277282" y="1731531"/>
                </a:cubicBezTo>
                <a:lnTo>
                  <a:pt x="249032" y="1780491"/>
                </a:lnTo>
                <a:lnTo>
                  <a:pt x="219516" y="1729337"/>
                </a:lnTo>
                <a:cubicBezTo>
                  <a:pt x="29724" y="1400415"/>
                  <a:pt x="29724" y="1400415"/>
                  <a:pt x="29724" y="1400415"/>
                </a:cubicBezTo>
                <a:cubicBezTo>
                  <a:pt x="19816" y="1382675"/>
                  <a:pt x="12385" y="1362065"/>
                  <a:pt x="7431" y="1340021"/>
                </a:cubicBezTo>
                <a:lnTo>
                  <a:pt x="4679" y="1314464"/>
                </a:lnTo>
                <a:lnTo>
                  <a:pt x="0" y="1271017"/>
                </a:lnTo>
                <a:cubicBezTo>
                  <a:pt x="0" y="1224058"/>
                  <a:pt x="9908" y="1177100"/>
                  <a:pt x="29724" y="1141620"/>
                </a:cubicBezTo>
                <a:cubicBezTo>
                  <a:pt x="613786" y="129398"/>
                  <a:pt x="613786" y="129398"/>
                  <a:pt x="613786" y="129398"/>
                </a:cubicBezTo>
                <a:cubicBezTo>
                  <a:pt x="655505" y="58438"/>
                  <a:pt x="757716" y="0"/>
                  <a:pt x="839068" y="0"/>
                </a:cubicBezTo>
                <a:close/>
              </a:path>
            </a:pathLst>
          </a:custGeom>
          <a:solidFill>
            <a:srgbClr val="4CC1E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988CA083-9CCC-46CC-9672-C5C1FDDB8ED3}"/>
              </a:ext>
            </a:extLst>
          </p:cNvPr>
          <p:cNvSpPr/>
          <p:nvPr/>
        </p:nvSpPr>
        <p:spPr>
          <a:xfrm>
            <a:off x="6706495" y="1536591"/>
            <a:ext cx="2847821" cy="2542032"/>
          </a:xfrm>
          <a:custGeom>
            <a:avLst/>
            <a:gdLst>
              <a:gd name="connsiteX0" fmla="*/ 2597367 w 2847821"/>
              <a:gd name="connsiteY0" fmla="*/ 761789 h 2542032"/>
              <a:gd name="connsiteX1" fmla="*/ 2613504 w 2847821"/>
              <a:gd name="connsiteY1" fmla="*/ 789755 h 2542032"/>
              <a:gd name="connsiteX2" fmla="*/ 2766966 w 2847821"/>
              <a:gd name="connsiteY2" fmla="*/ 1055714 h 2542032"/>
              <a:gd name="connsiteX3" fmla="*/ 2789968 w 2847821"/>
              <a:gd name="connsiteY3" fmla="*/ 1095578 h 2542032"/>
              <a:gd name="connsiteX4" fmla="*/ 2789967 w 2847821"/>
              <a:gd name="connsiteY4" fmla="*/ 1095578 h 2542032"/>
              <a:gd name="connsiteX5" fmla="*/ 2798709 w 2847821"/>
              <a:gd name="connsiteY5" fmla="*/ 1110730 h 2542032"/>
              <a:gd name="connsiteX6" fmla="*/ 2816533 w 2847821"/>
              <a:gd name="connsiteY6" fmla="*/ 1141620 h 2542032"/>
              <a:gd name="connsiteX7" fmla="*/ 2816533 w 2847821"/>
              <a:gd name="connsiteY7" fmla="*/ 1400415 h 2542032"/>
              <a:gd name="connsiteX8" fmla="*/ 2232470 w 2847821"/>
              <a:gd name="connsiteY8" fmla="*/ 2412636 h 2542032"/>
              <a:gd name="connsiteX9" fmla="*/ 2007190 w 2847821"/>
              <a:gd name="connsiteY9" fmla="*/ 2542032 h 2542032"/>
              <a:gd name="connsiteX10" fmla="*/ 839068 w 2847821"/>
              <a:gd name="connsiteY10" fmla="*/ 2542032 h 2542032"/>
              <a:gd name="connsiteX11" fmla="*/ 613786 w 2847821"/>
              <a:gd name="connsiteY11" fmla="*/ 2412636 h 2542032"/>
              <a:gd name="connsiteX12" fmla="*/ 510976 w 2847821"/>
              <a:gd name="connsiteY12" fmla="*/ 2234459 h 2542032"/>
              <a:gd name="connsiteX13" fmla="*/ 504214 w 2847821"/>
              <a:gd name="connsiteY13" fmla="*/ 2222739 h 2542032"/>
              <a:gd name="connsiteX14" fmla="*/ 504213 w 2847821"/>
              <a:gd name="connsiteY14" fmla="*/ 2222739 h 2542032"/>
              <a:gd name="connsiteX15" fmla="*/ 428556 w 2847821"/>
              <a:gd name="connsiteY15" fmla="*/ 2091619 h 2542032"/>
              <a:gd name="connsiteX16" fmla="*/ 472977 w 2847821"/>
              <a:gd name="connsiteY16" fmla="*/ 2014633 h 2542032"/>
              <a:gd name="connsiteX17" fmla="*/ 539853 w 2847821"/>
              <a:gd name="connsiteY17" fmla="*/ 1898732 h 2542032"/>
              <a:gd name="connsiteX18" fmla="*/ 562445 w 2847821"/>
              <a:gd name="connsiteY18" fmla="*/ 1859580 h 2542032"/>
              <a:gd name="connsiteX19" fmla="*/ 586998 w 2847821"/>
              <a:gd name="connsiteY19" fmla="*/ 1902133 h 2542032"/>
              <a:gd name="connsiteX20" fmla="*/ 761474 w 2847821"/>
              <a:gd name="connsiteY20" fmla="*/ 2204513 h 2542032"/>
              <a:gd name="connsiteX21" fmla="*/ 776505 w 2847821"/>
              <a:gd name="connsiteY21" fmla="*/ 2222739 h 2542032"/>
              <a:gd name="connsiteX22" fmla="*/ 795295 w 2847821"/>
              <a:gd name="connsiteY22" fmla="*/ 2245524 h 2542032"/>
              <a:gd name="connsiteX23" fmla="*/ 945686 w 2847821"/>
              <a:gd name="connsiteY23" fmla="*/ 2310320 h 2542032"/>
              <a:gd name="connsiteX24" fmla="*/ 1900856 w 2847821"/>
              <a:gd name="connsiteY24" fmla="*/ 2310320 h 2542032"/>
              <a:gd name="connsiteX25" fmla="*/ 2085066 w 2847821"/>
              <a:gd name="connsiteY25" fmla="*/ 2204513 h 2542032"/>
              <a:gd name="connsiteX26" fmla="*/ 2562653 w 2847821"/>
              <a:gd name="connsiteY26" fmla="*/ 1376823 h 2542032"/>
              <a:gd name="connsiteX27" fmla="*/ 2562653 w 2847821"/>
              <a:gd name="connsiteY27" fmla="*/ 1165208 h 2542032"/>
              <a:gd name="connsiteX28" fmla="*/ 2522660 w 2847821"/>
              <a:gd name="connsiteY28" fmla="*/ 1095897 h 2542032"/>
              <a:gd name="connsiteX29" fmla="*/ 2522476 w 2847821"/>
              <a:gd name="connsiteY29" fmla="*/ 1095578 h 2542032"/>
              <a:gd name="connsiteX30" fmla="*/ 2522477 w 2847821"/>
              <a:gd name="connsiteY30" fmla="*/ 1095578 h 2542032"/>
              <a:gd name="connsiteX31" fmla="*/ 2510324 w 2847821"/>
              <a:gd name="connsiteY31" fmla="*/ 1074517 h 2542032"/>
              <a:gd name="connsiteX32" fmla="*/ 2484541 w 2847821"/>
              <a:gd name="connsiteY32" fmla="*/ 1029833 h 2542032"/>
              <a:gd name="connsiteX33" fmla="*/ 2463622 w 2847821"/>
              <a:gd name="connsiteY33" fmla="*/ 993578 h 2542032"/>
              <a:gd name="connsiteX34" fmla="*/ 2505481 w 2847821"/>
              <a:gd name="connsiteY34" fmla="*/ 921034 h 2542032"/>
              <a:gd name="connsiteX35" fmla="*/ 2569260 w 2847821"/>
              <a:gd name="connsiteY35" fmla="*/ 810500 h 2542032"/>
              <a:gd name="connsiteX36" fmla="*/ 839068 w 2847821"/>
              <a:gd name="connsiteY36" fmla="*/ 0 h 2542032"/>
              <a:gd name="connsiteX37" fmla="*/ 2007190 w 2847821"/>
              <a:gd name="connsiteY37" fmla="*/ 0 h 2542032"/>
              <a:gd name="connsiteX38" fmla="*/ 2232470 w 2847821"/>
              <a:gd name="connsiteY38" fmla="*/ 129398 h 2542032"/>
              <a:gd name="connsiteX39" fmla="*/ 2335280 w 2847821"/>
              <a:gd name="connsiteY39" fmla="*/ 307575 h 2542032"/>
              <a:gd name="connsiteX40" fmla="*/ 2363523 w 2847821"/>
              <a:gd name="connsiteY40" fmla="*/ 356522 h 2542032"/>
              <a:gd name="connsiteX41" fmla="*/ 2417701 w 2847821"/>
              <a:gd name="connsiteY41" fmla="*/ 450417 h 2542032"/>
              <a:gd name="connsiteX42" fmla="*/ 2373280 w 2847821"/>
              <a:gd name="connsiteY42" fmla="*/ 527402 h 2542032"/>
              <a:gd name="connsiteX43" fmla="*/ 2306404 w 2847821"/>
              <a:gd name="connsiteY43" fmla="*/ 643304 h 2542032"/>
              <a:gd name="connsiteX44" fmla="*/ 2283956 w 2847821"/>
              <a:gd name="connsiteY44" fmla="*/ 682208 h 2542032"/>
              <a:gd name="connsiteX45" fmla="*/ 2242707 w 2847821"/>
              <a:gd name="connsiteY45" fmla="*/ 610720 h 2542032"/>
              <a:gd name="connsiteX46" fmla="*/ 2169134 w 2847821"/>
              <a:gd name="connsiteY46" fmla="*/ 483213 h 2542032"/>
              <a:gd name="connsiteX47" fmla="*/ 2096032 w 2847821"/>
              <a:gd name="connsiteY47" fmla="*/ 356522 h 2542032"/>
              <a:gd name="connsiteX48" fmla="*/ 2085066 w 2847821"/>
              <a:gd name="connsiteY48" fmla="*/ 337518 h 2542032"/>
              <a:gd name="connsiteX49" fmla="*/ 1900856 w 2847821"/>
              <a:gd name="connsiteY49" fmla="*/ 231710 h 2542032"/>
              <a:gd name="connsiteX50" fmla="*/ 945686 w 2847821"/>
              <a:gd name="connsiteY50" fmla="*/ 231710 h 2542032"/>
              <a:gd name="connsiteX51" fmla="*/ 761474 w 2847821"/>
              <a:gd name="connsiteY51" fmla="*/ 337518 h 2542032"/>
              <a:gd name="connsiteX52" fmla="*/ 283889 w 2847821"/>
              <a:gd name="connsiteY52" fmla="*/ 1165208 h 2542032"/>
              <a:gd name="connsiteX53" fmla="*/ 259584 w 2847821"/>
              <a:gd name="connsiteY53" fmla="*/ 1271016 h 2542032"/>
              <a:gd name="connsiteX54" fmla="*/ 264263 w 2847821"/>
              <a:gd name="connsiteY54" fmla="*/ 1314464 h 2542032"/>
              <a:gd name="connsiteX55" fmla="*/ 265660 w 2847821"/>
              <a:gd name="connsiteY55" fmla="*/ 1327439 h 2542032"/>
              <a:gd name="connsiteX56" fmla="*/ 283889 w 2847821"/>
              <a:gd name="connsiteY56" fmla="*/ 1376823 h 2542032"/>
              <a:gd name="connsiteX57" fmla="*/ 368889 w 2847821"/>
              <a:gd name="connsiteY57" fmla="*/ 1524134 h 2542032"/>
              <a:gd name="connsiteX58" fmla="*/ 382921 w 2847821"/>
              <a:gd name="connsiteY58" fmla="*/ 1548452 h 2542032"/>
              <a:gd name="connsiteX59" fmla="*/ 341061 w 2847821"/>
              <a:gd name="connsiteY59" fmla="*/ 1620997 h 2542032"/>
              <a:gd name="connsiteX60" fmla="*/ 277282 w 2847821"/>
              <a:gd name="connsiteY60" fmla="*/ 1731531 h 2542032"/>
              <a:gd name="connsiteX61" fmla="*/ 249032 w 2847821"/>
              <a:gd name="connsiteY61" fmla="*/ 1780491 h 2542032"/>
              <a:gd name="connsiteX62" fmla="*/ 219516 w 2847821"/>
              <a:gd name="connsiteY62" fmla="*/ 1729337 h 2542032"/>
              <a:gd name="connsiteX63" fmla="*/ 29724 w 2847821"/>
              <a:gd name="connsiteY63" fmla="*/ 1400415 h 2542032"/>
              <a:gd name="connsiteX64" fmla="*/ 7431 w 2847821"/>
              <a:gd name="connsiteY64" fmla="*/ 1340021 h 2542032"/>
              <a:gd name="connsiteX65" fmla="*/ 4679 w 2847821"/>
              <a:gd name="connsiteY65" fmla="*/ 1314464 h 2542032"/>
              <a:gd name="connsiteX66" fmla="*/ 0 w 2847821"/>
              <a:gd name="connsiteY66" fmla="*/ 1271017 h 2542032"/>
              <a:gd name="connsiteX67" fmla="*/ 29724 w 2847821"/>
              <a:gd name="connsiteY67" fmla="*/ 1141620 h 2542032"/>
              <a:gd name="connsiteX68" fmla="*/ 613786 w 2847821"/>
              <a:gd name="connsiteY68" fmla="*/ 129398 h 2542032"/>
              <a:gd name="connsiteX69" fmla="*/ 839068 w 2847821"/>
              <a:gd name="connsiteY69" fmla="*/ 0 h 25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847821" h="2542032">
                <a:moveTo>
                  <a:pt x="2597367" y="761789"/>
                </a:moveTo>
                <a:lnTo>
                  <a:pt x="2613504" y="789755"/>
                </a:lnTo>
                <a:cubicBezTo>
                  <a:pt x="2689640" y="921704"/>
                  <a:pt x="2737225" y="1004172"/>
                  <a:pt x="2766966" y="1055714"/>
                </a:cubicBezTo>
                <a:lnTo>
                  <a:pt x="2789968" y="1095578"/>
                </a:lnTo>
                <a:lnTo>
                  <a:pt x="2789967" y="1095578"/>
                </a:lnTo>
                <a:lnTo>
                  <a:pt x="2798709" y="1110730"/>
                </a:lnTo>
                <a:cubicBezTo>
                  <a:pt x="2816533" y="1141620"/>
                  <a:pt x="2816533" y="1141620"/>
                  <a:pt x="2816533" y="1141620"/>
                </a:cubicBezTo>
                <a:cubicBezTo>
                  <a:pt x="2858251" y="1212579"/>
                  <a:pt x="2858251" y="1329455"/>
                  <a:pt x="2816533" y="1400415"/>
                </a:cubicBezTo>
                <a:cubicBezTo>
                  <a:pt x="2232470" y="2412636"/>
                  <a:pt x="2232470" y="2412636"/>
                  <a:pt x="2232470" y="2412636"/>
                </a:cubicBezTo>
                <a:cubicBezTo>
                  <a:pt x="2190752" y="2483595"/>
                  <a:pt x="2090628" y="2542032"/>
                  <a:pt x="2007190" y="2542032"/>
                </a:cubicBezTo>
                <a:lnTo>
                  <a:pt x="839068" y="2542032"/>
                </a:lnTo>
                <a:cubicBezTo>
                  <a:pt x="757716" y="2542032"/>
                  <a:pt x="655505" y="2483595"/>
                  <a:pt x="613786" y="2412636"/>
                </a:cubicBezTo>
                <a:cubicBezTo>
                  <a:pt x="577282" y="2349372"/>
                  <a:pt x="543060" y="2290063"/>
                  <a:pt x="510976" y="2234459"/>
                </a:cubicBezTo>
                <a:lnTo>
                  <a:pt x="504214" y="2222739"/>
                </a:lnTo>
                <a:lnTo>
                  <a:pt x="504213" y="2222739"/>
                </a:lnTo>
                <a:lnTo>
                  <a:pt x="428556" y="2091619"/>
                </a:lnTo>
                <a:lnTo>
                  <a:pt x="472977" y="2014633"/>
                </a:lnTo>
                <a:cubicBezTo>
                  <a:pt x="493510" y="1979047"/>
                  <a:pt x="515755" y="1940496"/>
                  <a:pt x="539853" y="1898732"/>
                </a:cubicBezTo>
                <a:lnTo>
                  <a:pt x="562445" y="1859580"/>
                </a:lnTo>
                <a:lnTo>
                  <a:pt x="586998" y="1902133"/>
                </a:lnTo>
                <a:cubicBezTo>
                  <a:pt x="636598" y="1988093"/>
                  <a:pt x="694314" y="2088119"/>
                  <a:pt x="761474" y="2204513"/>
                </a:cubicBezTo>
                <a:lnTo>
                  <a:pt x="776505" y="2222739"/>
                </a:lnTo>
                <a:lnTo>
                  <a:pt x="795295" y="2245524"/>
                </a:lnTo>
                <a:cubicBezTo>
                  <a:pt x="836311" y="2283442"/>
                  <a:pt x="895796" y="2310320"/>
                  <a:pt x="945686" y="2310320"/>
                </a:cubicBezTo>
                <a:lnTo>
                  <a:pt x="1900856" y="2310320"/>
                </a:lnTo>
                <a:cubicBezTo>
                  <a:pt x="1969083" y="2310320"/>
                  <a:pt x="2050954" y="2262537"/>
                  <a:pt x="2085066" y="2204513"/>
                </a:cubicBezTo>
                <a:cubicBezTo>
                  <a:pt x="2085066" y="2204513"/>
                  <a:pt x="2085066" y="2204513"/>
                  <a:pt x="2562653" y="1376823"/>
                </a:cubicBezTo>
                <a:cubicBezTo>
                  <a:pt x="2596766" y="1318800"/>
                  <a:pt x="2596766" y="1223232"/>
                  <a:pt x="2562653" y="1165208"/>
                </a:cubicBezTo>
                <a:cubicBezTo>
                  <a:pt x="2562653" y="1165208"/>
                  <a:pt x="2562653" y="1165208"/>
                  <a:pt x="2522660" y="1095897"/>
                </a:cubicBezTo>
                <a:lnTo>
                  <a:pt x="2522476" y="1095578"/>
                </a:lnTo>
                <a:lnTo>
                  <a:pt x="2522477" y="1095578"/>
                </a:lnTo>
                <a:lnTo>
                  <a:pt x="2510324" y="1074517"/>
                </a:lnTo>
                <a:cubicBezTo>
                  <a:pt x="2502849" y="1061561"/>
                  <a:pt x="2494305" y="1046755"/>
                  <a:pt x="2484541" y="1029833"/>
                </a:cubicBezTo>
                <a:lnTo>
                  <a:pt x="2463622" y="993578"/>
                </a:lnTo>
                <a:lnTo>
                  <a:pt x="2505481" y="921034"/>
                </a:lnTo>
                <a:cubicBezTo>
                  <a:pt x="2528334" y="881428"/>
                  <a:pt x="2549555" y="844650"/>
                  <a:pt x="2569260" y="810500"/>
                </a:cubicBezTo>
                <a:close/>
                <a:moveTo>
                  <a:pt x="839068" y="0"/>
                </a:moveTo>
                <a:cubicBezTo>
                  <a:pt x="2007190" y="0"/>
                  <a:pt x="2007190" y="0"/>
                  <a:pt x="2007190" y="0"/>
                </a:cubicBezTo>
                <a:cubicBezTo>
                  <a:pt x="2090628" y="0"/>
                  <a:pt x="2190752" y="58438"/>
                  <a:pt x="2232470" y="129398"/>
                </a:cubicBezTo>
                <a:cubicBezTo>
                  <a:pt x="2268974" y="192662"/>
                  <a:pt x="2303197" y="251972"/>
                  <a:pt x="2335280" y="307575"/>
                </a:cubicBezTo>
                <a:lnTo>
                  <a:pt x="2363523" y="356522"/>
                </a:lnTo>
                <a:lnTo>
                  <a:pt x="2417701" y="450417"/>
                </a:lnTo>
                <a:lnTo>
                  <a:pt x="2373280" y="527402"/>
                </a:lnTo>
                <a:cubicBezTo>
                  <a:pt x="2352747" y="562988"/>
                  <a:pt x="2330502" y="601540"/>
                  <a:pt x="2306404" y="643304"/>
                </a:cubicBezTo>
                <a:lnTo>
                  <a:pt x="2283956" y="682208"/>
                </a:lnTo>
                <a:lnTo>
                  <a:pt x="2242707" y="610720"/>
                </a:lnTo>
                <a:cubicBezTo>
                  <a:pt x="2219854" y="571114"/>
                  <a:pt x="2195369" y="528679"/>
                  <a:pt x="2169134" y="483213"/>
                </a:cubicBezTo>
                <a:lnTo>
                  <a:pt x="2096032" y="356522"/>
                </a:lnTo>
                <a:lnTo>
                  <a:pt x="2085066" y="337518"/>
                </a:lnTo>
                <a:cubicBezTo>
                  <a:pt x="2050954" y="279494"/>
                  <a:pt x="1969083" y="231710"/>
                  <a:pt x="1900856" y="231710"/>
                </a:cubicBezTo>
                <a:cubicBezTo>
                  <a:pt x="1900856" y="231710"/>
                  <a:pt x="1900856" y="231710"/>
                  <a:pt x="945686" y="231710"/>
                </a:cubicBezTo>
                <a:cubicBezTo>
                  <a:pt x="879166" y="231710"/>
                  <a:pt x="795588" y="279494"/>
                  <a:pt x="761474" y="337518"/>
                </a:cubicBezTo>
                <a:cubicBezTo>
                  <a:pt x="761474" y="337518"/>
                  <a:pt x="761474" y="337518"/>
                  <a:pt x="283889" y="1165208"/>
                </a:cubicBezTo>
                <a:cubicBezTo>
                  <a:pt x="267686" y="1194220"/>
                  <a:pt x="259584" y="1232618"/>
                  <a:pt x="259584" y="1271016"/>
                </a:cubicBezTo>
                <a:lnTo>
                  <a:pt x="264263" y="1314464"/>
                </a:lnTo>
                <a:lnTo>
                  <a:pt x="265660" y="1327439"/>
                </a:lnTo>
                <a:cubicBezTo>
                  <a:pt x="269711" y="1345465"/>
                  <a:pt x="275787" y="1362317"/>
                  <a:pt x="283889" y="1376823"/>
                </a:cubicBezTo>
                <a:cubicBezTo>
                  <a:pt x="283889" y="1376823"/>
                  <a:pt x="283889" y="1376823"/>
                  <a:pt x="368889" y="1524134"/>
                </a:cubicBezTo>
                <a:lnTo>
                  <a:pt x="382921" y="1548452"/>
                </a:lnTo>
                <a:lnTo>
                  <a:pt x="341061" y="1620997"/>
                </a:lnTo>
                <a:cubicBezTo>
                  <a:pt x="318208" y="1660604"/>
                  <a:pt x="296987" y="1697381"/>
                  <a:pt x="277282" y="1731531"/>
                </a:cubicBezTo>
                <a:lnTo>
                  <a:pt x="249032" y="1780491"/>
                </a:lnTo>
                <a:lnTo>
                  <a:pt x="219516" y="1729337"/>
                </a:lnTo>
                <a:cubicBezTo>
                  <a:pt x="29724" y="1400415"/>
                  <a:pt x="29724" y="1400415"/>
                  <a:pt x="29724" y="1400415"/>
                </a:cubicBezTo>
                <a:cubicBezTo>
                  <a:pt x="19816" y="1382675"/>
                  <a:pt x="12385" y="1362065"/>
                  <a:pt x="7431" y="1340021"/>
                </a:cubicBezTo>
                <a:lnTo>
                  <a:pt x="4679" y="1314464"/>
                </a:lnTo>
                <a:lnTo>
                  <a:pt x="0" y="1271017"/>
                </a:lnTo>
                <a:cubicBezTo>
                  <a:pt x="0" y="1224058"/>
                  <a:pt x="9908" y="1177100"/>
                  <a:pt x="29724" y="1141620"/>
                </a:cubicBezTo>
                <a:cubicBezTo>
                  <a:pt x="613786" y="129398"/>
                  <a:pt x="613786" y="129398"/>
                  <a:pt x="613786" y="129398"/>
                </a:cubicBezTo>
                <a:cubicBezTo>
                  <a:pt x="655505" y="58438"/>
                  <a:pt x="757716" y="0"/>
                  <a:pt x="839068" y="0"/>
                </a:cubicBezTo>
                <a:close/>
              </a:path>
            </a:pathLst>
          </a:cu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aphic 31" descr="Thumbs up sign">
            <a:extLst>
              <a:ext uri="{FF2B5EF4-FFF2-40B4-BE49-F238E27FC236}">
                <a16:creationId xmlns="" xmlns:a16="http://schemas.microsoft.com/office/drawing/2014/main" id="{FE78D1D2-06A3-405B-BA86-B7A06A26DE57}"/>
              </a:ext>
            </a:extLst>
          </p:cNvPr>
          <p:cNvGrpSpPr/>
          <p:nvPr/>
        </p:nvGrpSpPr>
        <p:grpSpPr>
          <a:xfrm>
            <a:off x="9708127" y="2350407"/>
            <a:ext cx="914400" cy="914400"/>
            <a:chOff x="9708127" y="2350407"/>
            <a:chExt cx="914400" cy="914400"/>
          </a:xfrm>
          <a:solidFill>
            <a:sysClr val="windowText" lastClr="000000">
              <a:lumMod val="85000"/>
              <a:lumOff val="15000"/>
            </a:sysClr>
          </a:solidFill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9043A33A-2BC9-4420-9623-50717C9064DD}"/>
                </a:ext>
              </a:extLst>
            </p:cNvPr>
            <p:cNvSpPr/>
            <p:nvPr/>
          </p:nvSpPr>
          <p:spPr>
            <a:xfrm>
              <a:off x="10022452" y="2474232"/>
              <a:ext cx="523875" cy="666750"/>
            </a:xfrm>
            <a:custGeom>
              <a:avLst/>
              <a:gdLst>
                <a:gd name="connsiteX0" fmla="*/ 523875 w 523875"/>
                <a:gd name="connsiteY0" fmla="*/ 323850 h 666750"/>
                <a:gd name="connsiteX1" fmla="*/ 466725 w 523875"/>
                <a:gd name="connsiteY1" fmla="*/ 266700 h 666750"/>
                <a:gd name="connsiteX2" fmla="*/ 285750 w 523875"/>
                <a:gd name="connsiteY2" fmla="*/ 266700 h 666750"/>
                <a:gd name="connsiteX3" fmla="*/ 257175 w 523875"/>
                <a:gd name="connsiteY3" fmla="*/ 239077 h 666750"/>
                <a:gd name="connsiteX4" fmla="*/ 285750 w 523875"/>
                <a:gd name="connsiteY4" fmla="*/ 57150 h 666750"/>
                <a:gd name="connsiteX5" fmla="*/ 228600 w 523875"/>
                <a:gd name="connsiteY5" fmla="*/ 0 h 666750"/>
                <a:gd name="connsiteX6" fmla="*/ 171450 w 523875"/>
                <a:gd name="connsiteY6" fmla="*/ 57150 h 666750"/>
                <a:gd name="connsiteX7" fmla="*/ 0 w 523875"/>
                <a:gd name="connsiteY7" fmla="*/ 285750 h 666750"/>
                <a:gd name="connsiteX8" fmla="*/ 0 w 523875"/>
                <a:gd name="connsiteY8" fmla="*/ 590550 h 666750"/>
                <a:gd name="connsiteX9" fmla="*/ 200025 w 523875"/>
                <a:gd name="connsiteY9" fmla="*/ 666750 h 666750"/>
                <a:gd name="connsiteX10" fmla="*/ 371475 w 523875"/>
                <a:gd name="connsiteY10" fmla="*/ 666750 h 666750"/>
                <a:gd name="connsiteX11" fmla="*/ 428625 w 523875"/>
                <a:gd name="connsiteY11" fmla="*/ 609600 h 666750"/>
                <a:gd name="connsiteX12" fmla="*/ 413385 w 523875"/>
                <a:gd name="connsiteY12" fmla="*/ 571500 h 666750"/>
                <a:gd name="connsiteX13" fmla="*/ 419100 w 523875"/>
                <a:gd name="connsiteY13" fmla="*/ 571500 h 666750"/>
                <a:gd name="connsiteX14" fmla="*/ 476250 w 523875"/>
                <a:gd name="connsiteY14" fmla="*/ 514350 h 666750"/>
                <a:gd name="connsiteX15" fmla="*/ 460058 w 523875"/>
                <a:gd name="connsiteY15" fmla="*/ 474345 h 666750"/>
                <a:gd name="connsiteX16" fmla="*/ 504825 w 523875"/>
                <a:gd name="connsiteY16" fmla="*/ 419100 h 666750"/>
                <a:gd name="connsiteX17" fmla="*/ 486728 w 523875"/>
                <a:gd name="connsiteY17" fmla="*/ 377190 h 666750"/>
                <a:gd name="connsiteX18" fmla="*/ 523875 w 523875"/>
                <a:gd name="connsiteY18" fmla="*/ 3238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23875" h="666750">
                  <a:moveTo>
                    <a:pt x="523875" y="323850"/>
                  </a:moveTo>
                  <a:cubicBezTo>
                    <a:pt x="523875" y="292418"/>
                    <a:pt x="498158" y="266700"/>
                    <a:pt x="466725" y="266700"/>
                  </a:cubicBezTo>
                  <a:lnTo>
                    <a:pt x="285750" y="266700"/>
                  </a:lnTo>
                  <a:cubicBezTo>
                    <a:pt x="270510" y="266700"/>
                    <a:pt x="258127" y="254318"/>
                    <a:pt x="257175" y="239077"/>
                  </a:cubicBezTo>
                  <a:cubicBezTo>
                    <a:pt x="258127" y="221933"/>
                    <a:pt x="285750" y="187643"/>
                    <a:pt x="285750" y="57150"/>
                  </a:cubicBezTo>
                  <a:cubicBezTo>
                    <a:pt x="285750" y="25717"/>
                    <a:pt x="260033" y="0"/>
                    <a:pt x="228600" y="0"/>
                  </a:cubicBezTo>
                  <a:cubicBezTo>
                    <a:pt x="197168" y="0"/>
                    <a:pt x="171450" y="25717"/>
                    <a:pt x="171450" y="57150"/>
                  </a:cubicBezTo>
                  <a:cubicBezTo>
                    <a:pt x="171450" y="201930"/>
                    <a:pt x="2857" y="283845"/>
                    <a:pt x="0" y="285750"/>
                  </a:cubicBezTo>
                  <a:lnTo>
                    <a:pt x="0" y="590550"/>
                  </a:lnTo>
                  <a:cubicBezTo>
                    <a:pt x="67627" y="590550"/>
                    <a:pt x="72390" y="666750"/>
                    <a:pt x="200025" y="666750"/>
                  </a:cubicBezTo>
                  <a:cubicBezTo>
                    <a:pt x="242888" y="666750"/>
                    <a:pt x="371475" y="666750"/>
                    <a:pt x="371475" y="666750"/>
                  </a:cubicBezTo>
                  <a:cubicBezTo>
                    <a:pt x="402908" y="666750"/>
                    <a:pt x="428625" y="641033"/>
                    <a:pt x="428625" y="609600"/>
                  </a:cubicBezTo>
                  <a:cubicBezTo>
                    <a:pt x="428625" y="594360"/>
                    <a:pt x="422910" y="581025"/>
                    <a:pt x="413385" y="571500"/>
                  </a:cubicBezTo>
                  <a:cubicBezTo>
                    <a:pt x="415290" y="571500"/>
                    <a:pt x="417195" y="571500"/>
                    <a:pt x="419100" y="571500"/>
                  </a:cubicBezTo>
                  <a:cubicBezTo>
                    <a:pt x="450533" y="571500"/>
                    <a:pt x="476250" y="545783"/>
                    <a:pt x="476250" y="514350"/>
                  </a:cubicBezTo>
                  <a:cubicBezTo>
                    <a:pt x="476250" y="499110"/>
                    <a:pt x="470535" y="484823"/>
                    <a:pt x="460058" y="474345"/>
                  </a:cubicBezTo>
                  <a:cubicBezTo>
                    <a:pt x="485775" y="468630"/>
                    <a:pt x="504825" y="445770"/>
                    <a:pt x="504825" y="419100"/>
                  </a:cubicBezTo>
                  <a:cubicBezTo>
                    <a:pt x="504825" y="402908"/>
                    <a:pt x="498158" y="387668"/>
                    <a:pt x="486728" y="377190"/>
                  </a:cubicBezTo>
                  <a:cubicBezTo>
                    <a:pt x="508635" y="369570"/>
                    <a:pt x="523875" y="348615"/>
                    <a:pt x="523875" y="3238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C0D31DAC-9108-4A72-8858-E8FEF64C9C2E}"/>
                </a:ext>
              </a:extLst>
            </p:cNvPr>
            <p:cNvSpPr/>
            <p:nvPr/>
          </p:nvSpPr>
          <p:spPr>
            <a:xfrm>
              <a:off x="9784327" y="2712357"/>
              <a:ext cx="180975" cy="400050"/>
            </a:xfrm>
            <a:custGeom>
              <a:avLst/>
              <a:gdLst>
                <a:gd name="connsiteX0" fmla="*/ 142875 w 180975"/>
                <a:gd name="connsiteY0" fmla="*/ 0 h 400050"/>
                <a:gd name="connsiteX1" fmla="*/ 0 w 180975"/>
                <a:gd name="connsiteY1" fmla="*/ 0 h 400050"/>
                <a:gd name="connsiteX2" fmla="*/ 0 w 180975"/>
                <a:gd name="connsiteY2" fmla="*/ 400050 h 400050"/>
                <a:gd name="connsiteX3" fmla="*/ 142875 w 180975"/>
                <a:gd name="connsiteY3" fmla="*/ 400050 h 400050"/>
                <a:gd name="connsiteX4" fmla="*/ 180975 w 180975"/>
                <a:gd name="connsiteY4" fmla="*/ 361950 h 400050"/>
                <a:gd name="connsiteX5" fmla="*/ 180975 w 180975"/>
                <a:gd name="connsiteY5" fmla="*/ 38100 h 400050"/>
                <a:gd name="connsiteX6" fmla="*/ 142875 w 180975"/>
                <a:gd name="connsiteY6" fmla="*/ 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975" h="400050">
                  <a:moveTo>
                    <a:pt x="142875" y="0"/>
                  </a:moveTo>
                  <a:lnTo>
                    <a:pt x="0" y="0"/>
                  </a:lnTo>
                  <a:lnTo>
                    <a:pt x="0" y="400050"/>
                  </a:lnTo>
                  <a:lnTo>
                    <a:pt x="142875" y="400050"/>
                  </a:lnTo>
                  <a:cubicBezTo>
                    <a:pt x="163830" y="400050"/>
                    <a:pt x="180975" y="382905"/>
                    <a:pt x="180975" y="361950"/>
                  </a:cubicBezTo>
                  <a:lnTo>
                    <a:pt x="180975" y="38100"/>
                  </a:lnTo>
                  <a:cubicBezTo>
                    <a:pt x="180975" y="17145"/>
                    <a:pt x="163830" y="0"/>
                    <a:pt x="14287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Graphic 29" descr="Lightning bolt">
            <a:extLst>
              <a:ext uri="{FF2B5EF4-FFF2-40B4-BE49-F238E27FC236}">
                <a16:creationId xmlns="" xmlns:a16="http://schemas.microsoft.com/office/drawing/2014/main" id="{7288E174-B78F-4BA0-9E87-68459A7EAFDD}"/>
              </a:ext>
            </a:extLst>
          </p:cNvPr>
          <p:cNvSpPr/>
          <p:nvPr/>
        </p:nvSpPr>
        <p:spPr>
          <a:xfrm>
            <a:off x="7939905" y="2419367"/>
            <a:ext cx="381000" cy="778764"/>
          </a:xfrm>
          <a:custGeom>
            <a:avLst/>
            <a:gdLst>
              <a:gd name="connsiteX0" fmla="*/ 57150 w 381000"/>
              <a:gd name="connsiteY0" fmla="*/ 778764 h 778764"/>
              <a:gd name="connsiteX1" fmla="*/ 161925 w 381000"/>
              <a:gd name="connsiteY1" fmla="*/ 426339 h 778764"/>
              <a:gd name="connsiteX2" fmla="*/ 0 w 381000"/>
              <a:gd name="connsiteY2" fmla="*/ 426339 h 778764"/>
              <a:gd name="connsiteX3" fmla="*/ 80200 w 381000"/>
              <a:gd name="connsiteY3" fmla="*/ 0 h 778764"/>
              <a:gd name="connsiteX4" fmla="*/ 319850 w 381000"/>
              <a:gd name="connsiteY4" fmla="*/ 0 h 778764"/>
              <a:gd name="connsiteX5" fmla="*/ 219075 w 381000"/>
              <a:gd name="connsiteY5" fmla="*/ 312039 h 778764"/>
              <a:gd name="connsiteX6" fmla="*/ 381000 w 381000"/>
              <a:gd name="connsiteY6" fmla="*/ 312039 h 778764"/>
              <a:gd name="connsiteX7" fmla="*/ 57150 w 381000"/>
              <a:gd name="connsiteY7" fmla="*/ 778764 h 77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000" h="778764">
                <a:moveTo>
                  <a:pt x="57150" y="778764"/>
                </a:moveTo>
                <a:lnTo>
                  <a:pt x="161925" y="426339"/>
                </a:lnTo>
                <a:lnTo>
                  <a:pt x="0" y="426339"/>
                </a:lnTo>
                <a:lnTo>
                  <a:pt x="80200" y="0"/>
                </a:lnTo>
                <a:lnTo>
                  <a:pt x="319850" y="0"/>
                </a:lnTo>
                <a:lnTo>
                  <a:pt x="219075" y="312039"/>
                </a:lnTo>
                <a:lnTo>
                  <a:pt x="381000" y="312039"/>
                </a:lnTo>
                <a:lnTo>
                  <a:pt x="57150" y="778764"/>
                </a:lnTo>
                <a:close/>
              </a:path>
            </a:pathLst>
          </a:custGeom>
          <a:solidFill>
            <a:sysClr val="windowText" lastClr="000000">
              <a:lumMod val="85000"/>
              <a:lumOff val="15000"/>
            </a:sys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Graphic 3" descr="Fire">
            <a:extLst>
              <a:ext uri="{FF2B5EF4-FFF2-40B4-BE49-F238E27FC236}">
                <a16:creationId xmlns="" xmlns:a16="http://schemas.microsoft.com/office/drawing/2014/main" id="{CFDCB0A0-CC13-4E50-B35E-7EA73EF86E6F}"/>
              </a:ext>
            </a:extLst>
          </p:cNvPr>
          <p:cNvSpPr/>
          <p:nvPr/>
        </p:nvSpPr>
        <p:spPr>
          <a:xfrm>
            <a:off x="5814978" y="2398032"/>
            <a:ext cx="560815" cy="819150"/>
          </a:xfrm>
          <a:custGeom>
            <a:avLst/>
            <a:gdLst>
              <a:gd name="connsiteX0" fmla="*/ 527201 w 560815"/>
              <a:gd name="connsiteY0" fmla="*/ 421958 h 819150"/>
              <a:gd name="connsiteX1" fmla="*/ 402424 w 560815"/>
              <a:gd name="connsiteY1" fmla="*/ 531495 h 819150"/>
              <a:gd name="connsiteX2" fmla="*/ 361466 w 560815"/>
              <a:gd name="connsiteY2" fmla="*/ 382905 h 819150"/>
              <a:gd name="connsiteX3" fmla="*/ 232879 w 560815"/>
              <a:gd name="connsiteY3" fmla="*/ 0 h 819150"/>
              <a:gd name="connsiteX4" fmla="*/ 134771 w 560815"/>
              <a:gd name="connsiteY4" fmla="*/ 302895 h 819150"/>
              <a:gd name="connsiteX5" fmla="*/ 20471 w 560815"/>
              <a:gd name="connsiteY5" fmla="*/ 436245 h 819150"/>
              <a:gd name="connsiteX6" fmla="*/ 113816 w 560815"/>
              <a:gd name="connsiteY6" fmla="*/ 764858 h 819150"/>
              <a:gd name="connsiteX7" fmla="*/ 170966 w 560815"/>
              <a:gd name="connsiteY7" fmla="*/ 460058 h 819150"/>
              <a:gd name="connsiteX8" fmla="*/ 209066 w 560815"/>
              <a:gd name="connsiteY8" fmla="*/ 669608 h 819150"/>
              <a:gd name="connsiteX9" fmla="*/ 278599 w 560815"/>
              <a:gd name="connsiteY9" fmla="*/ 819150 h 819150"/>
              <a:gd name="connsiteX10" fmla="*/ 535774 w 560815"/>
              <a:gd name="connsiteY10" fmla="*/ 645795 h 819150"/>
              <a:gd name="connsiteX11" fmla="*/ 527201 w 560815"/>
              <a:gd name="connsiteY11" fmla="*/ 421958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0815" h="819150">
                <a:moveTo>
                  <a:pt x="527201" y="421958"/>
                </a:moveTo>
                <a:cubicBezTo>
                  <a:pt x="544346" y="491490"/>
                  <a:pt x="472908" y="560070"/>
                  <a:pt x="402424" y="531495"/>
                </a:cubicBezTo>
                <a:cubicBezTo>
                  <a:pt x="343369" y="510540"/>
                  <a:pt x="320509" y="441960"/>
                  <a:pt x="361466" y="382905"/>
                </a:cubicBezTo>
                <a:cubicBezTo>
                  <a:pt x="453858" y="260033"/>
                  <a:pt x="386231" y="66675"/>
                  <a:pt x="232879" y="0"/>
                </a:cubicBezTo>
                <a:cubicBezTo>
                  <a:pt x="302411" y="131445"/>
                  <a:pt x="195731" y="252413"/>
                  <a:pt x="134771" y="302895"/>
                </a:cubicBezTo>
                <a:cubicBezTo>
                  <a:pt x="73811" y="353378"/>
                  <a:pt x="32854" y="405765"/>
                  <a:pt x="20471" y="436245"/>
                </a:cubicBezTo>
                <a:cubicBezTo>
                  <a:pt x="-41442" y="586740"/>
                  <a:pt x="50951" y="730568"/>
                  <a:pt x="113816" y="764858"/>
                </a:cubicBezTo>
                <a:cubicBezTo>
                  <a:pt x="85241" y="700088"/>
                  <a:pt x="58571" y="576263"/>
                  <a:pt x="170966" y="460058"/>
                </a:cubicBezTo>
                <a:cubicBezTo>
                  <a:pt x="170966" y="460058"/>
                  <a:pt x="138581" y="583883"/>
                  <a:pt x="209066" y="669608"/>
                </a:cubicBezTo>
                <a:cubicBezTo>
                  <a:pt x="279551" y="755333"/>
                  <a:pt x="278599" y="819150"/>
                  <a:pt x="278599" y="819150"/>
                </a:cubicBezTo>
                <a:cubicBezTo>
                  <a:pt x="388136" y="819150"/>
                  <a:pt x="491958" y="753428"/>
                  <a:pt x="535774" y="645795"/>
                </a:cubicBezTo>
                <a:cubicBezTo>
                  <a:pt x="569111" y="581978"/>
                  <a:pt x="571969" y="481013"/>
                  <a:pt x="527201" y="421958"/>
                </a:cubicBezTo>
              </a:path>
            </a:pathLst>
          </a:custGeom>
          <a:solidFill>
            <a:sysClr val="windowText" lastClr="000000">
              <a:lumMod val="85000"/>
              <a:lumOff val="15000"/>
            </a:sys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Graphic 27" descr="Infinity">
            <a:extLst>
              <a:ext uri="{FF2B5EF4-FFF2-40B4-BE49-F238E27FC236}">
                <a16:creationId xmlns="" xmlns:a16="http://schemas.microsoft.com/office/drawing/2014/main" id="{280FBDE6-50C3-46BC-BD4D-B1A26274BE33}"/>
              </a:ext>
            </a:extLst>
          </p:cNvPr>
          <p:cNvSpPr/>
          <p:nvPr/>
        </p:nvSpPr>
        <p:spPr>
          <a:xfrm>
            <a:off x="3657270" y="2622155"/>
            <a:ext cx="806576" cy="370903"/>
          </a:xfrm>
          <a:custGeom>
            <a:avLst/>
            <a:gdLst>
              <a:gd name="connsiteX0" fmla="*/ 621125 w 806576"/>
              <a:gd name="connsiteY0" fmla="*/ 0 h 370903"/>
              <a:gd name="connsiteX1" fmla="*/ 403289 w 806576"/>
              <a:gd name="connsiteY1" fmla="*/ 132779 h 370903"/>
              <a:gd name="connsiteX2" fmla="*/ 185452 w 806576"/>
              <a:gd name="connsiteY2" fmla="*/ 0 h 370903"/>
              <a:gd name="connsiteX3" fmla="*/ 0 w 806576"/>
              <a:gd name="connsiteY3" fmla="*/ 185452 h 370903"/>
              <a:gd name="connsiteX4" fmla="*/ 185452 w 806576"/>
              <a:gd name="connsiteY4" fmla="*/ 370904 h 370903"/>
              <a:gd name="connsiteX5" fmla="*/ 403289 w 806576"/>
              <a:gd name="connsiteY5" fmla="*/ 236791 h 370903"/>
              <a:gd name="connsiteX6" fmla="*/ 621125 w 806576"/>
              <a:gd name="connsiteY6" fmla="*/ 370904 h 370903"/>
              <a:gd name="connsiteX7" fmla="*/ 806577 w 806576"/>
              <a:gd name="connsiteY7" fmla="*/ 185452 h 370903"/>
              <a:gd name="connsiteX8" fmla="*/ 621125 w 806576"/>
              <a:gd name="connsiteY8" fmla="*/ 0 h 370903"/>
              <a:gd name="connsiteX9" fmla="*/ 346139 w 806576"/>
              <a:gd name="connsiteY9" fmla="*/ 186976 h 370903"/>
              <a:gd name="connsiteX10" fmla="*/ 185452 w 806576"/>
              <a:gd name="connsiteY10" fmla="*/ 294704 h 370903"/>
              <a:gd name="connsiteX11" fmla="*/ 76200 w 806576"/>
              <a:gd name="connsiteY11" fmla="*/ 185452 h 370903"/>
              <a:gd name="connsiteX12" fmla="*/ 185452 w 806576"/>
              <a:gd name="connsiteY12" fmla="*/ 76200 h 370903"/>
              <a:gd name="connsiteX13" fmla="*/ 345758 w 806576"/>
              <a:gd name="connsiteY13" fmla="*/ 182689 h 370903"/>
              <a:gd name="connsiteX14" fmla="*/ 347472 w 806576"/>
              <a:gd name="connsiteY14" fmla="*/ 184785 h 370903"/>
              <a:gd name="connsiteX15" fmla="*/ 621125 w 806576"/>
              <a:gd name="connsiteY15" fmla="*/ 294704 h 370903"/>
              <a:gd name="connsiteX16" fmla="*/ 461010 w 806576"/>
              <a:gd name="connsiteY16" fmla="*/ 186976 h 370903"/>
              <a:gd name="connsiteX17" fmla="*/ 459105 w 806576"/>
              <a:gd name="connsiteY17" fmla="*/ 184785 h 370903"/>
              <a:gd name="connsiteX18" fmla="*/ 460820 w 806576"/>
              <a:gd name="connsiteY18" fmla="*/ 182689 h 370903"/>
              <a:gd name="connsiteX19" fmla="*/ 621125 w 806576"/>
              <a:gd name="connsiteY19" fmla="*/ 76200 h 370903"/>
              <a:gd name="connsiteX20" fmla="*/ 730377 w 806576"/>
              <a:gd name="connsiteY20" fmla="*/ 185452 h 370903"/>
              <a:gd name="connsiteX21" fmla="*/ 621125 w 806576"/>
              <a:gd name="connsiteY21" fmla="*/ 294704 h 37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06576" h="370903">
                <a:moveTo>
                  <a:pt x="621125" y="0"/>
                </a:moveTo>
                <a:cubicBezTo>
                  <a:pt x="529019" y="0"/>
                  <a:pt x="461677" y="65437"/>
                  <a:pt x="403289" y="132779"/>
                </a:cubicBezTo>
                <a:cubicBezTo>
                  <a:pt x="344900" y="65437"/>
                  <a:pt x="277559" y="0"/>
                  <a:pt x="185452" y="0"/>
                </a:cubicBezTo>
                <a:cubicBezTo>
                  <a:pt x="83029" y="0"/>
                  <a:pt x="0" y="83029"/>
                  <a:pt x="0" y="185452"/>
                </a:cubicBezTo>
                <a:cubicBezTo>
                  <a:pt x="0" y="287874"/>
                  <a:pt x="83029" y="370904"/>
                  <a:pt x="185452" y="370904"/>
                </a:cubicBezTo>
                <a:cubicBezTo>
                  <a:pt x="277273" y="370904"/>
                  <a:pt x="342329" y="307277"/>
                  <a:pt x="403289" y="236791"/>
                </a:cubicBezTo>
                <a:cubicBezTo>
                  <a:pt x="463677" y="306800"/>
                  <a:pt x="529019" y="370904"/>
                  <a:pt x="621125" y="370904"/>
                </a:cubicBezTo>
                <a:cubicBezTo>
                  <a:pt x="723548" y="370904"/>
                  <a:pt x="806577" y="287874"/>
                  <a:pt x="806577" y="185452"/>
                </a:cubicBezTo>
                <a:cubicBezTo>
                  <a:pt x="806577" y="83029"/>
                  <a:pt x="723548" y="0"/>
                  <a:pt x="621125" y="0"/>
                </a:cubicBezTo>
                <a:close/>
                <a:moveTo>
                  <a:pt x="346139" y="186976"/>
                </a:moveTo>
                <a:cubicBezTo>
                  <a:pt x="286607" y="255175"/>
                  <a:pt x="241364" y="294704"/>
                  <a:pt x="185452" y="294704"/>
                </a:cubicBezTo>
                <a:cubicBezTo>
                  <a:pt x="125114" y="294704"/>
                  <a:pt x="76200" y="245790"/>
                  <a:pt x="76200" y="185452"/>
                </a:cubicBezTo>
                <a:cubicBezTo>
                  <a:pt x="76200" y="125114"/>
                  <a:pt x="125114" y="76200"/>
                  <a:pt x="185452" y="76200"/>
                </a:cubicBezTo>
                <a:cubicBezTo>
                  <a:pt x="241840" y="76200"/>
                  <a:pt x="290227" y="118777"/>
                  <a:pt x="345758" y="182689"/>
                </a:cubicBezTo>
                <a:lnTo>
                  <a:pt x="347472" y="184785"/>
                </a:lnTo>
                <a:close/>
                <a:moveTo>
                  <a:pt x="621125" y="294704"/>
                </a:moveTo>
                <a:cubicBezTo>
                  <a:pt x="565118" y="294704"/>
                  <a:pt x="518351" y="253460"/>
                  <a:pt x="461010" y="186976"/>
                </a:cubicBezTo>
                <a:lnTo>
                  <a:pt x="459105" y="184785"/>
                </a:lnTo>
                <a:lnTo>
                  <a:pt x="460820" y="182689"/>
                </a:lnTo>
                <a:cubicBezTo>
                  <a:pt x="516255" y="118777"/>
                  <a:pt x="565214" y="76200"/>
                  <a:pt x="621125" y="76200"/>
                </a:cubicBezTo>
                <a:cubicBezTo>
                  <a:pt x="681463" y="76200"/>
                  <a:pt x="730377" y="125114"/>
                  <a:pt x="730377" y="185452"/>
                </a:cubicBezTo>
                <a:cubicBezTo>
                  <a:pt x="730377" y="245790"/>
                  <a:pt x="681463" y="294704"/>
                  <a:pt x="621125" y="294704"/>
                </a:cubicBezTo>
                <a:close/>
              </a:path>
            </a:pathLst>
          </a:custGeom>
          <a:solidFill>
            <a:sysClr val="windowText" lastClr="000000">
              <a:lumMod val="85000"/>
              <a:lumOff val="15000"/>
            </a:sys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Graphic 5" descr="Forbidden">
            <a:extLst>
              <a:ext uri="{FF2B5EF4-FFF2-40B4-BE49-F238E27FC236}">
                <a16:creationId xmlns="" xmlns:a16="http://schemas.microsoft.com/office/drawing/2014/main" id="{1EBDF492-B802-43BD-A7C2-CBB826DB36AA}"/>
              </a:ext>
            </a:extLst>
          </p:cNvPr>
          <p:cNvSpPr/>
          <p:nvPr/>
        </p:nvSpPr>
        <p:spPr>
          <a:xfrm>
            <a:off x="1663686" y="2445657"/>
            <a:ext cx="723900" cy="723900"/>
          </a:xfrm>
          <a:custGeom>
            <a:avLst/>
            <a:gdLst>
              <a:gd name="connsiteX0" fmla="*/ 95250 w 723900"/>
              <a:gd name="connsiteY0" fmla="*/ 400050 h 723900"/>
              <a:gd name="connsiteX1" fmla="*/ 95250 w 723900"/>
              <a:gd name="connsiteY1" fmla="*/ 323850 h 723900"/>
              <a:gd name="connsiteX2" fmla="*/ 628650 w 723900"/>
              <a:gd name="connsiteY2" fmla="*/ 323850 h 723900"/>
              <a:gd name="connsiteX3" fmla="*/ 628650 w 723900"/>
              <a:gd name="connsiteY3" fmla="*/ 400050 h 723900"/>
              <a:gd name="connsiteX4" fmla="*/ 95250 w 723900"/>
              <a:gd name="connsiteY4" fmla="*/ 400050 h 723900"/>
              <a:gd name="connsiteX5" fmla="*/ 361950 w 723900"/>
              <a:gd name="connsiteY5" fmla="*/ 0 h 723900"/>
              <a:gd name="connsiteX6" fmla="*/ 0 w 723900"/>
              <a:gd name="connsiteY6" fmla="*/ 361950 h 723900"/>
              <a:gd name="connsiteX7" fmla="*/ 361950 w 723900"/>
              <a:gd name="connsiteY7" fmla="*/ 723900 h 723900"/>
              <a:gd name="connsiteX8" fmla="*/ 723900 w 723900"/>
              <a:gd name="connsiteY8" fmla="*/ 361950 h 723900"/>
              <a:gd name="connsiteX9" fmla="*/ 361950 w 723900"/>
              <a:gd name="connsiteY9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3900" h="723900">
                <a:moveTo>
                  <a:pt x="95250" y="400050"/>
                </a:moveTo>
                <a:lnTo>
                  <a:pt x="95250" y="323850"/>
                </a:lnTo>
                <a:lnTo>
                  <a:pt x="628650" y="323850"/>
                </a:lnTo>
                <a:lnTo>
                  <a:pt x="628650" y="400050"/>
                </a:lnTo>
                <a:lnTo>
                  <a:pt x="95250" y="400050"/>
                </a:lnTo>
                <a:close/>
                <a:moveTo>
                  <a:pt x="361950" y="0"/>
                </a:moveTo>
                <a:cubicBezTo>
                  <a:pt x="161925" y="0"/>
                  <a:pt x="0" y="161925"/>
                  <a:pt x="0" y="361950"/>
                </a:cubicBezTo>
                <a:cubicBezTo>
                  <a:pt x="0" y="561975"/>
                  <a:pt x="161925" y="723900"/>
                  <a:pt x="361950" y="723900"/>
                </a:cubicBezTo>
                <a:cubicBezTo>
                  <a:pt x="561975" y="723900"/>
                  <a:pt x="723900" y="561975"/>
                  <a:pt x="723900" y="361950"/>
                </a:cubicBezTo>
                <a:cubicBezTo>
                  <a:pt x="723900" y="161925"/>
                  <a:pt x="561975" y="0"/>
                  <a:pt x="361950" y="0"/>
                </a:cubicBezTo>
                <a:close/>
              </a:path>
            </a:pathLst>
          </a:custGeom>
          <a:solidFill>
            <a:sysClr val="windowText" lastClr="000000">
              <a:lumMod val="85000"/>
              <a:lumOff val="15000"/>
            </a:sys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572A9C5-B9CD-4043-9C5B-B2C18989113C}"/>
              </a:ext>
            </a:extLst>
          </p:cNvPr>
          <p:cNvSpPr txBox="1"/>
          <p:nvPr/>
        </p:nvSpPr>
        <p:spPr>
          <a:xfrm>
            <a:off x="3219246" y="4226592"/>
            <a:ext cx="1681773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rIns="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1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วิจัย และพัฒนาองค์ความรู้และเทคโนโลยีการส่งเสริมสุขภาพ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b="1" kern="0" noProof="1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0" cap="none" spc="0" normalizeH="0" baseline="0" noProof="1">
              <a:ln>
                <a:noFill/>
              </a:ln>
              <a:effectLst/>
              <a:uLnTx/>
              <a:uFillTx/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b="1" i="0" u="none" strike="noStrike" kern="0" cap="none" spc="0" normalizeH="0" baseline="0" noProof="1">
              <a:ln>
                <a:noFill/>
              </a:ln>
              <a:effectLst/>
              <a:uLnTx/>
              <a:uFillTx/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C9CFC1C-8B00-4286-99FE-B2684341CF36}"/>
              </a:ext>
            </a:extLst>
          </p:cNvPr>
          <p:cNvSpPr txBox="1"/>
          <p:nvPr/>
        </p:nvSpPr>
        <p:spPr>
          <a:xfrm>
            <a:off x="1184748" y="4226592"/>
            <a:ext cx="1681773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rIns="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i="0" dirty="0">
                <a:solidFill>
                  <a:srgbClr val="333333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ศึกษา และวิเคราะห์สถานการณ์ เพื่อนำมาใช้ในการวางแผนและ</a:t>
            </a:r>
            <a:endParaRPr lang="en-US" b="1" i="0" dirty="0">
              <a:solidFill>
                <a:srgbClr val="333333"/>
              </a:solidFill>
              <a:effectLst/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i="0" dirty="0">
                <a:solidFill>
                  <a:srgbClr val="333333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กำหนดกลวิธีการดำเนินงานส่งเสริมสุขภาพ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0" cap="none" spc="0" normalizeH="0" baseline="0" noProof="1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B92E140-EC2F-46C5-BEA0-D297E1A1D3F4}"/>
              </a:ext>
            </a:extLst>
          </p:cNvPr>
          <p:cNvSpPr txBox="1"/>
          <p:nvPr/>
        </p:nvSpPr>
        <p:spPr>
          <a:xfrm>
            <a:off x="5253744" y="4226592"/>
            <a:ext cx="1681773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rIns="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1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สนับสนุน และพัฒนาศักยภาพการดำเนินงานส่งเสริมสุขภาพ ของหน่วยงานสาธารณสุขระดับอำเภอ ตำบล และภาคีเครือข่าย</a:t>
            </a:r>
            <a:endParaRPr lang="th-TH" b="1" kern="0" noProof="1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EF48939-75B5-4EBD-87BE-5F50A3C35F8E}"/>
              </a:ext>
            </a:extLst>
          </p:cNvPr>
          <p:cNvSpPr txBox="1"/>
          <p:nvPr/>
        </p:nvSpPr>
        <p:spPr>
          <a:xfrm>
            <a:off x="7289518" y="4226592"/>
            <a:ext cx="1681773" cy="1754326"/>
          </a:xfrm>
          <a:prstGeom prst="rect">
            <a:avLst/>
          </a:prstGeom>
          <a:solidFill>
            <a:srgbClr val="FEDADB"/>
          </a:solidFill>
        </p:spPr>
        <p:txBody>
          <a:bodyPr wrap="square" lIns="0" rIns="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1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ติดตาม กำกับ และประเมินผลการดำเนินงานส่งเสริมสุขภาพของหน่วยงานสาธารณสุขระดับอำเภอ ตำบล และภาคีเครือข่าย</a:t>
            </a:r>
            <a:endParaRPr lang="th-TH" b="1" kern="0" noProof="1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A772157-321A-4C01-87D3-B91682791151}"/>
              </a:ext>
            </a:extLst>
          </p:cNvPr>
          <p:cNvSpPr txBox="1"/>
          <p:nvPr/>
        </p:nvSpPr>
        <p:spPr>
          <a:xfrm>
            <a:off x="9377242" y="4226592"/>
            <a:ext cx="1681773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rIns="0" rtlCol="0" anchor="t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1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ประสาน และเสริมสร้างความร่วมมือของภาคีเครือข่ายที่เกี่ยวข้องใน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1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การดำเนินงานส่งเสริมสุขภาพ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b="1" kern="0" noProof="1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55114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แผนภูมิ 2"/>
          <p:cNvGraphicFramePr/>
          <p:nvPr>
            <p:extLst>
              <p:ext uri="{D42A27DB-BD31-4B8C-83A1-F6EECF244321}">
                <p14:modId xmlns:p14="http://schemas.microsoft.com/office/powerpoint/2010/main" val="663514693"/>
              </p:ext>
            </p:extLst>
          </p:nvPr>
        </p:nvGraphicFramePr>
        <p:xfrm>
          <a:off x="768627" y="1451737"/>
          <a:ext cx="10840277" cy="4783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กล่องข้อความ 1"/>
          <p:cNvSpPr txBox="1"/>
          <p:nvPr/>
        </p:nvSpPr>
        <p:spPr>
          <a:xfrm>
            <a:off x="10177670" y="6453146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0087" y="878989"/>
            <a:ext cx="2425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ร้อยละสงสัย</a:t>
            </a:r>
            <a:r>
              <a:rPr lang="th-TH" sz="2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ล่าช้า</a:t>
            </a:r>
            <a:endParaRPr lang="th-TH" sz="2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4565271" y="230618"/>
            <a:ext cx="3411110" cy="769441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อำเภอเมืองสตูล</a:t>
            </a:r>
          </a:p>
        </p:txBody>
      </p:sp>
    </p:spTree>
    <p:extLst>
      <p:ext uri="{BB962C8B-B14F-4D97-AF65-F5344CB8AC3E}">
        <p14:creationId xmlns:p14="http://schemas.microsoft.com/office/powerpoint/2010/main" val="15741732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แผนภูมิ 2"/>
          <p:cNvGraphicFramePr/>
          <p:nvPr>
            <p:extLst/>
          </p:nvPr>
        </p:nvGraphicFramePr>
        <p:xfrm>
          <a:off x="490330" y="1139687"/>
          <a:ext cx="11423374" cy="5069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4400542" y="291257"/>
            <a:ext cx="3551583" cy="646331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อำเภอเมืองสตูล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8295" y="706756"/>
            <a:ext cx="170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ร้อยละการติดตาม</a:t>
            </a: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0161104" y="651944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</p:spTree>
    <p:extLst>
      <p:ext uri="{BB962C8B-B14F-4D97-AF65-F5344CB8AC3E}">
        <p14:creationId xmlns:p14="http://schemas.microsoft.com/office/powerpoint/2010/main" val="27859378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656649" y="1014358"/>
            <a:ext cx="4630967" cy="58477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อำเภอละงู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524D3AD-DFE4-4D42-9B3A-60EC515BD05D}"/>
              </a:ext>
            </a:extLst>
          </p:cNvPr>
          <p:cNvGrpSpPr/>
          <p:nvPr/>
        </p:nvGrpSpPr>
        <p:grpSpPr>
          <a:xfrm>
            <a:off x="307303" y="2250831"/>
            <a:ext cx="5504441" cy="3744409"/>
            <a:chOff x="162520" y="784746"/>
            <a:chExt cx="5504441" cy="3393180"/>
          </a:xfrm>
        </p:grpSpPr>
        <p:graphicFrame>
          <p:nvGraphicFramePr>
            <p:cNvPr id="3" name="แผนภูมิ 2"/>
            <p:cNvGraphicFramePr/>
            <p:nvPr>
              <p:extLst/>
            </p:nvPr>
          </p:nvGraphicFramePr>
          <p:xfrm>
            <a:off x="511866" y="1123300"/>
            <a:ext cx="5155095" cy="30546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162520" y="784746"/>
              <a:ext cx="1720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16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ร้อยละการ</a:t>
              </a:r>
              <a:r>
                <a:rPr lang="th-TH" sz="20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คัด</a:t>
              </a:r>
              <a:r>
                <a:rPr lang="th-TH" sz="16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กรอง</a:t>
              </a:r>
            </a:p>
          </p:txBody>
        </p:sp>
      </p:grpSp>
      <p:sp>
        <p:nvSpPr>
          <p:cNvPr id="2" name="กล่องข้อความ 1"/>
          <p:cNvSpPr txBox="1"/>
          <p:nvPr/>
        </p:nvSpPr>
        <p:spPr>
          <a:xfrm>
            <a:off x="9561443" y="6423991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DA6B817-05D5-4FF0-97D3-BA56D642A806}"/>
              </a:ext>
            </a:extLst>
          </p:cNvPr>
          <p:cNvGrpSpPr/>
          <p:nvPr/>
        </p:nvGrpSpPr>
        <p:grpSpPr>
          <a:xfrm>
            <a:off x="6096000" y="157662"/>
            <a:ext cx="5536299" cy="3218404"/>
            <a:chOff x="6698974" y="784746"/>
            <a:chExt cx="5098815" cy="3218404"/>
          </a:xfrm>
        </p:grpSpPr>
        <p:graphicFrame>
          <p:nvGraphicFramePr>
            <p:cNvPr id="7" name="แผนภูมิ 2">
              <a:extLst>
                <a:ext uri="{FF2B5EF4-FFF2-40B4-BE49-F238E27FC236}">
                  <a16:creationId xmlns="" xmlns:a16="http://schemas.microsoft.com/office/drawing/2014/main" id="{03B8FBB4-6243-4F86-A5C4-04DD6B4DD43F}"/>
                </a:ext>
              </a:extLst>
            </p:cNvPr>
            <p:cNvGraphicFramePr/>
            <p:nvPr>
              <p:extLst/>
            </p:nvPr>
          </p:nvGraphicFramePr>
          <p:xfrm>
            <a:off x="6920989" y="1138397"/>
            <a:ext cx="4876800" cy="286475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7DDAFA43-D5F0-4BEC-A6EB-2B0EB082C8FD}"/>
                </a:ext>
              </a:extLst>
            </p:cNvPr>
            <p:cNvSpPr txBox="1"/>
            <p:nvPr/>
          </p:nvSpPr>
          <p:spPr>
            <a:xfrm>
              <a:off x="6698974" y="784746"/>
              <a:ext cx="152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ร้อยละสงสัย</a:t>
              </a:r>
              <a:r>
                <a:rPr lang="th-TH" sz="2000" b="1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ล่าช้า</a:t>
              </a:r>
              <a:endPara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C4ADC81-9717-4368-92A1-0E7E914F05AD}"/>
              </a:ext>
            </a:extLst>
          </p:cNvPr>
          <p:cNvGrpSpPr/>
          <p:nvPr/>
        </p:nvGrpSpPr>
        <p:grpSpPr>
          <a:xfrm>
            <a:off x="5854937" y="3059882"/>
            <a:ext cx="5987478" cy="3241749"/>
            <a:chOff x="3003315" y="3730071"/>
            <a:chExt cx="5987478" cy="2942057"/>
          </a:xfrm>
        </p:grpSpPr>
        <p:graphicFrame>
          <p:nvGraphicFramePr>
            <p:cNvPr id="9" name="แผนภูมิ 2">
              <a:extLst>
                <a:ext uri="{FF2B5EF4-FFF2-40B4-BE49-F238E27FC236}">
                  <a16:creationId xmlns="" xmlns:a16="http://schemas.microsoft.com/office/drawing/2014/main" id="{8343288F-C0A9-49E7-A0A4-F61999154CC3}"/>
                </a:ext>
              </a:extLst>
            </p:cNvPr>
            <p:cNvGraphicFramePr/>
            <p:nvPr>
              <p:extLst/>
            </p:nvPr>
          </p:nvGraphicFramePr>
          <p:xfrm>
            <a:off x="3597158" y="4153111"/>
            <a:ext cx="5393635" cy="25190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CDD5C49-57FD-4D65-ACEB-A11B7068E628}"/>
                </a:ext>
              </a:extLst>
            </p:cNvPr>
            <p:cNvSpPr txBox="1"/>
            <p:nvPr/>
          </p:nvSpPr>
          <p:spPr>
            <a:xfrm>
              <a:off x="3003315" y="3730071"/>
              <a:ext cx="14262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ร้อยละการติดตาม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40961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/>
          <p:nvPr/>
        </p:nvSpPr>
        <p:spPr>
          <a:xfrm>
            <a:off x="2119087" y="347650"/>
            <a:ext cx="7953828" cy="58477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ผลการคัดกรองพัฒนาการเด็กปฐมวัย ปี </a:t>
            </a:r>
            <a:r>
              <a:rPr lang="en-US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ควนกาหลง</a:t>
            </a:r>
          </a:p>
        </p:txBody>
      </p:sp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:p14="http://schemas.microsoft.com/office/powerpoint/2010/main" val="3116161927"/>
              </p:ext>
            </p:extLst>
          </p:nvPr>
        </p:nvGraphicFramePr>
        <p:xfrm>
          <a:off x="468923" y="1132114"/>
          <a:ext cx="11007969" cy="4982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กล่องข้อความ 1"/>
          <p:cNvSpPr txBox="1"/>
          <p:nvPr/>
        </p:nvSpPr>
        <p:spPr>
          <a:xfrm>
            <a:off x="10227365" y="647637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</p:spTree>
    <p:extLst>
      <p:ext uri="{BB962C8B-B14F-4D97-AF65-F5344CB8AC3E}">
        <p14:creationId xmlns:p14="http://schemas.microsoft.com/office/powerpoint/2010/main" val="13574504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แผนภูมิ 7"/>
          <p:cNvGraphicFramePr/>
          <p:nvPr>
            <p:extLst/>
          </p:nvPr>
        </p:nvGraphicFramePr>
        <p:xfrm>
          <a:off x="1331843" y="882950"/>
          <a:ext cx="10104783" cy="5439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กล่องข้อความ 1">
            <a:extLst>
              <a:ext uri="{FF2B5EF4-FFF2-40B4-BE49-F238E27FC236}">
                <a16:creationId xmlns="" xmlns:a16="http://schemas.microsoft.com/office/drawing/2014/main" id="{2A19B2D1-9916-4567-978E-DEB08F6C6A0A}"/>
              </a:ext>
            </a:extLst>
          </p:cNvPr>
          <p:cNvSpPr txBox="1"/>
          <p:nvPr/>
        </p:nvSpPr>
        <p:spPr>
          <a:xfrm>
            <a:off x="9864833" y="6498376"/>
            <a:ext cx="2109917" cy="35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70000" y="535056"/>
            <a:ext cx="73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prstClr val="black"/>
                </a:solidFill>
              </a:rPr>
              <a:t>ร้อยละ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2177143" y="347650"/>
            <a:ext cx="7953828" cy="58477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ผลการคัดกรองพัฒนาการเด็กปฐมวัย ปี </a:t>
            </a:r>
            <a:r>
              <a:rPr lang="en-US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อำเภอทุ่งหว้า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386848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:p14="http://schemas.microsoft.com/office/powerpoint/2010/main" val="2995839804"/>
              </p:ext>
            </p:extLst>
          </p:nvPr>
        </p:nvGraphicFramePr>
        <p:xfrm>
          <a:off x="420914" y="954157"/>
          <a:ext cx="11055469" cy="5065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กล่องข้อความ 1">
            <a:extLst>
              <a:ext uri="{FF2B5EF4-FFF2-40B4-BE49-F238E27FC236}">
                <a16:creationId xmlns="" xmlns:a16="http://schemas.microsoft.com/office/drawing/2014/main" id="{9652CB19-C6FF-4A52-BB18-60188F140794}"/>
              </a:ext>
            </a:extLst>
          </p:cNvPr>
          <p:cNvSpPr txBox="1"/>
          <p:nvPr/>
        </p:nvSpPr>
        <p:spPr>
          <a:xfrm>
            <a:off x="9984914" y="6459256"/>
            <a:ext cx="2002276" cy="338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2119087" y="347650"/>
            <a:ext cx="7953828" cy="58477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ผลการคัดกรองพัฒนาการเด็กปฐมวัย ปี </a:t>
            </a:r>
            <a:r>
              <a:rPr lang="en-US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อำเภอท่าแพ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580958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:p14="http://schemas.microsoft.com/office/powerpoint/2010/main" val="3679599706"/>
              </p:ext>
            </p:extLst>
          </p:nvPr>
        </p:nvGraphicFramePr>
        <p:xfrm>
          <a:off x="358831" y="964964"/>
          <a:ext cx="11567886" cy="5309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กล่องข้อความ 1">
            <a:extLst>
              <a:ext uri="{FF2B5EF4-FFF2-40B4-BE49-F238E27FC236}">
                <a16:creationId xmlns="" xmlns:a16="http://schemas.microsoft.com/office/drawing/2014/main" id="{9C7FBB11-7BC6-4A53-8F85-2D2C6DD8F599}"/>
              </a:ext>
            </a:extLst>
          </p:cNvPr>
          <p:cNvSpPr txBox="1"/>
          <p:nvPr/>
        </p:nvSpPr>
        <p:spPr>
          <a:xfrm>
            <a:off x="10043496" y="6519413"/>
            <a:ext cx="1752592" cy="33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2119087" y="347650"/>
            <a:ext cx="7953828" cy="58477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ผลการคัดกรองพัฒนาการเด็กปฐมวัย ปี </a:t>
            </a:r>
            <a:r>
              <a:rPr lang="en-US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อำเภอควนโดน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0563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:p14="http://schemas.microsoft.com/office/powerpoint/2010/main" val="505930879"/>
              </p:ext>
            </p:extLst>
          </p:nvPr>
        </p:nvGraphicFramePr>
        <p:xfrm>
          <a:off x="580571" y="940906"/>
          <a:ext cx="11185183" cy="5314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กล่องข้อความ 1">
            <a:extLst>
              <a:ext uri="{FF2B5EF4-FFF2-40B4-BE49-F238E27FC236}">
                <a16:creationId xmlns="" xmlns:a16="http://schemas.microsoft.com/office/drawing/2014/main" id="{99784A95-5727-4995-9D51-4FF94B2C4197}"/>
              </a:ext>
            </a:extLst>
          </p:cNvPr>
          <p:cNvSpPr txBox="1"/>
          <p:nvPr/>
        </p:nvSpPr>
        <p:spPr>
          <a:xfrm>
            <a:off x="10189273" y="6519419"/>
            <a:ext cx="1752584" cy="338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2119087" y="347650"/>
            <a:ext cx="7953828" cy="58477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ผลการคัดกรองพัฒนาการเด็กปฐมวัย ปี </a:t>
            </a:r>
            <a:r>
              <a:rPr lang="en-US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2563 </a:t>
            </a:r>
            <a:r>
              <a:rPr lang="th-TH" sz="3200" b="1" dirty="0" err="1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อำเภอมนัง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4723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70843" y="297355"/>
            <a:ext cx="5274365" cy="954107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เด็กปฐมวัยที่มีการพัฒนาการล่าช้าได้รับการกระตุ้นด้วย </a:t>
            </a:r>
            <a:r>
              <a:rPr lang="en-US" sz="2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TEDA4I</a:t>
            </a:r>
            <a:endParaRPr lang="th-TH" sz="2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แผนภูมิ 3"/>
          <p:cNvGraphicFramePr/>
          <p:nvPr>
            <p:extLst>
              <p:ext uri="{D42A27DB-BD31-4B8C-83A1-F6EECF244321}">
                <p14:modId xmlns:p14="http://schemas.microsoft.com/office/powerpoint/2010/main" val="456097891"/>
              </p:ext>
            </p:extLst>
          </p:nvPr>
        </p:nvGraphicFramePr>
        <p:xfrm>
          <a:off x="6231832" y="1587482"/>
          <a:ext cx="5751443" cy="3641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กล่องข้อความ 4"/>
          <p:cNvSpPr txBox="1"/>
          <p:nvPr/>
        </p:nvSpPr>
        <p:spPr>
          <a:xfrm>
            <a:off x="9408026" y="6470488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graphicFrame>
        <p:nvGraphicFramePr>
          <p:cNvPr id="6" name="ตาราง 1">
            <a:extLst>
              <a:ext uri="{FF2B5EF4-FFF2-40B4-BE49-F238E27FC236}">
                <a16:creationId xmlns="" xmlns:a16="http://schemas.microsoft.com/office/drawing/2014/main" id="{F165AF7F-EC4B-4E3A-8377-61C5B2BD4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224549"/>
              </p:ext>
            </p:extLst>
          </p:nvPr>
        </p:nvGraphicFramePr>
        <p:xfrm>
          <a:off x="560417" y="1568114"/>
          <a:ext cx="5314121" cy="3477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4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19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19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19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7190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67954"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กระตุ้น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อยู่ระหว่างการติดตาม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ติดตามไม่ได้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5626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เมืองสตูล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5626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ควนโดน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  <a:endParaRPr lang="th-TH" sz="18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th-TH" sz="18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5626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ควนกาหลง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5626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ท่าแพ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endParaRPr lang="th-TH" sz="18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18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5626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ละงู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5626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ทุ่งหว้า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5626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มะนัง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9618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จังหวัด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endParaRPr lang="th-TH" sz="18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4801D68-3023-4FB2-8452-0C1BDBA30869}"/>
              </a:ext>
            </a:extLst>
          </p:cNvPr>
          <p:cNvSpPr txBox="1"/>
          <p:nvPr/>
        </p:nvSpPr>
        <p:spPr>
          <a:xfrm>
            <a:off x="290683" y="297356"/>
            <a:ext cx="5547409" cy="954107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เด็กพัฒนาการล่าช้าได้รับการกระตุ้น</a:t>
            </a:r>
            <a:r>
              <a:rPr lang="th-TH" sz="2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พัฒนาการ</a:t>
            </a:r>
            <a:r>
              <a:rPr lang="en-US" sz="2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  <a:r>
              <a:rPr lang="th-TH" sz="2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ด้วย </a:t>
            </a:r>
            <a:r>
              <a:rPr lang="en-US" sz="2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TEDA4I </a:t>
            </a:r>
            <a:endParaRPr lang="th-TH" sz="2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5814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BA0D2A-2655-41FB-AB07-A3864395E8FF}"/>
              </a:ext>
            </a:extLst>
          </p:cNvPr>
          <p:cNvSpPr txBox="1"/>
          <p:nvPr/>
        </p:nvSpPr>
        <p:spPr>
          <a:xfrm>
            <a:off x="3288609" y="324691"/>
            <a:ext cx="5614780" cy="58477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ปฐมวัยมี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การพัฒนาการสมวัย 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</a:p>
        </p:txBody>
      </p:sp>
      <p:graphicFrame>
        <p:nvGraphicFramePr>
          <p:cNvPr id="6" name="แผนภูมิ 3">
            <a:extLst>
              <a:ext uri="{FF2B5EF4-FFF2-40B4-BE49-F238E27FC236}">
                <a16:creationId xmlns="" xmlns:a16="http://schemas.microsoft.com/office/drawing/2014/main" id="{215792F4-06A5-47BB-9487-5632FD6477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1077085"/>
              </p:ext>
            </p:extLst>
          </p:nvPr>
        </p:nvGraphicFramePr>
        <p:xfrm>
          <a:off x="899886" y="1006789"/>
          <a:ext cx="10406743" cy="5129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กล่องข้อความ 1">
            <a:extLst>
              <a:ext uri="{FF2B5EF4-FFF2-40B4-BE49-F238E27FC236}">
                <a16:creationId xmlns="" xmlns:a16="http://schemas.microsoft.com/office/drawing/2014/main" id="{8730951D-542D-4A99-9EAD-F1B885505EB3}"/>
              </a:ext>
            </a:extLst>
          </p:cNvPr>
          <p:cNvSpPr txBox="1"/>
          <p:nvPr/>
        </p:nvSpPr>
        <p:spPr>
          <a:xfrm>
            <a:off x="9554818" y="6518265"/>
            <a:ext cx="2379204" cy="13432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 </a:t>
            </a:r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  </a:t>
            </a:r>
            <a:r>
              <a:rPr lang="en-US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8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</p:spTree>
    <p:extLst>
      <p:ext uri="{BB962C8B-B14F-4D97-AF65-F5344CB8AC3E}">
        <p14:creationId xmlns:p14="http://schemas.microsoft.com/office/powerpoint/2010/main" val="629186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8093F8E-10AF-45AA-9C00-B505173D7AC5}"/>
              </a:ext>
            </a:extLst>
          </p:cNvPr>
          <p:cNvGrpSpPr/>
          <p:nvPr/>
        </p:nvGrpSpPr>
        <p:grpSpPr>
          <a:xfrm>
            <a:off x="2615011" y="1464160"/>
            <a:ext cx="6957958" cy="4900280"/>
            <a:chOff x="2617020" y="1066595"/>
            <a:chExt cx="6957958" cy="4900280"/>
          </a:xfrm>
        </p:grpSpPr>
        <p:sp>
          <p:nvSpPr>
            <p:cNvPr id="5" name="Circle">
              <a:extLst>
                <a:ext uri="{FF2B5EF4-FFF2-40B4-BE49-F238E27FC236}">
                  <a16:creationId xmlns="" xmlns:a16="http://schemas.microsoft.com/office/drawing/2014/main" id="{4498C17E-B40F-45EA-B195-ACDDEAB338FD}"/>
                </a:ext>
              </a:extLst>
            </p:cNvPr>
            <p:cNvSpPr/>
            <p:nvPr/>
          </p:nvSpPr>
          <p:spPr>
            <a:xfrm>
              <a:off x="4995895" y="2421650"/>
              <a:ext cx="2196191" cy="2196192"/>
            </a:xfrm>
            <a:prstGeom prst="ellipse">
              <a:avLst/>
            </a:prstGeom>
            <a:solidFill>
              <a:srgbClr val="D3D3D3">
                <a:lumMod val="9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" name="Circle">
              <a:extLst>
                <a:ext uri="{FF2B5EF4-FFF2-40B4-BE49-F238E27FC236}">
                  <a16:creationId xmlns="" xmlns:a16="http://schemas.microsoft.com/office/drawing/2014/main" id="{3CDB91D2-2ED0-4201-A532-0C2E8E8BAFA9}"/>
                </a:ext>
              </a:extLst>
            </p:cNvPr>
            <p:cNvSpPr/>
            <p:nvPr/>
          </p:nvSpPr>
          <p:spPr>
            <a:xfrm>
              <a:off x="7575517" y="1066595"/>
              <a:ext cx="1427327" cy="1427325"/>
            </a:xfrm>
            <a:prstGeom prst="ellipse">
              <a:avLst/>
            </a:prstGeom>
            <a:solidFill>
              <a:srgbClr val="4CC1E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" name="Circle">
              <a:extLst>
                <a:ext uri="{FF2B5EF4-FFF2-40B4-BE49-F238E27FC236}">
                  <a16:creationId xmlns="" xmlns:a16="http://schemas.microsoft.com/office/drawing/2014/main" id="{7BC768AD-84DA-474E-86FC-A69CBD9BC9B6}"/>
                </a:ext>
              </a:extLst>
            </p:cNvPr>
            <p:cNvSpPr/>
            <p:nvPr/>
          </p:nvSpPr>
          <p:spPr>
            <a:xfrm>
              <a:off x="7575517" y="4539550"/>
              <a:ext cx="1427327" cy="1427325"/>
            </a:xfrm>
            <a:prstGeom prst="ellipse">
              <a:avLst/>
            </a:prstGeom>
            <a:solidFill>
              <a:srgbClr val="A2B969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" name="Circle">
              <a:extLst>
                <a:ext uri="{FF2B5EF4-FFF2-40B4-BE49-F238E27FC236}">
                  <a16:creationId xmlns="" xmlns:a16="http://schemas.microsoft.com/office/drawing/2014/main" id="{7749F47C-2D9F-47B8-9282-8DE1C47AF396}"/>
                </a:ext>
              </a:extLst>
            </p:cNvPr>
            <p:cNvSpPr/>
            <p:nvPr/>
          </p:nvSpPr>
          <p:spPr>
            <a:xfrm>
              <a:off x="8147651" y="2803072"/>
              <a:ext cx="1427327" cy="1427325"/>
            </a:xfrm>
            <a:prstGeom prst="ellipse">
              <a:avLst/>
            </a:prstGeom>
            <a:solidFill>
              <a:srgbClr val="F7931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" name="Circle">
              <a:extLst>
                <a:ext uri="{FF2B5EF4-FFF2-40B4-BE49-F238E27FC236}">
                  <a16:creationId xmlns="" xmlns:a16="http://schemas.microsoft.com/office/drawing/2014/main" id="{7408A5CB-8164-4F7A-8F6A-EE643220FD5B}"/>
                </a:ext>
              </a:extLst>
            </p:cNvPr>
            <p:cNvSpPr/>
            <p:nvPr/>
          </p:nvSpPr>
          <p:spPr>
            <a:xfrm>
              <a:off x="3189155" y="4539550"/>
              <a:ext cx="1427327" cy="1427325"/>
            </a:xfrm>
            <a:prstGeom prst="ellipse">
              <a:avLst/>
            </a:prstGeom>
            <a:solidFill>
              <a:srgbClr val="C13018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Circle">
              <a:extLst>
                <a:ext uri="{FF2B5EF4-FFF2-40B4-BE49-F238E27FC236}">
                  <a16:creationId xmlns="" xmlns:a16="http://schemas.microsoft.com/office/drawing/2014/main" id="{3B32FC51-597A-4001-B014-94DC2BD16284}"/>
                </a:ext>
              </a:extLst>
            </p:cNvPr>
            <p:cNvSpPr/>
            <p:nvPr/>
          </p:nvSpPr>
          <p:spPr>
            <a:xfrm>
              <a:off x="3189155" y="1066595"/>
              <a:ext cx="1427327" cy="1427325"/>
            </a:xfrm>
            <a:prstGeom prst="ellipse">
              <a:avLst/>
            </a:prstGeom>
            <a:solidFill>
              <a:srgbClr val="3A5C8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="" xmlns:a16="http://schemas.microsoft.com/office/drawing/2014/main" id="{628BE441-6D3E-4FE3-96F5-9911D0C06B13}"/>
                </a:ext>
              </a:extLst>
            </p:cNvPr>
            <p:cNvSpPr/>
            <p:nvPr/>
          </p:nvSpPr>
          <p:spPr>
            <a:xfrm>
              <a:off x="4704809" y="1779253"/>
              <a:ext cx="417559" cy="417558"/>
            </a:xfrm>
            <a:prstGeom prst="ellipse">
              <a:avLst/>
            </a:prstGeom>
            <a:solidFill>
              <a:srgbClr val="3A5C84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Circle">
              <a:extLst>
                <a:ext uri="{FF2B5EF4-FFF2-40B4-BE49-F238E27FC236}">
                  <a16:creationId xmlns="" xmlns:a16="http://schemas.microsoft.com/office/drawing/2014/main" id="{84BE37D7-CBCD-4BAC-9522-390952610194}"/>
                </a:ext>
              </a:extLst>
            </p:cNvPr>
            <p:cNvSpPr/>
            <p:nvPr/>
          </p:nvSpPr>
          <p:spPr>
            <a:xfrm>
              <a:off x="5176569" y="4328763"/>
              <a:ext cx="417559" cy="417558"/>
            </a:xfrm>
            <a:prstGeom prst="ellipse">
              <a:avLst/>
            </a:prstGeom>
            <a:solidFill>
              <a:srgbClr val="C13018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Circle">
              <a:extLst>
                <a:ext uri="{FF2B5EF4-FFF2-40B4-BE49-F238E27FC236}">
                  <a16:creationId xmlns="" xmlns:a16="http://schemas.microsoft.com/office/drawing/2014/main" id="{8D3B07E0-0971-4A6F-AF7C-C73333592EBF}"/>
                </a:ext>
              </a:extLst>
            </p:cNvPr>
            <p:cNvSpPr/>
            <p:nvPr/>
          </p:nvSpPr>
          <p:spPr>
            <a:xfrm>
              <a:off x="4664659" y="4399026"/>
              <a:ext cx="277035" cy="277034"/>
            </a:xfrm>
            <a:prstGeom prst="ellipse">
              <a:avLst/>
            </a:prstGeom>
            <a:solidFill>
              <a:srgbClr val="C13018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Circle">
              <a:extLst>
                <a:ext uri="{FF2B5EF4-FFF2-40B4-BE49-F238E27FC236}">
                  <a16:creationId xmlns="" xmlns:a16="http://schemas.microsoft.com/office/drawing/2014/main" id="{9BA358AF-B682-49FC-9E54-505EF5043C52}"/>
                </a:ext>
              </a:extLst>
            </p:cNvPr>
            <p:cNvSpPr/>
            <p:nvPr/>
          </p:nvSpPr>
          <p:spPr>
            <a:xfrm>
              <a:off x="4333423" y="4469288"/>
              <a:ext cx="202758" cy="202758"/>
            </a:xfrm>
            <a:prstGeom prst="ellipse">
              <a:avLst/>
            </a:prstGeom>
            <a:solidFill>
              <a:srgbClr val="C13018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Circle">
              <a:extLst>
                <a:ext uri="{FF2B5EF4-FFF2-40B4-BE49-F238E27FC236}">
                  <a16:creationId xmlns="" xmlns:a16="http://schemas.microsoft.com/office/drawing/2014/main" id="{6A982A29-534C-4BB1-B52E-C8AAB6272040}"/>
                </a:ext>
              </a:extLst>
            </p:cNvPr>
            <p:cNvSpPr/>
            <p:nvPr/>
          </p:nvSpPr>
          <p:spPr>
            <a:xfrm>
              <a:off x="4885482" y="4770411"/>
              <a:ext cx="202758" cy="202758"/>
            </a:xfrm>
            <a:prstGeom prst="ellipse">
              <a:avLst/>
            </a:prstGeom>
            <a:solidFill>
              <a:srgbClr val="C13018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Circle">
              <a:extLst>
                <a:ext uri="{FF2B5EF4-FFF2-40B4-BE49-F238E27FC236}">
                  <a16:creationId xmlns="" xmlns:a16="http://schemas.microsoft.com/office/drawing/2014/main" id="{12ED3C88-AFD1-40EE-AF21-22450D7B3C06}"/>
                </a:ext>
              </a:extLst>
            </p:cNvPr>
            <p:cNvSpPr/>
            <p:nvPr/>
          </p:nvSpPr>
          <p:spPr>
            <a:xfrm>
              <a:off x="7294469" y="2532061"/>
              <a:ext cx="202758" cy="202758"/>
            </a:xfrm>
            <a:prstGeom prst="ellipse">
              <a:avLst/>
            </a:prstGeom>
            <a:solidFill>
              <a:srgbClr val="4CC1EF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Circle">
              <a:extLst>
                <a:ext uri="{FF2B5EF4-FFF2-40B4-BE49-F238E27FC236}">
                  <a16:creationId xmlns="" xmlns:a16="http://schemas.microsoft.com/office/drawing/2014/main" id="{20D36274-289F-46AD-B06E-0EE077E23B66}"/>
                </a:ext>
              </a:extLst>
            </p:cNvPr>
            <p:cNvSpPr/>
            <p:nvPr/>
          </p:nvSpPr>
          <p:spPr>
            <a:xfrm>
              <a:off x="7675892" y="3686368"/>
              <a:ext cx="202758" cy="202758"/>
            </a:xfrm>
            <a:prstGeom prst="ellipse">
              <a:avLst/>
            </a:prstGeom>
            <a:solidFill>
              <a:srgbClr val="F7931F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Circle">
              <a:extLst>
                <a:ext uri="{FF2B5EF4-FFF2-40B4-BE49-F238E27FC236}">
                  <a16:creationId xmlns="" xmlns:a16="http://schemas.microsoft.com/office/drawing/2014/main" id="{53263679-624A-4D54-810C-6300CDC73D76}"/>
                </a:ext>
              </a:extLst>
            </p:cNvPr>
            <p:cNvSpPr/>
            <p:nvPr/>
          </p:nvSpPr>
          <p:spPr>
            <a:xfrm>
              <a:off x="7143907" y="4569662"/>
              <a:ext cx="202758" cy="202758"/>
            </a:xfrm>
            <a:prstGeom prst="ellipse">
              <a:avLst/>
            </a:prstGeom>
            <a:solidFill>
              <a:srgbClr val="A2B969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Circle">
              <a:extLst>
                <a:ext uri="{FF2B5EF4-FFF2-40B4-BE49-F238E27FC236}">
                  <a16:creationId xmlns="" xmlns:a16="http://schemas.microsoft.com/office/drawing/2014/main" id="{FAAAFC5A-4D65-4CCB-B42B-AEEDFF48BAB3}"/>
                </a:ext>
              </a:extLst>
            </p:cNvPr>
            <p:cNvSpPr/>
            <p:nvPr/>
          </p:nvSpPr>
          <p:spPr>
            <a:xfrm>
              <a:off x="5116344" y="2140601"/>
              <a:ext cx="202758" cy="202758"/>
            </a:xfrm>
            <a:prstGeom prst="ellipse">
              <a:avLst/>
            </a:prstGeom>
            <a:solidFill>
              <a:srgbClr val="3A5C84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Circle">
              <a:extLst>
                <a:ext uri="{FF2B5EF4-FFF2-40B4-BE49-F238E27FC236}">
                  <a16:creationId xmlns="" xmlns:a16="http://schemas.microsoft.com/office/drawing/2014/main" id="{DC31DBC2-1FB0-4F5D-8312-B1D0B85B09D4}"/>
                </a:ext>
              </a:extLst>
            </p:cNvPr>
            <p:cNvSpPr/>
            <p:nvPr/>
          </p:nvSpPr>
          <p:spPr>
            <a:xfrm>
              <a:off x="4524135" y="5061497"/>
              <a:ext cx="277035" cy="277034"/>
            </a:xfrm>
            <a:prstGeom prst="ellipse">
              <a:avLst/>
            </a:prstGeom>
            <a:solidFill>
              <a:srgbClr val="C13018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Circle">
              <a:extLst>
                <a:ext uri="{FF2B5EF4-FFF2-40B4-BE49-F238E27FC236}">
                  <a16:creationId xmlns="" xmlns:a16="http://schemas.microsoft.com/office/drawing/2014/main" id="{42247644-1ACE-4869-AD5C-F9D7EBC4DFA1}"/>
                </a:ext>
              </a:extLst>
            </p:cNvPr>
            <p:cNvSpPr/>
            <p:nvPr/>
          </p:nvSpPr>
          <p:spPr>
            <a:xfrm>
              <a:off x="3901813" y="3114233"/>
              <a:ext cx="277035" cy="277034"/>
            </a:xfrm>
            <a:prstGeom prst="ellipse">
              <a:avLst/>
            </a:prstGeom>
            <a:solidFill>
              <a:srgbClr val="FFCC4C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Circle">
              <a:extLst>
                <a:ext uri="{FF2B5EF4-FFF2-40B4-BE49-F238E27FC236}">
                  <a16:creationId xmlns="" xmlns:a16="http://schemas.microsoft.com/office/drawing/2014/main" id="{14A816F5-FE16-4078-A553-6AD3D14FD8F6}"/>
                </a:ext>
              </a:extLst>
            </p:cNvPr>
            <p:cNvSpPr/>
            <p:nvPr/>
          </p:nvSpPr>
          <p:spPr>
            <a:xfrm>
              <a:off x="4614471" y="3294907"/>
              <a:ext cx="277035" cy="277034"/>
            </a:xfrm>
            <a:prstGeom prst="ellipse">
              <a:avLst/>
            </a:prstGeom>
            <a:solidFill>
              <a:srgbClr val="FFCC4C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Circle">
              <a:extLst>
                <a:ext uri="{FF2B5EF4-FFF2-40B4-BE49-F238E27FC236}">
                  <a16:creationId xmlns="" xmlns:a16="http://schemas.microsoft.com/office/drawing/2014/main" id="{C2226B61-B627-48CD-B19F-2AE458C21599}"/>
                </a:ext>
              </a:extLst>
            </p:cNvPr>
            <p:cNvSpPr/>
            <p:nvPr/>
          </p:nvSpPr>
          <p:spPr>
            <a:xfrm>
              <a:off x="4754996" y="2321275"/>
              <a:ext cx="277035" cy="277034"/>
            </a:xfrm>
            <a:prstGeom prst="ellipse">
              <a:avLst/>
            </a:prstGeom>
            <a:solidFill>
              <a:srgbClr val="3A5C84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Circle">
              <a:extLst>
                <a:ext uri="{FF2B5EF4-FFF2-40B4-BE49-F238E27FC236}">
                  <a16:creationId xmlns="" xmlns:a16="http://schemas.microsoft.com/office/drawing/2014/main" id="{8BF9AD12-8CF0-421B-8BB2-5822AD7B2F01}"/>
                </a:ext>
              </a:extLst>
            </p:cNvPr>
            <p:cNvSpPr/>
            <p:nvPr/>
          </p:nvSpPr>
          <p:spPr>
            <a:xfrm>
              <a:off x="5176569" y="2491912"/>
              <a:ext cx="277035" cy="277034"/>
            </a:xfrm>
            <a:prstGeom prst="ellipse">
              <a:avLst/>
            </a:prstGeom>
            <a:solidFill>
              <a:srgbClr val="3A5C84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Circle">
              <a:extLst>
                <a:ext uri="{FF2B5EF4-FFF2-40B4-BE49-F238E27FC236}">
                  <a16:creationId xmlns="" xmlns:a16="http://schemas.microsoft.com/office/drawing/2014/main" id="{C4373311-A1FB-4DAB-813D-B89EBE735CC7}"/>
                </a:ext>
              </a:extLst>
            </p:cNvPr>
            <p:cNvSpPr/>
            <p:nvPr/>
          </p:nvSpPr>
          <p:spPr>
            <a:xfrm>
              <a:off x="6983309" y="2140601"/>
              <a:ext cx="277035" cy="277034"/>
            </a:xfrm>
            <a:prstGeom prst="ellipse">
              <a:avLst/>
            </a:prstGeom>
            <a:solidFill>
              <a:srgbClr val="4CC1EF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Circle">
              <a:extLst>
                <a:ext uri="{FF2B5EF4-FFF2-40B4-BE49-F238E27FC236}">
                  <a16:creationId xmlns="" xmlns:a16="http://schemas.microsoft.com/office/drawing/2014/main" id="{EA81D9C5-2A87-4217-947D-46DF3B04B4F6}"/>
                </a:ext>
              </a:extLst>
            </p:cNvPr>
            <p:cNvSpPr/>
            <p:nvPr/>
          </p:nvSpPr>
          <p:spPr>
            <a:xfrm>
              <a:off x="7766229" y="2281125"/>
              <a:ext cx="277035" cy="277034"/>
            </a:xfrm>
            <a:prstGeom prst="ellipse">
              <a:avLst/>
            </a:prstGeom>
            <a:solidFill>
              <a:srgbClr val="4CC1EF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Circle">
              <a:extLst>
                <a:ext uri="{FF2B5EF4-FFF2-40B4-BE49-F238E27FC236}">
                  <a16:creationId xmlns="" xmlns:a16="http://schemas.microsoft.com/office/drawing/2014/main" id="{94D8C4ED-B182-4B94-93A5-9BA5A0164B66}"/>
                </a:ext>
              </a:extLst>
            </p:cNvPr>
            <p:cNvSpPr/>
            <p:nvPr/>
          </p:nvSpPr>
          <p:spPr>
            <a:xfrm>
              <a:off x="7123832" y="3405319"/>
              <a:ext cx="277035" cy="277034"/>
            </a:xfrm>
            <a:prstGeom prst="ellipse">
              <a:avLst/>
            </a:prstGeom>
            <a:solidFill>
              <a:srgbClr val="F7931F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Circle">
              <a:extLst>
                <a:ext uri="{FF2B5EF4-FFF2-40B4-BE49-F238E27FC236}">
                  <a16:creationId xmlns="" xmlns:a16="http://schemas.microsoft.com/office/drawing/2014/main" id="{82E7D4BF-4CED-44C9-9EA6-F845FADC2E38}"/>
                </a:ext>
              </a:extLst>
            </p:cNvPr>
            <p:cNvSpPr/>
            <p:nvPr/>
          </p:nvSpPr>
          <p:spPr>
            <a:xfrm>
              <a:off x="8037240" y="3666293"/>
              <a:ext cx="277035" cy="277034"/>
            </a:xfrm>
            <a:prstGeom prst="ellipse">
              <a:avLst/>
            </a:prstGeom>
            <a:solidFill>
              <a:srgbClr val="F7931F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Circle">
              <a:extLst>
                <a:ext uri="{FF2B5EF4-FFF2-40B4-BE49-F238E27FC236}">
                  <a16:creationId xmlns="" xmlns:a16="http://schemas.microsoft.com/office/drawing/2014/main" id="{5E496958-B46B-40DD-A406-435E19149279}"/>
                </a:ext>
              </a:extLst>
            </p:cNvPr>
            <p:cNvSpPr/>
            <p:nvPr/>
          </p:nvSpPr>
          <p:spPr>
            <a:xfrm>
              <a:off x="7434994" y="4278576"/>
              <a:ext cx="277035" cy="277034"/>
            </a:xfrm>
            <a:prstGeom prst="ellipse">
              <a:avLst/>
            </a:prstGeom>
            <a:solidFill>
              <a:srgbClr val="A2B969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Circle">
              <a:extLst>
                <a:ext uri="{FF2B5EF4-FFF2-40B4-BE49-F238E27FC236}">
                  <a16:creationId xmlns="" xmlns:a16="http://schemas.microsoft.com/office/drawing/2014/main" id="{39D3FD36-1B21-4877-B4EC-D9B840F1DCF3}"/>
                </a:ext>
              </a:extLst>
            </p:cNvPr>
            <p:cNvSpPr/>
            <p:nvPr/>
          </p:nvSpPr>
          <p:spPr>
            <a:xfrm>
              <a:off x="6842784" y="4087865"/>
              <a:ext cx="277035" cy="277034"/>
            </a:xfrm>
            <a:prstGeom prst="ellipse">
              <a:avLst/>
            </a:prstGeom>
            <a:solidFill>
              <a:srgbClr val="A2B969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Circle">
              <a:extLst>
                <a:ext uri="{FF2B5EF4-FFF2-40B4-BE49-F238E27FC236}">
                  <a16:creationId xmlns="" xmlns:a16="http://schemas.microsoft.com/office/drawing/2014/main" id="{60B05D0F-35DF-4839-B4A4-472319D697D3}"/>
                </a:ext>
              </a:extLst>
            </p:cNvPr>
            <p:cNvSpPr/>
            <p:nvPr/>
          </p:nvSpPr>
          <p:spPr>
            <a:xfrm>
              <a:off x="4313348" y="3525768"/>
              <a:ext cx="417559" cy="417558"/>
            </a:xfrm>
            <a:prstGeom prst="ellipse">
              <a:avLst/>
            </a:prstGeom>
            <a:solidFill>
              <a:srgbClr val="FFCC4C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Circle">
              <a:extLst>
                <a:ext uri="{FF2B5EF4-FFF2-40B4-BE49-F238E27FC236}">
                  <a16:creationId xmlns="" xmlns:a16="http://schemas.microsoft.com/office/drawing/2014/main" id="{F9EF7460-1C42-4C7F-99EC-8F5A4B9F72EF}"/>
                </a:ext>
              </a:extLst>
            </p:cNvPr>
            <p:cNvSpPr/>
            <p:nvPr/>
          </p:nvSpPr>
          <p:spPr>
            <a:xfrm>
              <a:off x="6772522" y="2491912"/>
              <a:ext cx="417559" cy="417558"/>
            </a:xfrm>
            <a:prstGeom prst="ellipse">
              <a:avLst/>
            </a:prstGeom>
            <a:solidFill>
              <a:srgbClr val="4CC1EF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Circle">
              <a:extLst>
                <a:ext uri="{FF2B5EF4-FFF2-40B4-BE49-F238E27FC236}">
                  <a16:creationId xmlns="" xmlns:a16="http://schemas.microsoft.com/office/drawing/2014/main" id="{BE49D173-0158-4D34-82E9-4D1FCD4EC59E}"/>
                </a:ext>
              </a:extLst>
            </p:cNvPr>
            <p:cNvSpPr/>
            <p:nvPr/>
          </p:nvSpPr>
          <p:spPr>
            <a:xfrm>
              <a:off x="7625704" y="3174458"/>
              <a:ext cx="417559" cy="417558"/>
            </a:xfrm>
            <a:prstGeom prst="ellipse">
              <a:avLst/>
            </a:prstGeom>
            <a:solidFill>
              <a:srgbClr val="F7931F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Circle">
              <a:extLst>
                <a:ext uri="{FF2B5EF4-FFF2-40B4-BE49-F238E27FC236}">
                  <a16:creationId xmlns="" xmlns:a16="http://schemas.microsoft.com/office/drawing/2014/main" id="{1FAB8995-F026-480F-9FF8-608A22F02168}"/>
                </a:ext>
              </a:extLst>
            </p:cNvPr>
            <p:cNvSpPr/>
            <p:nvPr/>
          </p:nvSpPr>
          <p:spPr>
            <a:xfrm>
              <a:off x="7304507" y="4680074"/>
              <a:ext cx="417559" cy="417558"/>
            </a:xfrm>
            <a:prstGeom prst="ellipse">
              <a:avLst/>
            </a:prstGeom>
            <a:solidFill>
              <a:srgbClr val="A2B969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Circle">
              <a:extLst>
                <a:ext uri="{FF2B5EF4-FFF2-40B4-BE49-F238E27FC236}">
                  <a16:creationId xmlns="" xmlns:a16="http://schemas.microsoft.com/office/drawing/2014/main" id="{F0B1C024-5D60-4D10-9291-C1B73990BB37}"/>
                </a:ext>
              </a:extLst>
            </p:cNvPr>
            <p:cNvSpPr/>
            <p:nvPr/>
          </p:nvSpPr>
          <p:spPr>
            <a:xfrm>
              <a:off x="2617020" y="2803072"/>
              <a:ext cx="1427327" cy="1427325"/>
            </a:xfrm>
            <a:prstGeom prst="ellipse">
              <a:avLst/>
            </a:prstGeom>
            <a:solidFill>
              <a:srgbClr val="FFCC4C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Circle">
              <a:extLst>
                <a:ext uri="{FF2B5EF4-FFF2-40B4-BE49-F238E27FC236}">
                  <a16:creationId xmlns="" xmlns:a16="http://schemas.microsoft.com/office/drawing/2014/main" id="{952382C8-ACE6-4D5F-9568-51038D80AF33}"/>
                </a:ext>
              </a:extLst>
            </p:cNvPr>
            <p:cNvSpPr/>
            <p:nvPr/>
          </p:nvSpPr>
          <p:spPr>
            <a:xfrm>
              <a:off x="4313348" y="3284870"/>
              <a:ext cx="90337" cy="90337"/>
            </a:xfrm>
            <a:prstGeom prst="ellipse">
              <a:avLst/>
            </a:prstGeom>
            <a:solidFill>
              <a:srgbClr val="FFCC4C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Circle">
              <a:extLst>
                <a:ext uri="{FF2B5EF4-FFF2-40B4-BE49-F238E27FC236}">
                  <a16:creationId xmlns="" xmlns:a16="http://schemas.microsoft.com/office/drawing/2014/main" id="{5BCAD87C-71D6-4A95-951D-0835ECE01BE7}"/>
                </a:ext>
              </a:extLst>
            </p:cNvPr>
            <p:cNvSpPr/>
            <p:nvPr/>
          </p:nvSpPr>
          <p:spPr>
            <a:xfrm>
              <a:off x="4102562" y="3696405"/>
              <a:ext cx="90337" cy="90337"/>
            </a:xfrm>
            <a:prstGeom prst="ellipse">
              <a:avLst/>
            </a:prstGeom>
            <a:solidFill>
              <a:srgbClr val="FFCC4C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Circle">
              <a:extLst>
                <a:ext uri="{FF2B5EF4-FFF2-40B4-BE49-F238E27FC236}">
                  <a16:creationId xmlns="" xmlns:a16="http://schemas.microsoft.com/office/drawing/2014/main" id="{B00BDA5E-80CF-4573-8CB9-9A6A74EDF9C8}"/>
                </a:ext>
              </a:extLst>
            </p:cNvPr>
            <p:cNvSpPr/>
            <p:nvPr/>
          </p:nvSpPr>
          <p:spPr>
            <a:xfrm>
              <a:off x="4985857" y="3555880"/>
              <a:ext cx="90337" cy="90337"/>
            </a:xfrm>
            <a:prstGeom prst="ellipse">
              <a:avLst/>
            </a:prstGeom>
            <a:solidFill>
              <a:srgbClr val="FFCC4C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Circle">
              <a:extLst>
                <a:ext uri="{FF2B5EF4-FFF2-40B4-BE49-F238E27FC236}">
                  <a16:creationId xmlns="" xmlns:a16="http://schemas.microsoft.com/office/drawing/2014/main" id="{FA111B08-B305-43D8-93BE-FE8850FC4309}"/>
                </a:ext>
              </a:extLst>
            </p:cNvPr>
            <p:cNvSpPr/>
            <p:nvPr/>
          </p:nvSpPr>
          <p:spPr>
            <a:xfrm>
              <a:off x="7394843" y="2200826"/>
              <a:ext cx="90337" cy="90337"/>
            </a:xfrm>
            <a:prstGeom prst="ellipse">
              <a:avLst/>
            </a:prstGeom>
            <a:solidFill>
              <a:srgbClr val="4CC1EF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Circle">
              <a:extLst>
                <a:ext uri="{FF2B5EF4-FFF2-40B4-BE49-F238E27FC236}">
                  <a16:creationId xmlns="" xmlns:a16="http://schemas.microsoft.com/office/drawing/2014/main" id="{2EA69491-5B39-4347-B995-A4320EA475B8}"/>
                </a:ext>
              </a:extLst>
            </p:cNvPr>
            <p:cNvSpPr/>
            <p:nvPr/>
          </p:nvSpPr>
          <p:spPr>
            <a:xfrm>
              <a:off x="7997090" y="3094158"/>
              <a:ext cx="90337" cy="90337"/>
            </a:xfrm>
            <a:prstGeom prst="ellipse">
              <a:avLst/>
            </a:prstGeom>
            <a:solidFill>
              <a:srgbClr val="F7931F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Circle">
              <a:extLst>
                <a:ext uri="{FF2B5EF4-FFF2-40B4-BE49-F238E27FC236}">
                  <a16:creationId xmlns="" xmlns:a16="http://schemas.microsoft.com/office/drawing/2014/main" id="{2251C750-A0D7-4E85-8281-C20C213538E3}"/>
                </a:ext>
              </a:extLst>
            </p:cNvPr>
            <p:cNvSpPr/>
            <p:nvPr/>
          </p:nvSpPr>
          <p:spPr>
            <a:xfrm>
              <a:off x="7455069" y="3335057"/>
              <a:ext cx="90337" cy="90337"/>
            </a:xfrm>
            <a:prstGeom prst="ellipse">
              <a:avLst/>
            </a:prstGeom>
            <a:solidFill>
              <a:srgbClr val="F7931F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Circle">
              <a:extLst>
                <a:ext uri="{FF2B5EF4-FFF2-40B4-BE49-F238E27FC236}">
                  <a16:creationId xmlns="" xmlns:a16="http://schemas.microsoft.com/office/drawing/2014/main" id="{ADA56F36-BE54-4215-A164-4B5732286FE3}"/>
                </a:ext>
              </a:extLst>
            </p:cNvPr>
            <p:cNvSpPr/>
            <p:nvPr/>
          </p:nvSpPr>
          <p:spPr>
            <a:xfrm>
              <a:off x="4704809" y="4890861"/>
              <a:ext cx="90337" cy="90337"/>
            </a:xfrm>
            <a:prstGeom prst="ellipse">
              <a:avLst/>
            </a:prstGeom>
            <a:solidFill>
              <a:srgbClr val="C13018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Circle">
              <a:extLst>
                <a:ext uri="{FF2B5EF4-FFF2-40B4-BE49-F238E27FC236}">
                  <a16:creationId xmlns="" xmlns:a16="http://schemas.microsoft.com/office/drawing/2014/main" id="{E187BC0D-C5B4-439F-A148-3839206C88E7}"/>
                </a:ext>
              </a:extLst>
            </p:cNvPr>
            <p:cNvSpPr/>
            <p:nvPr/>
          </p:nvSpPr>
          <p:spPr>
            <a:xfrm>
              <a:off x="5136418" y="4830636"/>
              <a:ext cx="90337" cy="90337"/>
            </a:xfrm>
            <a:prstGeom prst="ellipse">
              <a:avLst/>
            </a:prstGeom>
            <a:solidFill>
              <a:srgbClr val="C13018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Circle">
              <a:extLst>
                <a:ext uri="{FF2B5EF4-FFF2-40B4-BE49-F238E27FC236}">
                  <a16:creationId xmlns="" xmlns:a16="http://schemas.microsoft.com/office/drawing/2014/main" id="{F6FEB310-5154-47B2-8F45-6C0FCC8B7E6A}"/>
                </a:ext>
              </a:extLst>
            </p:cNvPr>
            <p:cNvSpPr/>
            <p:nvPr/>
          </p:nvSpPr>
          <p:spPr>
            <a:xfrm>
              <a:off x="7354694" y="1829440"/>
              <a:ext cx="90337" cy="90337"/>
            </a:xfrm>
            <a:prstGeom prst="ellipse">
              <a:avLst/>
            </a:prstGeom>
            <a:solidFill>
              <a:srgbClr val="4CC1EF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Circle">
              <a:extLst>
                <a:ext uri="{FF2B5EF4-FFF2-40B4-BE49-F238E27FC236}">
                  <a16:creationId xmlns="" xmlns:a16="http://schemas.microsoft.com/office/drawing/2014/main" id="{C81B9CE3-E317-455E-81BB-89A7344FCD37}"/>
                </a:ext>
              </a:extLst>
            </p:cNvPr>
            <p:cNvSpPr/>
            <p:nvPr/>
          </p:nvSpPr>
          <p:spPr>
            <a:xfrm>
              <a:off x="4433798" y="2411613"/>
              <a:ext cx="90337" cy="90337"/>
            </a:xfrm>
            <a:prstGeom prst="ellipse">
              <a:avLst/>
            </a:prstGeom>
            <a:solidFill>
              <a:srgbClr val="3A5C84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Circle">
              <a:extLst>
                <a:ext uri="{FF2B5EF4-FFF2-40B4-BE49-F238E27FC236}">
                  <a16:creationId xmlns="" xmlns:a16="http://schemas.microsoft.com/office/drawing/2014/main" id="{F29922CB-CF15-4B43-9B1B-A36951BB5DEA}"/>
                </a:ext>
              </a:extLst>
            </p:cNvPr>
            <p:cNvSpPr/>
            <p:nvPr/>
          </p:nvSpPr>
          <p:spPr>
            <a:xfrm>
              <a:off x="6983309" y="4429138"/>
              <a:ext cx="90337" cy="90337"/>
            </a:xfrm>
            <a:prstGeom prst="ellipse">
              <a:avLst/>
            </a:prstGeom>
            <a:solidFill>
              <a:srgbClr val="A2B969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Circle">
              <a:extLst>
                <a:ext uri="{FF2B5EF4-FFF2-40B4-BE49-F238E27FC236}">
                  <a16:creationId xmlns="" xmlns:a16="http://schemas.microsoft.com/office/drawing/2014/main" id="{7CE9286E-D6AC-402B-A958-B4334A756D04}"/>
                </a:ext>
              </a:extLst>
            </p:cNvPr>
            <p:cNvSpPr/>
            <p:nvPr/>
          </p:nvSpPr>
          <p:spPr>
            <a:xfrm>
              <a:off x="7244282" y="4378951"/>
              <a:ext cx="90337" cy="90337"/>
            </a:xfrm>
            <a:prstGeom prst="ellipse">
              <a:avLst/>
            </a:prstGeom>
            <a:solidFill>
              <a:srgbClr val="A2B969">
                <a:alpha val="60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raphic 65" descr="Trophy">
              <a:extLst>
                <a:ext uri="{FF2B5EF4-FFF2-40B4-BE49-F238E27FC236}">
                  <a16:creationId xmlns="" xmlns:a16="http://schemas.microsoft.com/office/drawing/2014/main" id="{8BEF4937-1D04-4108-BD0B-C6FD5CFD984C}"/>
                </a:ext>
              </a:extLst>
            </p:cNvPr>
            <p:cNvSpPr/>
            <p:nvPr/>
          </p:nvSpPr>
          <p:spPr>
            <a:xfrm>
              <a:off x="5668603" y="3550775"/>
              <a:ext cx="843758" cy="820565"/>
            </a:xfrm>
            <a:custGeom>
              <a:avLst/>
              <a:gdLst>
                <a:gd name="connsiteX0" fmla="*/ 1090937 w 1274884"/>
                <a:gd name="connsiteY0" fmla="*/ 692080 h 1436976"/>
                <a:gd name="connsiteX1" fmla="*/ 835960 w 1274884"/>
                <a:gd name="connsiteY1" fmla="*/ 814105 h 1436976"/>
                <a:gd name="connsiteX2" fmla="*/ 945236 w 1274884"/>
                <a:gd name="connsiteY2" fmla="*/ 703008 h 1436976"/>
                <a:gd name="connsiteX3" fmla="*/ 987125 w 1274884"/>
                <a:gd name="connsiteY3" fmla="*/ 648370 h 1436976"/>
                <a:gd name="connsiteX4" fmla="*/ 1036299 w 1274884"/>
                <a:gd name="connsiteY4" fmla="*/ 475350 h 1436976"/>
                <a:gd name="connsiteX5" fmla="*/ 1036299 w 1274884"/>
                <a:gd name="connsiteY5" fmla="*/ 238586 h 1436976"/>
                <a:gd name="connsiteX6" fmla="*/ 1163787 w 1274884"/>
                <a:gd name="connsiteY6" fmla="*/ 238586 h 1436976"/>
                <a:gd name="connsiteX7" fmla="*/ 1163787 w 1274884"/>
                <a:gd name="connsiteY7" fmla="*/ 515418 h 1436976"/>
                <a:gd name="connsiteX8" fmla="*/ 1090937 w 1274884"/>
                <a:gd name="connsiteY8" fmla="*/ 692080 h 1436976"/>
                <a:gd name="connsiteX9" fmla="*/ 185769 w 1274884"/>
                <a:gd name="connsiteY9" fmla="*/ 692080 h 1436976"/>
                <a:gd name="connsiteX10" fmla="*/ 109276 w 1274884"/>
                <a:gd name="connsiteY10" fmla="*/ 515418 h 1436976"/>
                <a:gd name="connsiteX11" fmla="*/ 109276 w 1274884"/>
                <a:gd name="connsiteY11" fmla="*/ 236764 h 1436976"/>
                <a:gd name="connsiteX12" fmla="*/ 236764 w 1274884"/>
                <a:gd name="connsiteY12" fmla="*/ 236764 h 1436976"/>
                <a:gd name="connsiteX13" fmla="*/ 236764 w 1274884"/>
                <a:gd name="connsiteY13" fmla="*/ 473529 h 1436976"/>
                <a:gd name="connsiteX14" fmla="*/ 285938 w 1274884"/>
                <a:gd name="connsiteY14" fmla="*/ 646549 h 1436976"/>
                <a:gd name="connsiteX15" fmla="*/ 327827 w 1274884"/>
                <a:gd name="connsiteY15" fmla="*/ 701186 h 1436976"/>
                <a:gd name="connsiteX16" fmla="*/ 437103 w 1274884"/>
                <a:gd name="connsiteY16" fmla="*/ 812284 h 1436976"/>
                <a:gd name="connsiteX17" fmla="*/ 185769 w 1274884"/>
                <a:gd name="connsiteY17" fmla="*/ 692080 h 1436976"/>
                <a:gd name="connsiteX18" fmla="*/ 1274885 w 1274884"/>
                <a:gd name="connsiteY18" fmla="*/ 509954 h 1436976"/>
                <a:gd name="connsiteX19" fmla="*/ 1274885 w 1274884"/>
                <a:gd name="connsiteY19" fmla="*/ 127488 h 1436976"/>
                <a:gd name="connsiteX20" fmla="*/ 1038120 w 1274884"/>
                <a:gd name="connsiteY20" fmla="*/ 127488 h 1436976"/>
                <a:gd name="connsiteX21" fmla="*/ 1038120 w 1274884"/>
                <a:gd name="connsiteY21" fmla="*/ 0 h 1436976"/>
                <a:gd name="connsiteX22" fmla="*/ 637442 w 1274884"/>
                <a:gd name="connsiteY22" fmla="*/ 0 h 1436976"/>
                <a:gd name="connsiteX23" fmla="*/ 236764 w 1274884"/>
                <a:gd name="connsiteY23" fmla="*/ 0 h 1436976"/>
                <a:gd name="connsiteX24" fmla="*/ 236764 w 1274884"/>
                <a:gd name="connsiteY24" fmla="*/ 127488 h 1436976"/>
                <a:gd name="connsiteX25" fmla="*/ 0 w 1274884"/>
                <a:gd name="connsiteY25" fmla="*/ 127488 h 1436976"/>
                <a:gd name="connsiteX26" fmla="*/ 0 w 1274884"/>
                <a:gd name="connsiteY26" fmla="*/ 508133 h 1436976"/>
                <a:gd name="connsiteX27" fmla="*/ 103812 w 1274884"/>
                <a:gd name="connsiteY27" fmla="*/ 763109 h 1436976"/>
                <a:gd name="connsiteX28" fmla="*/ 539094 w 1274884"/>
                <a:gd name="connsiteY28" fmla="*/ 927023 h 1436976"/>
                <a:gd name="connsiteX29" fmla="*/ 564592 w 1274884"/>
                <a:gd name="connsiteY29" fmla="*/ 1018086 h 1436976"/>
                <a:gd name="connsiteX30" fmla="*/ 564592 w 1274884"/>
                <a:gd name="connsiteY30" fmla="*/ 1254851 h 1436976"/>
                <a:gd name="connsiteX31" fmla="*/ 473529 w 1274884"/>
                <a:gd name="connsiteY31" fmla="*/ 1254851 h 1436976"/>
                <a:gd name="connsiteX32" fmla="*/ 400678 w 1274884"/>
                <a:gd name="connsiteY32" fmla="*/ 1327701 h 1436976"/>
                <a:gd name="connsiteX33" fmla="*/ 309615 w 1274884"/>
                <a:gd name="connsiteY33" fmla="*/ 1327701 h 1436976"/>
                <a:gd name="connsiteX34" fmla="*/ 236764 w 1274884"/>
                <a:gd name="connsiteY34" fmla="*/ 1400552 h 1436976"/>
                <a:gd name="connsiteX35" fmla="*/ 236764 w 1274884"/>
                <a:gd name="connsiteY35" fmla="*/ 1436977 h 1436976"/>
                <a:gd name="connsiteX36" fmla="*/ 1038120 w 1274884"/>
                <a:gd name="connsiteY36" fmla="*/ 1436977 h 1436976"/>
                <a:gd name="connsiteX37" fmla="*/ 1038120 w 1274884"/>
                <a:gd name="connsiteY37" fmla="*/ 1400552 h 1436976"/>
                <a:gd name="connsiteX38" fmla="*/ 965270 w 1274884"/>
                <a:gd name="connsiteY38" fmla="*/ 1327701 h 1436976"/>
                <a:gd name="connsiteX39" fmla="*/ 874207 w 1274884"/>
                <a:gd name="connsiteY39" fmla="*/ 1327701 h 1436976"/>
                <a:gd name="connsiteX40" fmla="*/ 801356 w 1274884"/>
                <a:gd name="connsiteY40" fmla="*/ 1254851 h 1436976"/>
                <a:gd name="connsiteX41" fmla="*/ 710293 w 1274884"/>
                <a:gd name="connsiteY41" fmla="*/ 1254851 h 1436976"/>
                <a:gd name="connsiteX42" fmla="*/ 710293 w 1274884"/>
                <a:gd name="connsiteY42" fmla="*/ 1019908 h 1436976"/>
                <a:gd name="connsiteX43" fmla="*/ 735791 w 1274884"/>
                <a:gd name="connsiteY43" fmla="*/ 928844 h 1436976"/>
                <a:gd name="connsiteX44" fmla="*/ 1171073 w 1274884"/>
                <a:gd name="connsiteY44" fmla="*/ 764931 h 1436976"/>
                <a:gd name="connsiteX45" fmla="*/ 1274885 w 1274884"/>
                <a:gd name="connsiteY45" fmla="*/ 509954 h 1436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74884" h="1436976">
                  <a:moveTo>
                    <a:pt x="1090937" y="692080"/>
                  </a:moveTo>
                  <a:cubicBezTo>
                    <a:pt x="1027193" y="757646"/>
                    <a:pt x="967091" y="799535"/>
                    <a:pt x="835960" y="814105"/>
                  </a:cubicBezTo>
                  <a:cubicBezTo>
                    <a:pt x="870564" y="779501"/>
                    <a:pt x="910632" y="744897"/>
                    <a:pt x="945236" y="703008"/>
                  </a:cubicBezTo>
                  <a:cubicBezTo>
                    <a:pt x="959806" y="686616"/>
                    <a:pt x="987125" y="650191"/>
                    <a:pt x="987125" y="648370"/>
                  </a:cubicBezTo>
                  <a:cubicBezTo>
                    <a:pt x="1018086" y="597374"/>
                    <a:pt x="1036299" y="539094"/>
                    <a:pt x="1036299" y="475350"/>
                  </a:cubicBezTo>
                  <a:lnTo>
                    <a:pt x="1036299" y="238586"/>
                  </a:lnTo>
                  <a:lnTo>
                    <a:pt x="1163787" y="238586"/>
                  </a:lnTo>
                  <a:lnTo>
                    <a:pt x="1163787" y="515418"/>
                  </a:lnTo>
                  <a:cubicBezTo>
                    <a:pt x="1165609" y="519060"/>
                    <a:pt x="1169251" y="610123"/>
                    <a:pt x="1090937" y="692080"/>
                  </a:cubicBezTo>
                  <a:close/>
                  <a:moveTo>
                    <a:pt x="185769" y="692080"/>
                  </a:moveTo>
                  <a:cubicBezTo>
                    <a:pt x="105633" y="610123"/>
                    <a:pt x="109276" y="519060"/>
                    <a:pt x="109276" y="515418"/>
                  </a:cubicBezTo>
                  <a:lnTo>
                    <a:pt x="109276" y="236764"/>
                  </a:lnTo>
                  <a:lnTo>
                    <a:pt x="236764" y="236764"/>
                  </a:lnTo>
                  <a:lnTo>
                    <a:pt x="236764" y="473529"/>
                  </a:lnTo>
                  <a:cubicBezTo>
                    <a:pt x="236764" y="537273"/>
                    <a:pt x="254977" y="595553"/>
                    <a:pt x="285938" y="646549"/>
                  </a:cubicBezTo>
                  <a:cubicBezTo>
                    <a:pt x="285938" y="648370"/>
                    <a:pt x="313257" y="686616"/>
                    <a:pt x="327827" y="701186"/>
                  </a:cubicBezTo>
                  <a:cubicBezTo>
                    <a:pt x="364253" y="743076"/>
                    <a:pt x="402499" y="777680"/>
                    <a:pt x="437103" y="812284"/>
                  </a:cubicBezTo>
                  <a:cubicBezTo>
                    <a:pt x="309615" y="797713"/>
                    <a:pt x="247692" y="755824"/>
                    <a:pt x="185769" y="692080"/>
                  </a:cubicBezTo>
                  <a:close/>
                  <a:moveTo>
                    <a:pt x="1274885" y="509954"/>
                  </a:moveTo>
                  <a:lnTo>
                    <a:pt x="1274885" y="127488"/>
                  </a:lnTo>
                  <a:lnTo>
                    <a:pt x="1038120" y="127488"/>
                  </a:lnTo>
                  <a:lnTo>
                    <a:pt x="1038120" y="0"/>
                  </a:lnTo>
                  <a:lnTo>
                    <a:pt x="637442" y="0"/>
                  </a:lnTo>
                  <a:lnTo>
                    <a:pt x="236764" y="0"/>
                  </a:lnTo>
                  <a:lnTo>
                    <a:pt x="236764" y="127488"/>
                  </a:lnTo>
                  <a:lnTo>
                    <a:pt x="0" y="127488"/>
                  </a:lnTo>
                  <a:lnTo>
                    <a:pt x="0" y="508133"/>
                  </a:lnTo>
                  <a:cubicBezTo>
                    <a:pt x="0" y="526345"/>
                    <a:pt x="0" y="652012"/>
                    <a:pt x="103812" y="763109"/>
                  </a:cubicBezTo>
                  <a:cubicBezTo>
                    <a:pt x="203982" y="868743"/>
                    <a:pt x="326006" y="923381"/>
                    <a:pt x="539094" y="927023"/>
                  </a:cubicBezTo>
                  <a:cubicBezTo>
                    <a:pt x="555485" y="954342"/>
                    <a:pt x="564592" y="985304"/>
                    <a:pt x="564592" y="1018086"/>
                  </a:cubicBezTo>
                  <a:lnTo>
                    <a:pt x="564592" y="1254851"/>
                  </a:lnTo>
                  <a:lnTo>
                    <a:pt x="473529" y="1254851"/>
                  </a:lnTo>
                  <a:cubicBezTo>
                    <a:pt x="433461" y="1254851"/>
                    <a:pt x="400678" y="1287633"/>
                    <a:pt x="400678" y="1327701"/>
                  </a:cubicBezTo>
                  <a:lnTo>
                    <a:pt x="309615" y="1327701"/>
                  </a:lnTo>
                  <a:cubicBezTo>
                    <a:pt x="269547" y="1327701"/>
                    <a:pt x="236764" y="1360484"/>
                    <a:pt x="236764" y="1400552"/>
                  </a:cubicBezTo>
                  <a:lnTo>
                    <a:pt x="236764" y="1436977"/>
                  </a:lnTo>
                  <a:lnTo>
                    <a:pt x="1038120" y="1436977"/>
                  </a:lnTo>
                  <a:lnTo>
                    <a:pt x="1038120" y="1400552"/>
                  </a:lnTo>
                  <a:cubicBezTo>
                    <a:pt x="1038120" y="1360484"/>
                    <a:pt x="1005337" y="1327701"/>
                    <a:pt x="965270" y="1327701"/>
                  </a:cubicBezTo>
                  <a:lnTo>
                    <a:pt x="874207" y="1327701"/>
                  </a:lnTo>
                  <a:cubicBezTo>
                    <a:pt x="874207" y="1287633"/>
                    <a:pt x="841424" y="1254851"/>
                    <a:pt x="801356" y="1254851"/>
                  </a:cubicBezTo>
                  <a:lnTo>
                    <a:pt x="710293" y="1254851"/>
                  </a:lnTo>
                  <a:lnTo>
                    <a:pt x="710293" y="1019908"/>
                  </a:lnTo>
                  <a:cubicBezTo>
                    <a:pt x="710293" y="987125"/>
                    <a:pt x="719399" y="956163"/>
                    <a:pt x="735791" y="928844"/>
                  </a:cubicBezTo>
                  <a:cubicBezTo>
                    <a:pt x="948878" y="925202"/>
                    <a:pt x="1070903" y="868743"/>
                    <a:pt x="1171073" y="764931"/>
                  </a:cubicBezTo>
                  <a:cubicBezTo>
                    <a:pt x="1274885" y="655655"/>
                    <a:pt x="1274885" y="528166"/>
                    <a:pt x="1274885" y="509954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81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49" name="Graphic 70" descr="Head with gears">
              <a:extLst>
                <a:ext uri="{FF2B5EF4-FFF2-40B4-BE49-F238E27FC236}">
                  <a16:creationId xmlns="" xmlns:a16="http://schemas.microsoft.com/office/drawing/2014/main" id="{1DD2E1A1-8A20-400F-BD50-9F3D4861D093}"/>
                </a:ext>
              </a:extLst>
            </p:cNvPr>
            <p:cNvGrpSpPr/>
            <p:nvPr/>
          </p:nvGrpSpPr>
          <p:grpSpPr>
            <a:xfrm>
              <a:off x="3477048" y="4827442"/>
              <a:ext cx="851540" cy="851540"/>
              <a:chOff x="3477048" y="4827442"/>
              <a:chExt cx="851540" cy="851540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="" xmlns:a16="http://schemas.microsoft.com/office/drawing/2014/main" id="{E801F867-908C-4BCB-8B6E-92EDA374C084}"/>
                  </a:ext>
                </a:extLst>
              </p:cNvPr>
              <p:cNvSpPr/>
              <p:nvPr/>
            </p:nvSpPr>
            <p:spPr>
              <a:xfrm>
                <a:off x="3857579" y="5002185"/>
                <a:ext cx="74509" cy="74509"/>
              </a:xfrm>
              <a:custGeom>
                <a:avLst/>
                <a:gdLst>
                  <a:gd name="connsiteX0" fmla="*/ 37255 w 74509"/>
                  <a:gd name="connsiteY0" fmla="*/ 0 h 74509"/>
                  <a:gd name="connsiteX1" fmla="*/ 0 w 74509"/>
                  <a:gd name="connsiteY1" fmla="*/ 37255 h 74509"/>
                  <a:gd name="connsiteX2" fmla="*/ 37255 w 74509"/>
                  <a:gd name="connsiteY2" fmla="*/ 74510 h 74509"/>
                  <a:gd name="connsiteX3" fmla="*/ 74510 w 74509"/>
                  <a:gd name="connsiteY3" fmla="*/ 37255 h 74509"/>
                  <a:gd name="connsiteX4" fmla="*/ 37255 w 74509"/>
                  <a:gd name="connsiteY4" fmla="*/ 0 h 7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509" h="74509">
                    <a:moveTo>
                      <a:pt x="37255" y="0"/>
                    </a:moveTo>
                    <a:cubicBezTo>
                      <a:pt x="16853" y="0"/>
                      <a:pt x="0" y="16853"/>
                      <a:pt x="0" y="37255"/>
                    </a:cubicBezTo>
                    <a:cubicBezTo>
                      <a:pt x="0" y="57656"/>
                      <a:pt x="16853" y="74510"/>
                      <a:pt x="37255" y="74510"/>
                    </a:cubicBezTo>
                    <a:cubicBezTo>
                      <a:pt x="57656" y="74510"/>
                      <a:pt x="74510" y="57656"/>
                      <a:pt x="74510" y="37255"/>
                    </a:cubicBezTo>
                    <a:cubicBezTo>
                      <a:pt x="74510" y="16853"/>
                      <a:pt x="57656" y="0"/>
                      <a:pt x="3725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="" xmlns:a16="http://schemas.microsoft.com/office/drawing/2014/main" id="{0A20AF6A-4F69-42AC-9012-0BEF7FCBD5C5}"/>
                  </a:ext>
                </a:extLst>
              </p:cNvPr>
              <p:cNvSpPr/>
              <p:nvPr/>
            </p:nvSpPr>
            <p:spPr>
              <a:xfrm>
                <a:off x="3745815" y="5182250"/>
                <a:ext cx="74509" cy="74509"/>
              </a:xfrm>
              <a:custGeom>
                <a:avLst/>
                <a:gdLst>
                  <a:gd name="connsiteX0" fmla="*/ 74510 w 74509"/>
                  <a:gd name="connsiteY0" fmla="*/ 37255 h 74509"/>
                  <a:gd name="connsiteX1" fmla="*/ 37255 w 74509"/>
                  <a:gd name="connsiteY1" fmla="*/ 74510 h 74509"/>
                  <a:gd name="connsiteX2" fmla="*/ 0 w 74509"/>
                  <a:gd name="connsiteY2" fmla="*/ 37255 h 74509"/>
                  <a:gd name="connsiteX3" fmla="*/ 37255 w 74509"/>
                  <a:gd name="connsiteY3" fmla="*/ 0 h 74509"/>
                  <a:gd name="connsiteX4" fmla="*/ 74510 w 74509"/>
                  <a:gd name="connsiteY4" fmla="*/ 37255 h 74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509" h="74509">
                    <a:moveTo>
                      <a:pt x="74510" y="37255"/>
                    </a:moveTo>
                    <a:cubicBezTo>
                      <a:pt x="74510" y="57830"/>
                      <a:pt x="57830" y="74510"/>
                      <a:pt x="37255" y="74510"/>
                    </a:cubicBezTo>
                    <a:cubicBezTo>
                      <a:pt x="16680" y="74510"/>
                      <a:pt x="0" y="57830"/>
                      <a:pt x="0" y="37255"/>
                    </a:cubicBezTo>
                    <a:cubicBezTo>
                      <a:pt x="0" y="16680"/>
                      <a:pt x="16680" y="0"/>
                      <a:pt x="37255" y="0"/>
                    </a:cubicBezTo>
                    <a:cubicBezTo>
                      <a:pt x="57830" y="0"/>
                      <a:pt x="74510" y="16680"/>
                      <a:pt x="74510" y="37255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="" xmlns:a16="http://schemas.microsoft.com/office/drawing/2014/main" id="{E0953857-2F3C-4C6B-A796-A6AC52B45503}"/>
                  </a:ext>
                </a:extLst>
              </p:cNvPr>
              <p:cNvSpPr/>
              <p:nvPr/>
            </p:nvSpPr>
            <p:spPr>
              <a:xfrm>
                <a:off x="3601052" y="4877115"/>
                <a:ext cx="603440" cy="715825"/>
              </a:xfrm>
              <a:custGeom>
                <a:avLst/>
                <a:gdLst>
                  <a:gd name="connsiteX0" fmla="*/ 399337 w 603440"/>
                  <a:gd name="connsiteY0" fmla="*/ 174743 h 715825"/>
                  <a:gd name="connsiteX1" fmla="*/ 377162 w 603440"/>
                  <a:gd name="connsiteY1" fmla="*/ 185387 h 715825"/>
                  <a:gd name="connsiteX2" fmla="*/ 368292 w 603440"/>
                  <a:gd name="connsiteY2" fmla="*/ 204902 h 715825"/>
                  <a:gd name="connsiteX3" fmla="*/ 376275 w 603440"/>
                  <a:gd name="connsiteY3" fmla="*/ 227964 h 715825"/>
                  <a:gd name="connsiteX4" fmla="*/ 358535 w 603440"/>
                  <a:gd name="connsiteY4" fmla="*/ 245705 h 715825"/>
                  <a:gd name="connsiteX5" fmla="*/ 335472 w 603440"/>
                  <a:gd name="connsiteY5" fmla="*/ 237722 h 715825"/>
                  <a:gd name="connsiteX6" fmla="*/ 315958 w 603440"/>
                  <a:gd name="connsiteY6" fmla="*/ 245705 h 715825"/>
                  <a:gd name="connsiteX7" fmla="*/ 305313 w 603440"/>
                  <a:gd name="connsiteY7" fmla="*/ 266993 h 715825"/>
                  <a:gd name="connsiteX8" fmla="*/ 280477 w 603440"/>
                  <a:gd name="connsiteY8" fmla="*/ 266993 h 715825"/>
                  <a:gd name="connsiteX9" fmla="*/ 269832 w 603440"/>
                  <a:gd name="connsiteY9" fmla="*/ 244818 h 715825"/>
                  <a:gd name="connsiteX10" fmla="*/ 250318 w 603440"/>
                  <a:gd name="connsiteY10" fmla="*/ 236835 h 715825"/>
                  <a:gd name="connsiteX11" fmla="*/ 227255 w 603440"/>
                  <a:gd name="connsiteY11" fmla="*/ 244818 h 715825"/>
                  <a:gd name="connsiteX12" fmla="*/ 209515 w 603440"/>
                  <a:gd name="connsiteY12" fmla="*/ 227077 h 715825"/>
                  <a:gd name="connsiteX13" fmla="*/ 217498 w 603440"/>
                  <a:gd name="connsiteY13" fmla="*/ 204015 h 715825"/>
                  <a:gd name="connsiteX14" fmla="*/ 209515 w 603440"/>
                  <a:gd name="connsiteY14" fmla="*/ 184500 h 715825"/>
                  <a:gd name="connsiteX15" fmla="*/ 187339 w 603440"/>
                  <a:gd name="connsiteY15" fmla="*/ 173856 h 715825"/>
                  <a:gd name="connsiteX16" fmla="*/ 187339 w 603440"/>
                  <a:gd name="connsiteY16" fmla="*/ 149020 h 715825"/>
                  <a:gd name="connsiteX17" fmla="*/ 209515 w 603440"/>
                  <a:gd name="connsiteY17" fmla="*/ 138375 h 715825"/>
                  <a:gd name="connsiteX18" fmla="*/ 217498 w 603440"/>
                  <a:gd name="connsiteY18" fmla="*/ 118861 h 715825"/>
                  <a:gd name="connsiteX19" fmla="*/ 210402 w 603440"/>
                  <a:gd name="connsiteY19" fmla="*/ 95798 h 715825"/>
                  <a:gd name="connsiteX20" fmla="*/ 228142 w 603440"/>
                  <a:gd name="connsiteY20" fmla="*/ 78058 h 715825"/>
                  <a:gd name="connsiteX21" fmla="*/ 251205 w 603440"/>
                  <a:gd name="connsiteY21" fmla="*/ 86041 h 715825"/>
                  <a:gd name="connsiteX22" fmla="*/ 270719 w 603440"/>
                  <a:gd name="connsiteY22" fmla="*/ 78058 h 715825"/>
                  <a:gd name="connsiteX23" fmla="*/ 281364 w 603440"/>
                  <a:gd name="connsiteY23" fmla="*/ 55882 h 715825"/>
                  <a:gd name="connsiteX24" fmla="*/ 306200 w 603440"/>
                  <a:gd name="connsiteY24" fmla="*/ 55882 h 715825"/>
                  <a:gd name="connsiteX25" fmla="*/ 316845 w 603440"/>
                  <a:gd name="connsiteY25" fmla="*/ 77171 h 715825"/>
                  <a:gd name="connsiteX26" fmla="*/ 336359 w 603440"/>
                  <a:gd name="connsiteY26" fmla="*/ 85154 h 715825"/>
                  <a:gd name="connsiteX27" fmla="*/ 359422 w 603440"/>
                  <a:gd name="connsiteY27" fmla="*/ 77171 h 715825"/>
                  <a:gd name="connsiteX28" fmla="*/ 377162 w 603440"/>
                  <a:gd name="connsiteY28" fmla="*/ 94911 h 715825"/>
                  <a:gd name="connsiteX29" fmla="*/ 369179 w 603440"/>
                  <a:gd name="connsiteY29" fmla="*/ 117974 h 715825"/>
                  <a:gd name="connsiteX30" fmla="*/ 377162 w 603440"/>
                  <a:gd name="connsiteY30" fmla="*/ 137488 h 715825"/>
                  <a:gd name="connsiteX31" fmla="*/ 399337 w 603440"/>
                  <a:gd name="connsiteY31" fmla="*/ 148132 h 715825"/>
                  <a:gd name="connsiteX32" fmla="*/ 399337 w 603440"/>
                  <a:gd name="connsiteY32" fmla="*/ 174743 h 715825"/>
                  <a:gd name="connsiteX33" fmla="*/ 287573 w 603440"/>
                  <a:gd name="connsiteY33" fmla="*/ 354808 h 715825"/>
                  <a:gd name="connsiteX34" fmla="*/ 265397 w 603440"/>
                  <a:gd name="connsiteY34" fmla="*/ 365453 h 715825"/>
                  <a:gd name="connsiteX35" fmla="*/ 257414 w 603440"/>
                  <a:gd name="connsiteY35" fmla="*/ 384967 h 715825"/>
                  <a:gd name="connsiteX36" fmla="*/ 264510 w 603440"/>
                  <a:gd name="connsiteY36" fmla="*/ 408030 h 715825"/>
                  <a:gd name="connsiteX37" fmla="*/ 246770 w 603440"/>
                  <a:gd name="connsiteY37" fmla="*/ 425770 h 715825"/>
                  <a:gd name="connsiteX38" fmla="*/ 223707 w 603440"/>
                  <a:gd name="connsiteY38" fmla="*/ 417787 h 715825"/>
                  <a:gd name="connsiteX39" fmla="*/ 204193 w 603440"/>
                  <a:gd name="connsiteY39" fmla="*/ 425770 h 715825"/>
                  <a:gd name="connsiteX40" fmla="*/ 194436 w 603440"/>
                  <a:gd name="connsiteY40" fmla="*/ 447059 h 715825"/>
                  <a:gd name="connsiteX41" fmla="*/ 169599 w 603440"/>
                  <a:gd name="connsiteY41" fmla="*/ 447059 h 715825"/>
                  <a:gd name="connsiteX42" fmla="*/ 158955 w 603440"/>
                  <a:gd name="connsiteY42" fmla="*/ 424883 h 715825"/>
                  <a:gd name="connsiteX43" fmla="*/ 139440 w 603440"/>
                  <a:gd name="connsiteY43" fmla="*/ 416900 h 715825"/>
                  <a:gd name="connsiteX44" fmla="*/ 116378 w 603440"/>
                  <a:gd name="connsiteY44" fmla="*/ 423996 h 715825"/>
                  <a:gd name="connsiteX45" fmla="*/ 98637 w 603440"/>
                  <a:gd name="connsiteY45" fmla="*/ 406256 h 715825"/>
                  <a:gd name="connsiteX46" fmla="*/ 106621 w 603440"/>
                  <a:gd name="connsiteY46" fmla="*/ 383193 h 715825"/>
                  <a:gd name="connsiteX47" fmla="*/ 98637 w 603440"/>
                  <a:gd name="connsiteY47" fmla="*/ 363679 h 715825"/>
                  <a:gd name="connsiteX48" fmla="*/ 76462 w 603440"/>
                  <a:gd name="connsiteY48" fmla="*/ 353034 h 715825"/>
                  <a:gd name="connsiteX49" fmla="*/ 76462 w 603440"/>
                  <a:gd name="connsiteY49" fmla="*/ 328198 h 715825"/>
                  <a:gd name="connsiteX50" fmla="*/ 98637 w 603440"/>
                  <a:gd name="connsiteY50" fmla="*/ 317553 h 715825"/>
                  <a:gd name="connsiteX51" fmla="*/ 106621 w 603440"/>
                  <a:gd name="connsiteY51" fmla="*/ 298039 h 715825"/>
                  <a:gd name="connsiteX52" fmla="*/ 98637 w 603440"/>
                  <a:gd name="connsiteY52" fmla="*/ 274976 h 715825"/>
                  <a:gd name="connsiteX53" fmla="*/ 116378 w 603440"/>
                  <a:gd name="connsiteY53" fmla="*/ 257236 h 715825"/>
                  <a:gd name="connsiteX54" fmla="*/ 139440 w 603440"/>
                  <a:gd name="connsiteY54" fmla="*/ 265219 h 715825"/>
                  <a:gd name="connsiteX55" fmla="*/ 158955 w 603440"/>
                  <a:gd name="connsiteY55" fmla="*/ 257236 h 715825"/>
                  <a:gd name="connsiteX56" fmla="*/ 169599 w 603440"/>
                  <a:gd name="connsiteY56" fmla="*/ 235061 h 715825"/>
                  <a:gd name="connsiteX57" fmla="*/ 195323 w 603440"/>
                  <a:gd name="connsiteY57" fmla="*/ 235061 h 715825"/>
                  <a:gd name="connsiteX58" fmla="*/ 205967 w 603440"/>
                  <a:gd name="connsiteY58" fmla="*/ 257236 h 715825"/>
                  <a:gd name="connsiteX59" fmla="*/ 225481 w 603440"/>
                  <a:gd name="connsiteY59" fmla="*/ 265219 h 715825"/>
                  <a:gd name="connsiteX60" fmla="*/ 248544 w 603440"/>
                  <a:gd name="connsiteY60" fmla="*/ 257236 h 715825"/>
                  <a:gd name="connsiteX61" fmla="*/ 266284 w 603440"/>
                  <a:gd name="connsiteY61" fmla="*/ 274976 h 715825"/>
                  <a:gd name="connsiteX62" fmla="*/ 258301 w 603440"/>
                  <a:gd name="connsiteY62" fmla="*/ 298039 h 715825"/>
                  <a:gd name="connsiteX63" fmla="*/ 266284 w 603440"/>
                  <a:gd name="connsiteY63" fmla="*/ 317553 h 715825"/>
                  <a:gd name="connsiteX64" fmla="*/ 288460 w 603440"/>
                  <a:gd name="connsiteY64" fmla="*/ 328198 h 715825"/>
                  <a:gd name="connsiteX65" fmla="*/ 287573 w 603440"/>
                  <a:gd name="connsiteY65" fmla="*/ 354808 h 715825"/>
                  <a:gd name="connsiteX66" fmla="*/ 287573 w 603440"/>
                  <a:gd name="connsiteY66" fmla="*/ 354808 h 715825"/>
                  <a:gd name="connsiteX67" fmla="*/ 594482 w 603440"/>
                  <a:gd name="connsiteY67" fmla="*/ 387628 h 715825"/>
                  <a:gd name="connsiteX68" fmla="*/ 533278 w 603440"/>
                  <a:gd name="connsiteY68" fmla="*/ 281186 h 715825"/>
                  <a:gd name="connsiteX69" fmla="*/ 533278 w 603440"/>
                  <a:gd name="connsiteY69" fmla="*/ 276751 h 715825"/>
                  <a:gd name="connsiteX70" fmla="*/ 402886 w 603440"/>
                  <a:gd name="connsiteY70" fmla="*/ 37255 h 715825"/>
                  <a:gd name="connsiteX71" fmla="*/ 130570 w 603440"/>
                  <a:gd name="connsiteY71" fmla="*/ 37255 h 715825"/>
                  <a:gd name="connsiteX72" fmla="*/ 178 w 603440"/>
                  <a:gd name="connsiteY72" fmla="*/ 276751 h 715825"/>
                  <a:gd name="connsiteX73" fmla="*/ 104847 w 603440"/>
                  <a:gd name="connsiteY73" fmla="*/ 491410 h 715825"/>
                  <a:gd name="connsiteX74" fmla="*/ 104847 w 603440"/>
                  <a:gd name="connsiteY74" fmla="*/ 715826 h 715825"/>
                  <a:gd name="connsiteX75" fmla="*/ 385145 w 603440"/>
                  <a:gd name="connsiteY75" fmla="*/ 715826 h 715825"/>
                  <a:gd name="connsiteX76" fmla="*/ 385145 w 603440"/>
                  <a:gd name="connsiteY76" fmla="*/ 609383 h 715825"/>
                  <a:gd name="connsiteX77" fmla="*/ 428609 w 603440"/>
                  <a:gd name="connsiteY77" fmla="*/ 609383 h 715825"/>
                  <a:gd name="connsiteX78" fmla="*/ 503119 w 603440"/>
                  <a:gd name="connsiteY78" fmla="*/ 578338 h 715825"/>
                  <a:gd name="connsiteX79" fmla="*/ 533278 w 603440"/>
                  <a:gd name="connsiteY79" fmla="*/ 502941 h 715825"/>
                  <a:gd name="connsiteX80" fmla="*/ 533278 w 603440"/>
                  <a:gd name="connsiteY80" fmla="*/ 449720 h 715825"/>
                  <a:gd name="connsiteX81" fmla="*/ 572307 w 603440"/>
                  <a:gd name="connsiteY81" fmla="*/ 449720 h 715825"/>
                  <a:gd name="connsiteX82" fmla="*/ 594482 w 603440"/>
                  <a:gd name="connsiteY82" fmla="*/ 387628 h 71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603440" h="715825">
                    <a:moveTo>
                      <a:pt x="399337" y="174743"/>
                    </a:moveTo>
                    <a:lnTo>
                      <a:pt x="377162" y="185387"/>
                    </a:lnTo>
                    <a:cubicBezTo>
                      <a:pt x="375388" y="192484"/>
                      <a:pt x="371840" y="198693"/>
                      <a:pt x="368292" y="204902"/>
                    </a:cubicBezTo>
                    <a:lnTo>
                      <a:pt x="376275" y="227964"/>
                    </a:lnTo>
                    <a:lnTo>
                      <a:pt x="358535" y="245705"/>
                    </a:lnTo>
                    <a:lnTo>
                      <a:pt x="335472" y="237722"/>
                    </a:lnTo>
                    <a:cubicBezTo>
                      <a:pt x="329263" y="241270"/>
                      <a:pt x="323054" y="243931"/>
                      <a:pt x="315958" y="245705"/>
                    </a:cubicBezTo>
                    <a:lnTo>
                      <a:pt x="305313" y="266993"/>
                    </a:lnTo>
                    <a:lnTo>
                      <a:pt x="280477" y="266993"/>
                    </a:lnTo>
                    <a:lnTo>
                      <a:pt x="269832" y="244818"/>
                    </a:lnTo>
                    <a:cubicBezTo>
                      <a:pt x="262736" y="243044"/>
                      <a:pt x="256527" y="240383"/>
                      <a:pt x="250318" y="236835"/>
                    </a:cubicBezTo>
                    <a:lnTo>
                      <a:pt x="227255" y="244818"/>
                    </a:lnTo>
                    <a:lnTo>
                      <a:pt x="209515" y="227077"/>
                    </a:lnTo>
                    <a:lnTo>
                      <a:pt x="217498" y="204015"/>
                    </a:lnTo>
                    <a:cubicBezTo>
                      <a:pt x="213950" y="197806"/>
                      <a:pt x="211289" y="191597"/>
                      <a:pt x="209515" y="184500"/>
                    </a:cubicBezTo>
                    <a:lnTo>
                      <a:pt x="187339" y="173856"/>
                    </a:lnTo>
                    <a:lnTo>
                      <a:pt x="187339" y="149020"/>
                    </a:lnTo>
                    <a:lnTo>
                      <a:pt x="209515" y="138375"/>
                    </a:lnTo>
                    <a:cubicBezTo>
                      <a:pt x="211289" y="131279"/>
                      <a:pt x="213950" y="125070"/>
                      <a:pt x="217498" y="118861"/>
                    </a:cubicBezTo>
                    <a:lnTo>
                      <a:pt x="210402" y="95798"/>
                    </a:lnTo>
                    <a:lnTo>
                      <a:pt x="228142" y="78058"/>
                    </a:lnTo>
                    <a:lnTo>
                      <a:pt x="251205" y="86041"/>
                    </a:lnTo>
                    <a:cubicBezTo>
                      <a:pt x="257414" y="82493"/>
                      <a:pt x="263623" y="79832"/>
                      <a:pt x="270719" y="78058"/>
                    </a:cubicBezTo>
                    <a:lnTo>
                      <a:pt x="281364" y="55882"/>
                    </a:lnTo>
                    <a:lnTo>
                      <a:pt x="306200" y="55882"/>
                    </a:lnTo>
                    <a:lnTo>
                      <a:pt x="316845" y="77171"/>
                    </a:lnTo>
                    <a:cubicBezTo>
                      <a:pt x="323941" y="78945"/>
                      <a:pt x="330150" y="81606"/>
                      <a:pt x="336359" y="85154"/>
                    </a:cubicBezTo>
                    <a:lnTo>
                      <a:pt x="359422" y="77171"/>
                    </a:lnTo>
                    <a:lnTo>
                      <a:pt x="377162" y="94911"/>
                    </a:lnTo>
                    <a:lnTo>
                      <a:pt x="369179" y="117974"/>
                    </a:lnTo>
                    <a:cubicBezTo>
                      <a:pt x="372727" y="124183"/>
                      <a:pt x="375388" y="130392"/>
                      <a:pt x="377162" y="137488"/>
                    </a:cubicBezTo>
                    <a:lnTo>
                      <a:pt x="399337" y="148132"/>
                    </a:lnTo>
                    <a:lnTo>
                      <a:pt x="399337" y="174743"/>
                    </a:lnTo>
                    <a:close/>
                    <a:moveTo>
                      <a:pt x="287573" y="354808"/>
                    </a:moveTo>
                    <a:lnTo>
                      <a:pt x="265397" y="365453"/>
                    </a:lnTo>
                    <a:cubicBezTo>
                      <a:pt x="263623" y="372549"/>
                      <a:pt x="260962" y="378758"/>
                      <a:pt x="257414" y="384967"/>
                    </a:cubicBezTo>
                    <a:lnTo>
                      <a:pt x="264510" y="408030"/>
                    </a:lnTo>
                    <a:lnTo>
                      <a:pt x="246770" y="425770"/>
                    </a:lnTo>
                    <a:lnTo>
                      <a:pt x="223707" y="417787"/>
                    </a:lnTo>
                    <a:cubicBezTo>
                      <a:pt x="217498" y="421335"/>
                      <a:pt x="211289" y="423996"/>
                      <a:pt x="204193" y="425770"/>
                    </a:cubicBezTo>
                    <a:lnTo>
                      <a:pt x="194436" y="447059"/>
                    </a:lnTo>
                    <a:lnTo>
                      <a:pt x="169599" y="447059"/>
                    </a:lnTo>
                    <a:lnTo>
                      <a:pt x="158955" y="424883"/>
                    </a:lnTo>
                    <a:cubicBezTo>
                      <a:pt x="151859" y="423109"/>
                      <a:pt x="145650" y="420448"/>
                      <a:pt x="139440" y="416900"/>
                    </a:cubicBezTo>
                    <a:lnTo>
                      <a:pt x="116378" y="423996"/>
                    </a:lnTo>
                    <a:lnTo>
                      <a:pt x="98637" y="406256"/>
                    </a:lnTo>
                    <a:lnTo>
                      <a:pt x="106621" y="383193"/>
                    </a:lnTo>
                    <a:cubicBezTo>
                      <a:pt x="103073" y="376984"/>
                      <a:pt x="100411" y="370775"/>
                      <a:pt x="98637" y="363679"/>
                    </a:cubicBezTo>
                    <a:lnTo>
                      <a:pt x="76462" y="353034"/>
                    </a:lnTo>
                    <a:lnTo>
                      <a:pt x="76462" y="328198"/>
                    </a:lnTo>
                    <a:lnTo>
                      <a:pt x="98637" y="317553"/>
                    </a:lnTo>
                    <a:cubicBezTo>
                      <a:pt x="100411" y="310457"/>
                      <a:pt x="103073" y="304248"/>
                      <a:pt x="106621" y="298039"/>
                    </a:cubicBezTo>
                    <a:lnTo>
                      <a:pt x="98637" y="274976"/>
                    </a:lnTo>
                    <a:lnTo>
                      <a:pt x="116378" y="257236"/>
                    </a:lnTo>
                    <a:lnTo>
                      <a:pt x="139440" y="265219"/>
                    </a:lnTo>
                    <a:cubicBezTo>
                      <a:pt x="145650" y="261671"/>
                      <a:pt x="151859" y="259010"/>
                      <a:pt x="158955" y="257236"/>
                    </a:cubicBezTo>
                    <a:lnTo>
                      <a:pt x="169599" y="235061"/>
                    </a:lnTo>
                    <a:lnTo>
                      <a:pt x="195323" y="235061"/>
                    </a:lnTo>
                    <a:lnTo>
                      <a:pt x="205967" y="257236"/>
                    </a:lnTo>
                    <a:cubicBezTo>
                      <a:pt x="213063" y="259010"/>
                      <a:pt x="219272" y="261671"/>
                      <a:pt x="225481" y="265219"/>
                    </a:cubicBezTo>
                    <a:lnTo>
                      <a:pt x="248544" y="257236"/>
                    </a:lnTo>
                    <a:lnTo>
                      <a:pt x="266284" y="274976"/>
                    </a:lnTo>
                    <a:lnTo>
                      <a:pt x="258301" y="298039"/>
                    </a:lnTo>
                    <a:cubicBezTo>
                      <a:pt x="261849" y="304248"/>
                      <a:pt x="264510" y="310457"/>
                      <a:pt x="266284" y="317553"/>
                    </a:cubicBezTo>
                    <a:lnTo>
                      <a:pt x="288460" y="328198"/>
                    </a:lnTo>
                    <a:lnTo>
                      <a:pt x="287573" y="354808"/>
                    </a:lnTo>
                    <a:lnTo>
                      <a:pt x="287573" y="354808"/>
                    </a:lnTo>
                    <a:close/>
                    <a:moveTo>
                      <a:pt x="594482" y="387628"/>
                    </a:moveTo>
                    <a:lnTo>
                      <a:pt x="533278" y="281186"/>
                    </a:lnTo>
                    <a:lnTo>
                      <a:pt x="533278" y="276751"/>
                    </a:lnTo>
                    <a:cubicBezTo>
                      <a:pt x="536826" y="179178"/>
                      <a:pt x="487153" y="87815"/>
                      <a:pt x="402886" y="37255"/>
                    </a:cubicBezTo>
                    <a:cubicBezTo>
                      <a:pt x="318619" y="-12418"/>
                      <a:pt x="214837" y="-12418"/>
                      <a:pt x="130570" y="37255"/>
                    </a:cubicBezTo>
                    <a:cubicBezTo>
                      <a:pt x="46303" y="86928"/>
                      <a:pt x="-3370" y="179178"/>
                      <a:pt x="178" y="276751"/>
                    </a:cubicBezTo>
                    <a:cubicBezTo>
                      <a:pt x="178" y="361017"/>
                      <a:pt x="38320" y="439962"/>
                      <a:pt x="104847" y="491410"/>
                    </a:cubicBezTo>
                    <a:lnTo>
                      <a:pt x="104847" y="715826"/>
                    </a:lnTo>
                    <a:lnTo>
                      <a:pt x="385145" y="715826"/>
                    </a:lnTo>
                    <a:lnTo>
                      <a:pt x="385145" y="609383"/>
                    </a:lnTo>
                    <a:lnTo>
                      <a:pt x="428609" y="609383"/>
                    </a:lnTo>
                    <a:cubicBezTo>
                      <a:pt x="456994" y="609383"/>
                      <a:pt x="483604" y="597852"/>
                      <a:pt x="503119" y="578338"/>
                    </a:cubicBezTo>
                    <a:cubicBezTo>
                      <a:pt x="522633" y="557936"/>
                      <a:pt x="533278" y="531326"/>
                      <a:pt x="533278" y="502941"/>
                    </a:cubicBezTo>
                    <a:lnTo>
                      <a:pt x="533278" y="449720"/>
                    </a:lnTo>
                    <a:lnTo>
                      <a:pt x="572307" y="449720"/>
                    </a:lnTo>
                    <a:cubicBezTo>
                      <a:pt x="595369" y="447059"/>
                      <a:pt x="615771" y="420448"/>
                      <a:pt x="594482" y="387628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0" name="Graphic 71" descr="Gears">
              <a:extLst>
                <a:ext uri="{FF2B5EF4-FFF2-40B4-BE49-F238E27FC236}">
                  <a16:creationId xmlns="" xmlns:a16="http://schemas.microsoft.com/office/drawing/2014/main" id="{FA898A6B-15A9-4AA6-B77C-554B1C9BE258}"/>
                </a:ext>
              </a:extLst>
            </p:cNvPr>
            <p:cNvGrpSpPr/>
            <p:nvPr/>
          </p:nvGrpSpPr>
          <p:grpSpPr>
            <a:xfrm>
              <a:off x="3041515" y="3166360"/>
              <a:ext cx="578337" cy="699859"/>
              <a:chOff x="3041515" y="3166360"/>
              <a:chExt cx="578337" cy="699859"/>
            </a:xfrm>
            <a:solidFill>
              <a:srgbClr val="262626"/>
            </a:solidFill>
          </p:grpSpPr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FB69EFA1-9E7D-4715-AF0F-8CB10B6C6EA8}"/>
                  </a:ext>
                </a:extLst>
              </p:cNvPr>
              <p:cNvSpPr/>
              <p:nvPr/>
            </p:nvSpPr>
            <p:spPr>
              <a:xfrm>
                <a:off x="3241981" y="3166360"/>
                <a:ext cx="377870" cy="376983"/>
              </a:xfrm>
              <a:custGeom>
                <a:avLst/>
                <a:gdLst>
                  <a:gd name="connsiteX0" fmla="*/ 188935 w 377870"/>
                  <a:gd name="connsiteY0" fmla="*/ 255462 h 376983"/>
                  <a:gd name="connsiteX1" fmla="*/ 122409 w 377870"/>
                  <a:gd name="connsiteY1" fmla="*/ 188935 h 376983"/>
                  <a:gd name="connsiteX2" fmla="*/ 188935 w 377870"/>
                  <a:gd name="connsiteY2" fmla="*/ 122409 h 376983"/>
                  <a:gd name="connsiteX3" fmla="*/ 255462 w 377870"/>
                  <a:gd name="connsiteY3" fmla="*/ 188935 h 376983"/>
                  <a:gd name="connsiteX4" fmla="*/ 188935 w 377870"/>
                  <a:gd name="connsiteY4" fmla="*/ 255462 h 376983"/>
                  <a:gd name="connsiteX5" fmla="*/ 338842 w 377870"/>
                  <a:gd name="connsiteY5" fmla="*/ 147245 h 376983"/>
                  <a:gd name="connsiteX6" fmla="*/ 324650 w 377870"/>
                  <a:gd name="connsiteY6" fmla="*/ 112652 h 376983"/>
                  <a:gd name="connsiteX7" fmla="*/ 338842 w 377870"/>
                  <a:gd name="connsiteY7" fmla="*/ 70962 h 376983"/>
                  <a:gd name="connsiteX8" fmla="*/ 306909 w 377870"/>
                  <a:gd name="connsiteY8" fmla="*/ 39029 h 376983"/>
                  <a:gd name="connsiteX9" fmla="*/ 265219 w 377870"/>
                  <a:gd name="connsiteY9" fmla="*/ 53221 h 376983"/>
                  <a:gd name="connsiteX10" fmla="*/ 230625 w 377870"/>
                  <a:gd name="connsiteY10" fmla="*/ 39029 h 376983"/>
                  <a:gd name="connsiteX11" fmla="*/ 211111 w 377870"/>
                  <a:gd name="connsiteY11" fmla="*/ 0 h 376983"/>
                  <a:gd name="connsiteX12" fmla="*/ 166760 w 377870"/>
                  <a:gd name="connsiteY12" fmla="*/ 0 h 376983"/>
                  <a:gd name="connsiteX13" fmla="*/ 147245 w 377870"/>
                  <a:gd name="connsiteY13" fmla="*/ 39029 h 376983"/>
                  <a:gd name="connsiteX14" fmla="*/ 112652 w 377870"/>
                  <a:gd name="connsiteY14" fmla="*/ 53221 h 376983"/>
                  <a:gd name="connsiteX15" fmla="*/ 70962 w 377870"/>
                  <a:gd name="connsiteY15" fmla="*/ 39029 h 376983"/>
                  <a:gd name="connsiteX16" fmla="*/ 39029 w 377870"/>
                  <a:gd name="connsiteY16" fmla="*/ 70962 h 376983"/>
                  <a:gd name="connsiteX17" fmla="*/ 53221 w 377870"/>
                  <a:gd name="connsiteY17" fmla="*/ 112652 h 376983"/>
                  <a:gd name="connsiteX18" fmla="*/ 39029 w 377870"/>
                  <a:gd name="connsiteY18" fmla="*/ 147245 h 376983"/>
                  <a:gd name="connsiteX19" fmla="*/ 0 w 377870"/>
                  <a:gd name="connsiteY19" fmla="*/ 166760 h 376983"/>
                  <a:gd name="connsiteX20" fmla="*/ 0 w 377870"/>
                  <a:gd name="connsiteY20" fmla="*/ 211111 h 376983"/>
                  <a:gd name="connsiteX21" fmla="*/ 39029 w 377870"/>
                  <a:gd name="connsiteY21" fmla="*/ 230625 h 376983"/>
                  <a:gd name="connsiteX22" fmla="*/ 53221 w 377870"/>
                  <a:gd name="connsiteY22" fmla="*/ 265219 h 376983"/>
                  <a:gd name="connsiteX23" fmla="*/ 39029 w 377870"/>
                  <a:gd name="connsiteY23" fmla="*/ 306909 h 376983"/>
                  <a:gd name="connsiteX24" fmla="*/ 70075 w 377870"/>
                  <a:gd name="connsiteY24" fmla="*/ 337955 h 376983"/>
                  <a:gd name="connsiteX25" fmla="*/ 111765 w 377870"/>
                  <a:gd name="connsiteY25" fmla="*/ 323763 h 376983"/>
                  <a:gd name="connsiteX26" fmla="*/ 146358 w 377870"/>
                  <a:gd name="connsiteY26" fmla="*/ 337955 h 376983"/>
                  <a:gd name="connsiteX27" fmla="*/ 165873 w 377870"/>
                  <a:gd name="connsiteY27" fmla="*/ 376984 h 376983"/>
                  <a:gd name="connsiteX28" fmla="*/ 210224 w 377870"/>
                  <a:gd name="connsiteY28" fmla="*/ 376984 h 376983"/>
                  <a:gd name="connsiteX29" fmla="*/ 229738 w 377870"/>
                  <a:gd name="connsiteY29" fmla="*/ 337955 h 376983"/>
                  <a:gd name="connsiteX30" fmla="*/ 264332 w 377870"/>
                  <a:gd name="connsiteY30" fmla="*/ 323763 h 376983"/>
                  <a:gd name="connsiteX31" fmla="*/ 306022 w 377870"/>
                  <a:gd name="connsiteY31" fmla="*/ 337955 h 376983"/>
                  <a:gd name="connsiteX32" fmla="*/ 337955 w 377870"/>
                  <a:gd name="connsiteY32" fmla="*/ 306909 h 376983"/>
                  <a:gd name="connsiteX33" fmla="*/ 323763 w 377870"/>
                  <a:gd name="connsiteY33" fmla="*/ 265219 h 376983"/>
                  <a:gd name="connsiteX34" fmla="*/ 338842 w 377870"/>
                  <a:gd name="connsiteY34" fmla="*/ 230625 h 376983"/>
                  <a:gd name="connsiteX35" fmla="*/ 377871 w 377870"/>
                  <a:gd name="connsiteY35" fmla="*/ 211111 h 376983"/>
                  <a:gd name="connsiteX36" fmla="*/ 377871 w 377870"/>
                  <a:gd name="connsiteY36" fmla="*/ 166760 h 376983"/>
                  <a:gd name="connsiteX37" fmla="*/ 338842 w 377870"/>
                  <a:gd name="connsiteY37" fmla="*/ 147245 h 37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377870" h="376983">
                    <a:moveTo>
                      <a:pt x="188935" y="255462"/>
                    </a:moveTo>
                    <a:cubicBezTo>
                      <a:pt x="151681" y="255462"/>
                      <a:pt x="122409" y="225303"/>
                      <a:pt x="122409" y="188935"/>
                    </a:cubicBezTo>
                    <a:cubicBezTo>
                      <a:pt x="122409" y="152568"/>
                      <a:pt x="152568" y="122409"/>
                      <a:pt x="188935" y="122409"/>
                    </a:cubicBezTo>
                    <a:cubicBezTo>
                      <a:pt x="226190" y="122409"/>
                      <a:pt x="255462" y="152568"/>
                      <a:pt x="255462" y="188935"/>
                    </a:cubicBezTo>
                    <a:cubicBezTo>
                      <a:pt x="255462" y="225303"/>
                      <a:pt x="225303" y="255462"/>
                      <a:pt x="188935" y="255462"/>
                    </a:cubicBezTo>
                    <a:close/>
                    <a:moveTo>
                      <a:pt x="338842" y="147245"/>
                    </a:moveTo>
                    <a:cubicBezTo>
                      <a:pt x="335294" y="134827"/>
                      <a:pt x="330859" y="123296"/>
                      <a:pt x="324650" y="112652"/>
                    </a:cubicBezTo>
                    <a:lnTo>
                      <a:pt x="338842" y="70962"/>
                    </a:lnTo>
                    <a:lnTo>
                      <a:pt x="306909" y="39029"/>
                    </a:lnTo>
                    <a:lnTo>
                      <a:pt x="265219" y="53221"/>
                    </a:lnTo>
                    <a:cubicBezTo>
                      <a:pt x="254575" y="47012"/>
                      <a:pt x="243044" y="42577"/>
                      <a:pt x="230625" y="39029"/>
                    </a:cubicBezTo>
                    <a:lnTo>
                      <a:pt x="211111" y="0"/>
                    </a:lnTo>
                    <a:lnTo>
                      <a:pt x="166760" y="0"/>
                    </a:lnTo>
                    <a:lnTo>
                      <a:pt x="147245" y="39029"/>
                    </a:lnTo>
                    <a:cubicBezTo>
                      <a:pt x="134827" y="42577"/>
                      <a:pt x="123296" y="47012"/>
                      <a:pt x="112652" y="53221"/>
                    </a:cubicBezTo>
                    <a:lnTo>
                      <a:pt x="70962" y="39029"/>
                    </a:lnTo>
                    <a:lnTo>
                      <a:pt x="39029" y="70962"/>
                    </a:lnTo>
                    <a:lnTo>
                      <a:pt x="53221" y="112652"/>
                    </a:lnTo>
                    <a:cubicBezTo>
                      <a:pt x="47012" y="123296"/>
                      <a:pt x="42577" y="134827"/>
                      <a:pt x="39029" y="147245"/>
                    </a:cubicBezTo>
                    <a:lnTo>
                      <a:pt x="0" y="166760"/>
                    </a:lnTo>
                    <a:lnTo>
                      <a:pt x="0" y="211111"/>
                    </a:lnTo>
                    <a:lnTo>
                      <a:pt x="39029" y="230625"/>
                    </a:lnTo>
                    <a:cubicBezTo>
                      <a:pt x="42577" y="243044"/>
                      <a:pt x="47012" y="254575"/>
                      <a:pt x="53221" y="265219"/>
                    </a:cubicBezTo>
                    <a:lnTo>
                      <a:pt x="39029" y="306909"/>
                    </a:lnTo>
                    <a:lnTo>
                      <a:pt x="70075" y="337955"/>
                    </a:lnTo>
                    <a:lnTo>
                      <a:pt x="111765" y="323763"/>
                    </a:lnTo>
                    <a:cubicBezTo>
                      <a:pt x="122409" y="329972"/>
                      <a:pt x="133940" y="334407"/>
                      <a:pt x="146358" y="337955"/>
                    </a:cubicBezTo>
                    <a:lnTo>
                      <a:pt x="165873" y="376984"/>
                    </a:lnTo>
                    <a:lnTo>
                      <a:pt x="210224" y="376984"/>
                    </a:lnTo>
                    <a:lnTo>
                      <a:pt x="229738" y="337955"/>
                    </a:lnTo>
                    <a:cubicBezTo>
                      <a:pt x="242157" y="334407"/>
                      <a:pt x="253688" y="329972"/>
                      <a:pt x="264332" y="323763"/>
                    </a:cubicBezTo>
                    <a:lnTo>
                      <a:pt x="306022" y="337955"/>
                    </a:lnTo>
                    <a:lnTo>
                      <a:pt x="337955" y="306909"/>
                    </a:lnTo>
                    <a:lnTo>
                      <a:pt x="323763" y="265219"/>
                    </a:lnTo>
                    <a:cubicBezTo>
                      <a:pt x="329972" y="254575"/>
                      <a:pt x="335294" y="242157"/>
                      <a:pt x="338842" y="230625"/>
                    </a:cubicBezTo>
                    <a:lnTo>
                      <a:pt x="377871" y="211111"/>
                    </a:lnTo>
                    <a:lnTo>
                      <a:pt x="377871" y="166760"/>
                    </a:lnTo>
                    <a:lnTo>
                      <a:pt x="338842" y="147245"/>
                    </a:ln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A0C7E134-5F27-4C77-8194-9B3A91DD70F0}"/>
                  </a:ext>
                </a:extLst>
              </p:cNvPr>
              <p:cNvSpPr/>
              <p:nvPr/>
            </p:nvSpPr>
            <p:spPr>
              <a:xfrm>
                <a:off x="3041515" y="3489236"/>
                <a:ext cx="377870" cy="376983"/>
              </a:xfrm>
              <a:custGeom>
                <a:avLst/>
                <a:gdLst>
                  <a:gd name="connsiteX0" fmla="*/ 188935 w 377870"/>
                  <a:gd name="connsiteY0" fmla="*/ 255462 h 376983"/>
                  <a:gd name="connsiteX1" fmla="*/ 122409 w 377870"/>
                  <a:gd name="connsiteY1" fmla="*/ 188935 h 376983"/>
                  <a:gd name="connsiteX2" fmla="*/ 188935 w 377870"/>
                  <a:gd name="connsiteY2" fmla="*/ 122409 h 376983"/>
                  <a:gd name="connsiteX3" fmla="*/ 255462 w 377870"/>
                  <a:gd name="connsiteY3" fmla="*/ 188935 h 376983"/>
                  <a:gd name="connsiteX4" fmla="*/ 188935 w 377870"/>
                  <a:gd name="connsiteY4" fmla="*/ 255462 h 376983"/>
                  <a:gd name="connsiteX5" fmla="*/ 188935 w 377870"/>
                  <a:gd name="connsiteY5" fmla="*/ 255462 h 376983"/>
                  <a:gd name="connsiteX6" fmla="*/ 324650 w 377870"/>
                  <a:gd name="connsiteY6" fmla="*/ 112652 h 376983"/>
                  <a:gd name="connsiteX7" fmla="*/ 338842 w 377870"/>
                  <a:gd name="connsiteY7" fmla="*/ 70962 h 376983"/>
                  <a:gd name="connsiteX8" fmla="*/ 306909 w 377870"/>
                  <a:gd name="connsiteY8" fmla="*/ 39029 h 376983"/>
                  <a:gd name="connsiteX9" fmla="*/ 265219 w 377870"/>
                  <a:gd name="connsiteY9" fmla="*/ 53221 h 376983"/>
                  <a:gd name="connsiteX10" fmla="*/ 230625 w 377870"/>
                  <a:gd name="connsiteY10" fmla="*/ 39029 h 376983"/>
                  <a:gd name="connsiteX11" fmla="*/ 211111 w 377870"/>
                  <a:gd name="connsiteY11" fmla="*/ 0 h 376983"/>
                  <a:gd name="connsiteX12" fmla="*/ 166760 w 377870"/>
                  <a:gd name="connsiteY12" fmla="*/ 0 h 376983"/>
                  <a:gd name="connsiteX13" fmla="*/ 147245 w 377870"/>
                  <a:gd name="connsiteY13" fmla="*/ 39029 h 376983"/>
                  <a:gd name="connsiteX14" fmla="*/ 112652 w 377870"/>
                  <a:gd name="connsiteY14" fmla="*/ 53221 h 376983"/>
                  <a:gd name="connsiteX15" fmla="*/ 70962 w 377870"/>
                  <a:gd name="connsiteY15" fmla="*/ 39029 h 376983"/>
                  <a:gd name="connsiteX16" fmla="*/ 39916 w 377870"/>
                  <a:gd name="connsiteY16" fmla="*/ 70075 h 376983"/>
                  <a:gd name="connsiteX17" fmla="*/ 53221 w 377870"/>
                  <a:gd name="connsiteY17" fmla="*/ 111765 h 376983"/>
                  <a:gd name="connsiteX18" fmla="*/ 39029 w 377870"/>
                  <a:gd name="connsiteY18" fmla="*/ 146358 h 376983"/>
                  <a:gd name="connsiteX19" fmla="*/ 0 w 377870"/>
                  <a:gd name="connsiteY19" fmla="*/ 165873 h 376983"/>
                  <a:gd name="connsiteX20" fmla="*/ 0 w 377870"/>
                  <a:gd name="connsiteY20" fmla="*/ 210224 h 376983"/>
                  <a:gd name="connsiteX21" fmla="*/ 39029 w 377870"/>
                  <a:gd name="connsiteY21" fmla="*/ 229738 h 376983"/>
                  <a:gd name="connsiteX22" fmla="*/ 53221 w 377870"/>
                  <a:gd name="connsiteY22" fmla="*/ 264332 h 376983"/>
                  <a:gd name="connsiteX23" fmla="*/ 39916 w 377870"/>
                  <a:gd name="connsiteY23" fmla="*/ 306022 h 376983"/>
                  <a:gd name="connsiteX24" fmla="*/ 70962 w 377870"/>
                  <a:gd name="connsiteY24" fmla="*/ 337068 h 376983"/>
                  <a:gd name="connsiteX25" fmla="*/ 112652 w 377870"/>
                  <a:gd name="connsiteY25" fmla="*/ 323763 h 376983"/>
                  <a:gd name="connsiteX26" fmla="*/ 147245 w 377870"/>
                  <a:gd name="connsiteY26" fmla="*/ 337955 h 376983"/>
                  <a:gd name="connsiteX27" fmla="*/ 166760 w 377870"/>
                  <a:gd name="connsiteY27" fmla="*/ 376984 h 376983"/>
                  <a:gd name="connsiteX28" fmla="*/ 211111 w 377870"/>
                  <a:gd name="connsiteY28" fmla="*/ 376984 h 376983"/>
                  <a:gd name="connsiteX29" fmla="*/ 230625 w 377870"/>
                  <a:gd name="connsiteY29" fmla="*/ 337955 h 376983"/>
                  <a:gd name="connsiteX30" fmla="*/ 265219 w 377870"/>
                  <a:gd name="connsiteY30" fmla="*/ 323763 h 376983"/>
                  <a:gd name="connsiteX31" fmla="*/ 306909 w 377870"/>
                  <a:gd name="connsiteY31" fmla="*/ 337955 h 376983"/>
                  <a:gd name="connsiteX32" fmla="*/ 337955 w 377870"/>
                  <a:gd name="connsiteY32" fmla="*/ 306022 h 376983"/>
                  <a:gd name="connsiteX33" fmla="*/ 324650 w 377870"/>
                  <a:gd name="connsiteY33" fmla="*/ 265219 h 376983"/>
                  <a:gd name="connsiteX34" fmla="*/ 338842 w 377870"/>
                  <a:gd name="connsiteY34" fmla="*/ 230625 h 376983"/>
                  <a:gd name="connsiteX35" fmla="*/ 377871 w 377870"/>
                  <a:gd name="connsiteY35" fmla="*/ 211111 h 376983"/>
                  <a:gd name="connsiteX36" fmla="*/ 377871 w 377870"/>
                  <a:gd name="connsiteY36" fmla="*/ 166760 h 376983"/>
                  <a:gd name="connsiteX37" fmla="*/ 338842 w 377870"/>
                  <a:gd name="connsiteY37" fmla="*/ 147245 h 376983"/>
                  <a:gd name="connsiteX38" fmla="*/ 324650 w 377870"/>
                  <a:gd name="connsiteY38" fmla="*/ 112652 h 376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77870" h="376983">
                    <a:moveTo>
                      <a:pt x="188935" y="255462"/>
                    </a:moveTo>
                    <a:cubicBezTo>
                      <a:pt x="151681" y="255462"/>
                      <a:pt x="122409" y="225303"/>
                      <a:pt x="122409" y="188935"/>
                    </a:cubicBezTo>
                    <a:cubicBezTo>
                      <a:pt x="122409" y="151681"/>
                      <a:pt x="152568" y="122409"/>
                      <a:pt x="188935" y="122409"/>
                    </a:cubicBezTo>
                    <a:cubicBezTo>
                      <a:pt x="226190" y="122409"/>
                      <a:pt x="255462" y="152568"/>
                      <a:pt x="255462" y="188935"/>
                    </a:cubicBezTo>
                    <a:cubicBezTo>
                      <a:pt x="255462" y="225303"/>
                      <a:pt x="226190" y="255462"/>
                      <a:pt x="188935" y="255462"/>
                    </a:cubicBezTo>
                    <a:lnTo>
                      <a:pt x="188935" y="255462"/>
                    </a:lnTo>
                    <a:close/>
                    <a:moveTo>
                      <a:pt x="324650" y="112652"/>
                    </a:moveTo>
                    <a:lnTo>
                      <a:pt x="338842" y="70962"/>
                    </a:lnTo>
                    <a:lnTo>
                      <a:pt x="306909" y="39029"/>
                    </a:lnTo>
                    <a:lnTo>
                      <a:pt x="265219" y="53221"/>
                    </a:lnTo>
                    <a:cubicBezTo>
                      <a:pt x="254575" y="47012"/>
                      <a:pt x="242157" y="42577"/>
                      <a:pt x="230625" y="39029"/>
                    </a:cubicBezTo>
                    <a:lnTo>
                      <a:pt x="211111" y="0"/>
                    </a:lnTo>
                    <a:lnTo>
                      <a:pt x="166760" y="0"/>
                    </a:lnTo>
                    <a:lnTo>
                      <a:pt x="147245" y="39029"/>
                    </a:lnTo>
                    <a:cubicBezTo>
                      <a:pt x="134827" y="42577"/>
                      <a:pt x="123296" y="47012"/>
                      <a:pt x="112652" y="53221"/>
                    </a:cubicBezTo>
                    <a:lnTo>
                      <a:pt x="70962" y="39029"/>
                    </a:lnTo>
                    <a:lnTo>
                      <a:pt x="39916" y="70075"/>
                    </a:lnTo>
                    <a:lnTo>
                      <a:pt x="53221" y="111765"/>
                    </a:lnTo>
                    <a:cubicBezTo>
                      <a:pt x="47012" y="122409"/>
                      <a:pt x="42577" y="134827"/>
                      <a:pt x="39029" y="146358"/>
                    </a:cubicBezTo>
                    <a:lnTo>
                      <a:pt x="0" y="165873"/>
                    </a:lnTo>
                    <a:lnTo>
                      <a:pt x="0" y="210224"/>
                    </a:lnTo>
                    <a:lnTo>
                      <a:pt x="39029" y="229738"/>
                    </a:lnTo>
                    <a:cubicBezTo>
                      <a:pt x="42577" y="242157"/>
                      <a:pt x="47012" y="253688"/>
                      <a:pt x="53221" y="264332"/>
                    </a:cubicBezTo>
                    <a:lnTo>
                      <a:pt x="39916" y="306022"/>
                    </a:lnTo>
                    <a:lnTo>
                      <a:pt x="70962" y="337068"/>
                    </a:lnTo>
                    <a:lnTo>
                      <a:pt x="112652" y="323763"/>
                    </a:lnTo>
                    <a:cubicBezTo>
                      <a:pt x="123296" y="329972"/>
                      <a:pt x="134827" y="334407"/>
                      <a:pt x="147245" y="337955"/>
                    </a:cubicBezTo>
                    <a:lnTo>
                      <a:pt x="166760" y="376984"/>
                    </a:lnTo>
                    <a:lnTo>
                      <a:pt x="211111" y="376984"/>
                    </a:lnTo>
                    <a:lnTo>
                      <a:pt x="230625" y="337955"/>
                    </a:lnTo>
                    <a:cubicBezTo>
                      <a:pt x="243044" y="334407"/>
                      <a:pt x="254575" y="329972"/>
                      <a:pt x="265219" y="323763"/>
                    </a:cubicBezTo>
                    <a:lnTo>
                      <a:pt x="306909" y="337955"/>
                    </a:lnTo>
                    <a:lnTo>
                      <a:pt x="337955" y="306022"/>
                    </a:lnTo>
                    <a:lnTo>
                      <a:pt x="324650" y="265219"/>
                    </a:lnTo>
                    <a:cubicBezTo>
                      <a:pt x="330859" y="254575"/>
                      <a:pt x="335294" y="243044"/>
                      <a:pt x="338842" y="230625"/>
                    </a:cubicBezTo>
                    <a:lnTo>
                      <a:pt x="377871" y="211111"/>
                    </a:lnTo>
                    <a:lnTo>
                      <a:pt x="377871" y="166760"/>
                    </a:lnTo>
                    <a:lnTo>
                      <a:pt x="338842" y="147245"/>
                    </a:lnTo>
                    <a:cubicBezTo>
                      <a:pt x="335294" y="134827"/>
                      <a:pt x="330859" y="123296"/>
                      <a:pt x="324650" y="112652"/>
                    </a:cubicBez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1" name="Graphic 66" descr="Lightbulb">
              <a:extLst>
                <a:ext uri="{FF2B5EF4-FFF2-40B4-BE49-F238E27FC236}">
                  <a16:creationId xmlns="" xmlns:a16="http://schemas.microsoft.com/office/drawing/2014/main" id="{4B508260-E3B1-4C2E-BD1E-AEA4509D1492}"/>
                </a:ext>
              </a:extLst>
            </p:cNvPr>
            <p:cNvGrpSpPr/>
            <p:nvPr/>
          </p:nvGrpSpPr>
          <p:grpSpPr>
            <a:xfrm>
              <a:off x="3477048" y="1354487"/>
              <a:ext cx="851540" cy="851540"/>
              <a:chOff x="3477048" y="1354487"/>
              <a:chExt cx="851540" cy="851540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="" xmlns:a16="http://schemas.microsoft.com/office/drawing/2014/main" id="{99ADD6D0-D6BD-49F3-889E-1F55BEC0A901}"/>
                  </a:ext>
                </a:extLst>
              </p:cNvPr>
              <p:cNvSpPr/>
              <p:nvPr/>
            </p:nvSpPr>
            <p:spPr>
              <a:xfrm>
                <a:off x="3787505" y="1922180"/>
                <a:ext cx="230625" cy="53221"/>
              </a:xfrm>
              <a:custGeom>
                <a:avLst/>
                <a:gdLst>
                  <a:gd name="connsiteX0" fmla="*/ 26611 w 230625"/>
                  <a:gd name="connsiteY0" fmla="*/ 0 h 53221"/>
                  <a:gd name="connsiteX1" fmla="*/ 204015 w 230625"/>
                  <a:gd name="connsiteY1" fmla="*/ 0 h 53221"/>
                  <a:gd name="connsiteX2" fmla="*/ 230625 w 230625"/>
                  <a:gd name="connsiteY2" fmla="*/ 26611 h 53221"/>
                  <a:gd name="connsiteX3" fmla="*/ 204015 w 230625"/>
                  <a:gd name="connsiteY3" fmla="*/ 53221 h 53221"/>
                  <a:gd name="connsiteX4" fmla="*/ 26611 w 230625"/>
                  <a:gd name="connsiteY4" fmla="*/ 53221 h 53221"/>
                  <a:gd name="connsiteX5" fmla="*/ 0 w 230625"/>
                  <a:gd name="connsiteY5" fmla="*/ 26611 h 53221"/>
                  <a:gd name="connsiteX6" fmla="*/ 26611 w 230625"/>
                  <a:gd name="connsiteY6" fmla="*/ 0 h 5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625" h="53221">
                    <a:moveTo>
                      <a:pt x="26611" y="0"/>
                    </a:moveTo>
                    <a:lnTo>
                      <a:pt x="204015" y="0"/>
                    </a:lnTo>
                    <a:cubicBezTo>
                      <a:pt x="219094" y="0"/>
                      <a:pt x="230625" y="11531"/>
                      <a:pt x="230625" y="26611"/>
                    </a:cubicBezTo>
                    <a:cubicBezTo>
                      <a:pt x="230625" y="41690"/>
                      <a:pt x="219094" y="53221"/>
                      <a:pt x="204015" y="53221"/>
                    </a:cubicBezTo>
                    <a:lnTo>
                      <a:pt x="26611" y="53221"/>
                    </a:lnTo>
                    <a:cubicBezTo>
                      <a:pt x="11531" y="53221"/>
                      <a:pt x="0" y="41690"/>
                      <a:pt x="0" y="26611"/>
                    </a:cubicBezTo>
                    <a:cubicBezTo>
                      <a:pt x="0" y="11531"/>
                      <a:pt x="11531" y="0"/>
                      <a:pt x="2661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="" xmlns:a16="http://schemas.microsoft.com/office/drawing/2014/main" id="{09FAFF5C-262F-4225-8C7E-8197B64DA6B2}"/>
                  </a:ext>
                </a:extLst>
              </p:cNvPr>
              <p:cNvSpPr/>
              <p:nvPr/>
            </p:nvSpPr>
            <p:spPr>
              <a:xfrm>
                <a:off x="3787505" y="2010882"/>
                <a:ext cx="230625" cy="53221"/>
              </a:xfrm>
              <a:custGeom>
                <a:avLst/>
                <a:gdLst>
                  <a:gd name="connsiteX0" fmla="*/ 26611 w 230625"/>
                  <a:gd name="connsiteY0" fmla="*/ 0 h 53221"/>
                  <a:gd name="connsiteX1" fmla="*/ 204015 w 230625"/>
                  <a:gd name="connsiteY1" fmla="*/ 0 h 53221"/>
                  <a:gd name="connsiteX2" fmla="*/ 230625 w 230625"/>
                  <a:gd name="connsiteY2" fmla="*/ 26611 h 53221"/>
                  <a:gd name="connsiteX3" fmla="*/ 204015 w 230625"/>
                  <a:gd name="connsiteY3" fmla="*/ 53221 h 53221"/>
                  <a:gd name="connsiteX4" fmla="*/ 26611 w 230625"/>
                  <a:gd name="connsiteY4" fmla="*/ 53221 h 53221"/>
                  <a:gd name="connsiteX5" fmla="*/ 0 w 230625"/>
                  <a:gd name="connsiteY5" fmla="*/ 26611 h 53221"/>
                  <a:gd name="connsiteX6" fmla="*/ 26611 w 230625"/>
                  <a:gd name="connsiteY6" fmla="*/ 0 h 5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625" h="53221">
                    <a:moveTo>
                      <a:pt x="26611" y="0"/>
                    </a:moveTo>
                    <a:lnTo>
                      <a:pt x="204015" y="0"/>
                    </a:lnTo>
                    <a:cubicBezTo>
                      <a:pt x="219094" y="0"/>
                      <a:pt x="230625" y="11531"/>
                      <a:pt x="230625" y="26611"/>
                    </a:cubicBezTo>
                    <a:cubicBezTo>
                      <a:pt x="230625" y="41690"/>
                      <a:pt x="219094" y="53221"/>
                      <a:pt x="204015" y="53221"/>
                    </a:cubicBezTo>
                    <a:lnTo>
                      <a:pt x="26611" y="53221"/>
                    </a:lnTo>
                    <a:cubicBezTo>
                      <a:pt x="11531" y="53221"/>
                      <a:pt x="0" y="41690"/>
                      <a:pt x="0" y="26611"/>
                    </a:cubicBezTo>
                    <a:cubicBezTo>
                      <a:pt x="0" y="11531"/>
                      <a:pt x="11531" y="0"/>
                      <a:pt x="2661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="" xmlns:a16="http://schemas.microsoft.com/office/drawing/2014/main" id="{E8E1576E-58BE-4184-B848-15F1B51580D6}"/>
                  </a:ext>
                </a:extLst>
              </p:cNvPr>
              <p:cNvSpPr/>
              <p:nvPr/>
            </p:nvSpPr>
            <p:spPr>
              <a:xfrm>
                <a:off x="3845161" y="2099584"/>
                <a:ext cx="115312" cy="53221"/>
              </a:xfrm>
              <a:custGeom>
                <a:avLst/>
                <a:gdLst>
                  <a:gd name="connsiteX0" fmla="*/ 0 w 115312"/>
                  <a:gd name="connsiteY0" fmla="*/ 0 h 53221"/>
                  <a:gd name="connsiteX1" fmla="*/ 57656 w 115312"/>
                  <a:gd name="connsiteY1" fmla="*/ 53221 h 53221"/>
                  <a:gd name="connsiteX2" fmla="*/ 115313 w 115312"/>
                  <a:gd name="connsiteY2" fmla="*/ 0 h 53221"/>
                  <a:gd name="connsiteX3" fmla="*/ 0 w 115312"/>
                  <a:gd name="connsiteY3" fmla="*/ 0 h 5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312" h="53221">
                    <a:moveTo>
                      <a:pt x="0" y="0"/>
                    </a:moveTo>
                    <a:cubicBezTo>
                      <a:pt x="2661" y="30159"/>
                      <a:pt x="27498" y="53221"/>
                      <a:pt x="57656" y="53221"/>
                    </a:cubicBezTo>
                    <a:cubicBezTo>
                      <a:pt x="87815" y="53221"/>
                      <a:pt x="112652" y="30159"/>
                      <a:pt x="11531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="" xmlns:a16="http://schemas.microsoft.com/office/drawing/2014/main" id="{EE3563D3-511E-466A-B8C1-883CA018E7C0}"/>
                  </a:ext>
                </a:extLst>
              </p:cNvPr>
              <p:cNvSpPr/>
              <p:nvPr/>
            </p:nvSpPr>
            <p:spPr>
              <a:xfrm>
                <a:off x="3672192" y="1407708"/>
                <a:ext cx="461250" cy="478991"/>
              </a:xfrm>
              <a:custGeom>
                <a:avLst/>
                <a:gdLst>
                  <a:gd name="connsiteX0" fmla="*/ 230625 w 461250"/>
                  <a:gd name="connsiteY0" fmla="*/ 0 h 478991"/>
                  <a:gd name="connsiteX1" fmla="*/ 230625 w 461250"/>
                  <a:gd name="connsiteY1" fmla="*/ 0 h 478991"/>
                  <a:gd name="connsiteX2" fmla="*/ 230625 w 461250"/>
                  <a:gd name="connsiteY2" fmla="*/ 0 h 478991"/>
                  <a:gd name="connsiteX3" fmla="*/ 0 w 461250"/>
                  <a:gd name="connsiteY3" fmla="*/ 227964 h 478991"/>
                  <a:gd name="connsiteX4" fmla="*/ 0 w 461250"/>
                  <a:gd name="connsiteY4" fmla="*/ 235948 h 478991"/>
                  <a:gd name="connsiteX5" fmla="*/ 15966 w 461250"/>
                  <a:gd name="connsiteY5" fmla="*/ 315779 h 478991"/>
                  <a:gd name="connsiteX6" fmla="*/ 55882 w 461250"/>
                  <a:gd name="connsiteY6" fmla="*/ 381419 h 478991"/>
                  <a:gd name="connsiteX7" fmla="*/ 109991 w 461250"/>
                  <a:gd name="connsiteY7" fmla="*/ 469234 h 478991"/>
                  <a:gd name="connsiteX8" fmla="*/ 125957 w 461250"/>
                  <a:gd name="connsiteY8" fmla="*/ 478991 h 478991"/>
                  <a:gd name="connsiteX9" fmla="*/ 335294 w 461250"/>
                  <a:gd name="connsiteY9" fmla="*/ 478991 h 478991"/>
                  <a:gd name="connsiteX10" fmla="*/ 351260 w 461250"/>
                  <a:gd name="connsiteY10" fmla="*/ 469234 h 478991"/>
                  <a:gd name="connsiteX11" fmla="*/ 405369 w 461250"/>
                  <a:gd name="connsiteY11" fmla="*/ 381419 h 478991"/>
                  <a:gd name="connsiteX12" fmla="*/ 445284 w 461250"/>
                  <a:gd name="connsiteY12" fmla="*/ 315779 h 478991"/>
                  <a:gd name="connsiteX13" fmla="*/ 461251 w 461250"/>
                  <a:gd name="connsiteY13" fmla="*/ 235948 h 478991"/>
                  <a:gd name="connsiteX14" fmla="*/ 461251 w 461250"/>
                  <a:gd name="connsiteY14" fmla="*/ 227964 h 478991"/>
                  <a:gd name="connsiteX15" fmla="*/ 230625 w 461250"/>
                  <a:gd name="connsiteY15" fmla="*/ 0 h 478991"/>
                  <a:gd name="connsiteX16" fmla="*/ 408030 w 461250"/>
                  <a:gd name="connsiteY16" fmla="*/ 235061 h 478991"/>
                  <a:gd name="connsiteX17" fmla="*/ 395611 w 461250"/>
                  <a:gd name="connsiteY17" fmla="*/ 297152 h 478991"/>
                  <a:gd name="connsiteX18" fmla="*/ 365453 w 461250"/>
                  <a:gd name="connsiteY18" fmla="*/ 345938 h 478991"/>
                  <a:gd name="connsiteX19" fmla="*/ 314005 w 461250"/>
                  <a:gd name="connsiteY19" fmla="*/ 425770 h 478991"/>
                  <a:gd name="connsiteX20" fmla="*/ 230625 w 461250"/>
                  <a:gd name="connsiteY20" fmla="*/ 425770 h 478991"/>
                  <a:gd name="connsiteX21" fmla="*/ 148132 w 461250"/>
                  <a:gd name="connsiteY21" fmla="*/ 425770 h 478991"/>
                  <a:gd name="connsiteX22" fmla="*/ 96685 w 461250"/>
                  <a:gd name="connsiteY22" fmla="*/ 345938 h 478991"/>
                  <a:gd name="connsiteX23" fmla="*/ 66527 w 461250"/>
                  <a:gd name="connsiteY23" fmla="*/ 297152 h 478991"/>
                  <a:gd name="connsiteX24" fmla="*/ 54108 w 461250"/>
                  <a:gd name="connsiteY24" fmla="*/ 235061 h 478991"/>
                  <a:gd name="connsiteX25" fmla="*/ 54108 w 461250"/>
                  <a:gd name="connsiteY25" fmla="*/ 227964 h 478991"/>
                  <a:gd name="connsiteX26" fmla="*/ 231512 w 461250"/>
                  <a:gd name="connsiteY26" fmla="*/ 52334 h 478991"/>
                  <a:gd name="connsiteX27" fmla="*/ 231512 w 461250"/>
                  <a:gd name="connsiteY27" fmla="*/ 52334 h 478991"/>
                  <a:gd name="connsiteX28" fmla="*/ 231512 w 461250"/>
                  <a:gd name="connsiteY28" fmla="*/ 52334 h 478991"/>
                  <a:gd name="connsiteX29" fmla="*/ 231512 w 461250"/>
                  <a:gd name="connsiteY29" fmla="*/ 52334 h 478991"/>
                  <a:gd name="connsiteX30" fmla="*/ 231512 w 461250"/>
                  <a:gd name="connsiteY30" fmla="*/ 52334 h 478991"/>
                  <a:gd name="connsiteX31" fmla="*/ 231512 w 461250"/>
                  <a:gd name="connsiteY31" fmla="*/ 52334 h 478991"/>
                  <a:gd name="connsiteX32" fmla="*/ 231512 w 461250"/>
                  <a:gd name="connsiteY32" fmla="*/ 52334 h 478991"/>
                  <a:gd name="connsiteX33" fmla="*/ 408917 w 461250"/>
                  <a:gd name="connsiteY33" fmla="*/ 227964 h 478991"/>
                  <a:gd name="connsiteX34" fmla="*/ 408917 w 461250"/>
                  <a:gd name="connsiteY34" fmla="*/ 235061 h 478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61250" h="478991">
                    <a:moveTo>
                      <a:pt x="230625" y="0"/>
                    </a:moveTo>
                    <a:cubicBezTo>
                      <a:pt x="230625" y="0"/>
                      <a:pt x="230625" y="0"/>
                      <a:pt x="230625" y="0"/>
                    </a:cubicBezTo>
                    <a:cubicBezTo>
                      <a:pt x="230625" y="0"/>
                      <a:pt x="230625" y="0"/>
                      <a:pt x="230625" y="0"/>
                    </a:cubicBezTo>
                    <a:cubicBezTo>
                      <a:pt x="104668" y="887"/>
                      <a:pt x="2661" y="102007"/>
                      <a:pt x="0" y="227964"/>
                    </a:cubicBezTo>
                    <a:lnTo>
                      <a:pt x="0" y="235948"/>
                    </a:lnTo>
                    <a:cubicBezTo>
                      <a:pt x="887" y="263445"/>
                      <a:pt x="6209" y="290056"/>
                      <a:pt x="15966" y="315779"/>
                    </a:cubicBezTo>
                    <a:cubicBezTo>
                      <a:pt x="25724" y="339729"/>
                      <a:pt x="39029" y="361905"/>
                      <a:pt x="55882" y="381419"/>
                    </a:cubicBezTo>
                    <a:cubicBezTo>
                      <a:pt x="77171" y="404482"/>
                      <a:pt x="100233" y="449720"/>
                      <a:pt x="109991" y="469234"/>
                    </a:cubicBezTo>
                    <a:cubicBezTo>
                      <a:pt x="112652" y="475443"/>
                      <a:pt x="118861" y="478991"/>
                      <a:pt x="125957" y="478991"/>
                    </a:cubicBezTo>
                    <a:lnTo>
                      <a:pt x="335294" y="478991"/>
                    </a:lnTo>
                    <a:cubicBezTo>
                      <a:pt x="342390" y="478991"/>
                      <a:pt x="348599" y="475443"/>
                      <a:pt x="351260" y="469234"/>
                    </a:cubicBezTo>
                    <a:cubicBezTo>
                      <a:pt x="361018" y="449720"/>
                      <a:pt x="384080" y="404482"/>
                      <a:pt x="405369" y="381419"/>
                    </a:cubicBezTo>
                    <a:cubicBezTo>
                      <a:pt x="422222" y="361905"/>
                      <a:pt x="436414" y="339729"/>
                      <a:pt x="445284" y="315779"/>
                    </a:cubicBezTo>
                    <a:cubicBezTo>
                      <a:pt x="455042" y="290056"/>
                      <a:pt x="460364" y="263445"/>
                      <a:pt x="461251" y="235948"/>
                    </a:cubicBezTo>
                    <a:lnTo>
                      <a:pt x="461251" y="227964"/>
                    </a:lnTo>
                    <a:cubicBezTo>
                      <a:pt x="458590" y="102007"/>
                      <a:pt x="356582" y="887"/>
                      <a:pt x="230625" y="0"/>
                    </a:cubicBezTo>
                    <a:close/>
                    <a:moveTo>
                      <a:pt x="408030" y="235061"/>
                    </a:moveTo>
                    <a:cubicBezTo>
                      <a:pt x="407143" y="256349"/>
                      <a:pt x="402707" y="277638"/>
                      <a:pt x="395611" y="297152"/>
                    </a:cubicBezTo>
                    <a:cubicBezTo>
                      <a:pt x="388515" y="314892"/>
                      <a:pt x="378758" y="331746"/>
                      <a:pt x="365453" y="345938"/>
                    </a:cubicBezTo>
                    <a:cubicBezTo>
                      <a:pt x="345051" y="370775"/>
                      <a:pt x="327311" y="397385"/>
                      <a:pt x="314005" y="425770"/>
                    </a:cubicBezTo>
                    <a:lnTo>
                      <a:pt x="230625" y="425770"/>
                    </a:lnTo>
                    <a:lnTo>
                      <a:pt x="148132" y="425770"/>
                    </a:lnTo>
                    <a:cubicBezTo>
                      <a:pt x="133940" y="397385"/>
                      <a:pt x="116200" y="370775"/>
                      <a:pt x="96685" y="345938"/>
                    </a:cubicBezTo>
                    <a:cubicBezTo>
                      <a:pt x="84267" y="331746"/>
                      <a:pt x="73623" y="314892"/>
                      <a:pt x="66527" y="297152"/>
                    </a:cubicBezTo>
                    <a:cubicBezTo>
                      <a:pt x="58543" y="277638"/>
                      <a:pt x="54995" y="256349"/>
                      <a:pt x="54108" y="235061"/>
                    </a:cubicBezTo>
                    <a:lnTo>
                      <a:pt x="54108" y="227964"/>
                    </a:lnTo>
                    <a:cubicBezTo>
                      <a:pt x="55882" y="131279"/>
                      <a:pt x="134827" y="53221"/>
                      <a:pt x="231512" y="52334"/>
                    </a:cubicBezTo>
                    <a:lnTo>
                      <a:pt x="231512" y="52334"/>
                    </a:lnTo>
                    <a:lnTo>
                      <a:pt x="231512" y="52334"/>
                    </a:lnTo>
                    <a:cubicBezTo>
                      <a:pt x="231512" y="52334"/>
                      <a:pt x="231512" y="52334"/>
                      <a:pt x="231512" y="52334"/>
                    </a:cubicBezTo>
                    <a:cubicBezTo>
                      <a:pt x="231512" y="52334"/>
                      <a:pt x="231512" y="52334"/>
                      <a:pt x="231512" y="52334"/>
                    </a:cubicBezTo>
                    <a:lnTo>
                      <a:pt x="231512" y="52334"/>
                    </a:lnTo>
                    <a:lnTo>
                      <a:pt x="231512" y="52334"/>
                    </a:lnTo>
                    <a:cubicBezTo>
                      <a:pt x="328198" y="53221"/>
                      <a:pt x="407143" y="130392"/>
                      <a:pt x="408917" y="227964"/>
                    </a:cubicBezTo>
                    <a:lnTo>
                      <a:pt x="408917" y="235061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2" name="Graphic 69" descr="Presentation with bar chart RTL">
              <a:extLst>
                <a:ext uri="{FF2B5EF4-FFF2-40B4-BE49-F238E27FC236}">
                  <a16:creationId xmlns="" xmlns:a16="http://schemas.microsoft.com/office/drawing/2014/main" id="{1177025B-0856-4807-8C8C-527BF6E90D71}"/>
                </a:ext>
              </a:extLst>
            </p:cNvPr>
            <p:cNvGrpSpPr/>
            <p:nvPr/>
          </p:nvGrpSpPr>
          <p:grpSpPr>
            <a:xfrm>
              <a:off x="7863411" y="1354487"/>
              <a:ext cx="851540" cy="851540"/>
              <a:chOff x="7863411" y="1354487"/>
              <a:chExt cx="851540" cy="851540"/>
            </a:xfrm>
          </p:grpSpPr>
          <p:sp>
            <p:nvSpPr>
              <p:cNvPr id="64" name="Freeform: Shape 63">
                <a:extLst>
                  <a:ext uri="{FF2B5EF4-FFF2-40B4-BE49-F238E27FC236}">
                    <a16:creationId xmlns="" xmlns:a16="http://schemas.microsoft.com/office/drawing/2014/main" id="{BE79C472-B069-4614-83D0-4AA4D45B0BF9}"/>
                  </a:ext>
                </a:extLst>
              </p:cNvPr>
              <p:cNvSpPr/>
              <p:nvPr/>
            </p:nvSpPr>
            <p:spPr>
              <a:xfrm>
                <a:off x="7952113" y="1452059"/>
                <a:ext cx="674135" cy="665265"/>
              </a:xfrm>
              <a:custGeom>
                <a:avLst/>
                <a:gdLst>
                  <a:gd name="connsiteX0" fmla="*/ 585434 w 674135"/>
                  <a:gd name="connsiteY0" fmla="*/ 97572 h 665265"/>
                  <a:gd name="connsiteX1" fmla="*/ 585434 w 674135"/>
                  <a:gd name="connsiteY1" fmla="*/ 416900 h 665265"/>
                  <a:gd name="connsiteX2" fmla="*/ 88702 w 674135"/>
                  <a:gd name="connsiteY2" fmla="*/ 416900 h 665265"/>
                  <a:gd name="connsiteX3" fmla="*/ 88702 w 674135"/>
                  <a:gd name="connsiteY3" fmla="*/ 97572 h 665265"/>
                  <a:gd name="connsiteX4" fmla="*/ 0 w 674135"/>
                  <a:gd name="connsiteY4" fmla="*/ 452381 h 665265"/>
                  <a:gd name="connsiteX5" fmla="*/ 17740 w 674135"/>
                  <a:gd name="connsiteY5" fmla="*/ 470121 h 665265"/>
                  <a:gd name="connsiteX6" fmla="*/ 288637 w 674135"/>
                  <a:gd name="connsiteY6" fmla="*/ 470121 h 665265"/>
                  <a:gd name="connsiteX7" fmla="*/ 152301 w 674135"/>
                  <a:gd name="connsiteY7" fmla="*/ 606456 h 665265"/>
                  <a:gd name="connsiteX8" fmla="*/ 152301 w 674135"/>
                  <a:gd name="connsiteY8" fmla="*/ 631559 h 665265"/>
                  <a:gd name="connsiteX9" fmla="*/ 177404 w 674135"/>
                  <a:gd name="connsiteY9" fmla="*/ 631559 h 665265"/>
                  <a:gd name="connsiteX10" fmla="*/ 319328 w 674135"/>
                  <a:gd name="connsiteY10" fmla="*/ 489635 h 665265"/>
                  <a:gd name="connsiteX11" fmla="*/ 319328 w 674135"/>
                  <a:gd name="connsiteY11" fmla="*/ 647525 h 665265"/>
                  <a:gd name="connsiteX12" fmla="*/ 337068 w 674135"/>
                  <a:gd name="connsiteY12" fmla="*/ 665266 h 665265"/>
                  <a:gd name="connsiteX13" fmla="*/ 354808 w 674135"/>
                  <a:gd name="connsiteY13" fmla="*/ 647525 h 665265"/>
                  <a:gd name="connsiteX14" fmla="*/ 354808 w 674135"/>
                  <a:gd name="connsiteY14" fmla="*/ 489902 h 665265"/>
                  <a:gd name="connsiteX15" fmla="*/ 496732 w 674135"/>
                  <a:gd name="connsiteY15" fmla="*/ 631825 h 665265"/>
                  <a:gd name="connsiteX16" fmla="*/ 521967 w 674135"/>
                  <a:gd name="connsiteY16" fmla="*/ 631958 h 665265"/>
                  <a:gd name="connsiteX17" fmla="*/ 522100 w 674135"/>
                  <a:gd name="connsiteY17" fmla="*/ 606722 h 665265"/>
                  <a:gd name="connsiteX18" fmla="*/ 385499 w 674135"/>
                  <a:gd name="connsiteY18" fmla="*/ 470121 h 665265"/>
                  <a:gd name="connsiteX19" fmla="*/ 656395 w 674135"/>
                  <a:gd name="connsiteY19" fmla="*/ 470121 h 665265"/>
                  <a:gd name="connsiteX20" fmla="*/ 674136 w 674135"/>
                  <a:gd name="connsiteY20" fmla="*/ 452381 h 665265"/>
                  <a:gd name="connsiteX21" fmla="*/ 656395 w 674135"/>
                  <a:gd name="connsiteY21" fmla="*/ 434640 h 665265"/>
                  <a:gd name="connsiteX22" fmla="*/ 638655 w 674135"/>
                  <a:gd name="connsiteY22" fmla="*/ 434640 h 665265"/>
                  <a:gd name="connsiteX23" fmla="*/ 638655 w 674135"/>
                  <a:gd name="connsiteY23" fmla="*/ 70962 h 665265"/>
                  <a:gd name="connsiteX24" fmla="*/ 656395 w 674135"/>
                  <a:gd name="connsiteY24" fmla="*/ 70962 h 665265"/>
                  <a:gd name="connsiteX25" fmla="*/ 674136 w 674135"/>
                  <a:gd name="connsiteY25" fmla="*/ 53221 h 665265"/>
                  <a:gd name="connsiteX26" fmla="*/ 656395 w 674135"/>
                  <a:gd name="connsiteY26" fmla="*/ 35481 h 665265"/>
                  <a:gd name="connsiteX27" fmla="*/ 354808 w 674135"/>
                  <a:gd name="connsiteY27" fmla="*/ 35481 h 665265"/>
                  <a:gd name="connsiteX28" fmla="*/ 354808 w 674135"/>
                  <a:gd name="connsiteY28" fmla="*/ 17740 h 665265"/>
                  <a:gd name="connsiteX29" fmla="*/ 337068 w 674135"/>
                  <a:gd name="connsiteY29" fmla="*/ 0 h 665265"/>
                  <a:gd name="connsiteX30" fmla="*/ 319328 w 674135"/>
                  <a:gd name="connsiteY30" fmla="*/ 17740 h 665265"/>
                  <a:gd name="connsiteX31" fmla="*/ 319328 w 674135"/>
                  <a:gd name="connsiteY31" fmla="*/ 35481 h 665265"/>
                  <a:gd name="connsiteX32" fmla="*/ 17740 w 674135"/>
                  <a:gd name="connsiteY32" fmla="*/ 35481 h 665265"/>
                  <a:gd name="connsiteX33" fmla="*/ 0 w 674135"/>
                  <a:gd name="connsiteY33" fmla="*/ 53221 h 665265"/>
                  <a:gd name="connsiteX34" fmla="*/ 17740 w 674135"/>
                  <a:gd name="connsiteY34" fmla="*/ 70962 h 665265"/>
                  <a:gd name="connsiteX35" fmla="*/ 35481 w 674135"/>
                  <a:gd name="connsiteY35" fmla="*/ 70962 h 665265"/>
                  <a:gd name="connsiteX36" fmla="*/ 35481 w 674135"/>
                  <a:gd name="connsiteY36" fmla="*/ 434640 h 665265"/>
                  <a:gd name="connsiteX37" fmla="*/ 17740 w 674135"/>
                  <a:gd name="connsiteY37" fmla="*/ 434640 h 665265"/>
                  <a:gd name="connsiteX38" fmla="*/ 0 w 674135"/>
                  <a:gd name="connsiteY38" fmla="*/ 452381 h 66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674135" h="665265">
                    <a:moveTo>
                      <a:pt x="585434" y="97572"/>
                    </a:moveTo>
                    <a:lnTo>
                      <a:pt x="585434" y="416900"/>
                    </a:lnTo>
                    <a:lnTo>
                      <a:pt x="88702" y="416900"/>
                    </a:lnTo>
                    <a:lnTo>
                      <a:pt x="88702" y="97572"/>
                    </a:lnTo>
                    <a:close/>
                    <a:moveTo>
                      <a:pt x="0" y="452381"/>
                    </a:moveTo>
                    <a:cubicBezTo>
                      <a:pt x="0" y="462179"/>
                      <a:pt x="7942" y="470121"/>
                      <a:pt x="17740" y="470121"/>
                    </a:cubicBezTo>
                    <a:lnTo>
                      <a:pt x="288637" y="470121"/>
                    </a:lnTo>
                    <a:lnTo>
                      <a:pt x="152301" y="606456"/>
                    </a:lnTo>
                    <a:cubicBezTo>
                      <a:pt x="145369" y="613388"/>
                      <a:pt x="145369" y="624627"/>
                      <a:pt x="152301" y="631559"/>
                    </a:cubicBezTo>
                    <a:cubicBezTo>
                      <a:pt x="159234" y="638491"/>
                      <a:pt x="170472" y="638491"/>
                      <a:pt x="177404" y="631559"/>
                    </a:cubicBezTo>
                    <a:lnTo>
                      <a:pt x="319328" y="489635"/>
                    </a:lnTo>
                    <a:lnTo>
                      <a:pt x="319328" y="647525"/>
                    </a:lnTo>
                    <a:cubicBezTo>
                      <a:pt x="319328" y="657323"/>
                      <a:pt x="327270" y="665266"/>
                      <a:pt x="337068" y="665266"/>
                    </a:cubicBezTo>
                    <a:cubicBezTo>
                      <a:pt x="346866" y="665266"/>
                      <a:pt x="354808" y="657323"/>
                      <a:pt x="354808" y="647525"/>
                    </a:cubicBezTo>
                    <a:lnTo>
                      <a:pt x="354808" y="489902"/>
                    </a:lnTo>
                    <a:lnTo>
                      <a:pt x="496732" y="631825"/>
                    </a:lnTo>
                    <a:cubicBezTo>
                      <a:pt x="503664" y="638831"/>
                      <a:pt x="514962" y="638890"/>
                      <a:pt x="521967" y="631958"/>
                    </a:cubicBezTo>
                    <a:cubicBezTo>
                      <a:pt x="528973" y="625026"/>
                      <a:pt x="529033" y="613728"/>
                      <a:pt x="522100" y="606722"/>
                    </a:cubicBezTo>
                    <a:lnTo>
                      <a:pt x="385499" y="470121"/>
                    </a:lnTo>
                    <a:lnTo>
                      <a:pt x="656395" y="470121"/>
                    </a:lnTo>
                    <a:cubicBezTo>
                      <a:pt x="666193" y="470121"/>
                      <a:pt x="674136" y="462179"/>
                      <a:pt x="674136" y="452381"/>
                    </a:cubicBezTo>
                    <a:cubicBezTo>
                      <a:pt x="674136" y="442583"/>
                      <a:pt x="666193" y="434640"/>
                      <a:pt x="656395" y="434640"/>
                    </a:cubicBezTo>
                    <a:lnTo>
                      <a:pt x="638655" y="434640"/>
                    </a:lnTo>
                    <a:lnTo>
                      <a:pt x="638655" y="70962"/>
                    </a:lnTo>
                    <a:lnTo>
                      <a:pt x="656395" y="70962"/>
                    </a:lnTo>
                    <a:cubicBezTo>
                      <a:pt x="666193" y="70962"/>
                      <a:pt x="674136" y="63019"/>
                      <a:pt x="674136" y="53221"/>
                    </a:cubicBezTo>
                    <a:cubicBezTo>
                      <a:pt x="674136" y="43423"/>
                      <a:pt x="666193" y="35481"/>
                      <a:pt x="656395" y="35481"/>
                    </a:cubicBezTo>
                    <a:lnTo>
                      <a:pt x="354808" y="35481"/>
                    </a:lnTo>
                    <a:lnTo>
                      <a:pt x="354808" y="17740"/>
                    </a:lnTo>
                    <a:cubicBezTo>
                      <a:pt x="354808" y="7942"/>
                      <a:pt x="346866" y="0"/>
                      <a:pt x="337068" y="0"/>
                    </a:cubicBezTo>
                    <a:cubicBezTo>
                      <a:pt x="327270" y="0"/>
                      <a:pt x="319328" y="7942"/>
                      <a:pt x="319328" y="17740"/>
                    </a:cubicBezTo>
                    <a:lnTo>
                      <a:pt x="319328" y="35481"/>
                    </a:lnTo>
                    <a:lnTo>
                      <a:pt x="17740" y="35481"/>
                    </a:lnTo>
                    <a:cubicBezTo>
                      <a:pt x="7942" y="35481"/>
                      <a:pt x="0" y="43423"/>
                      <a:pt x="0" y="53221"/>
                    </a:cubicBezTo>
                    <a:cubicBezTo>
                      <a:pt x="0" y="63019"/>
                      <a:pt x="7942" y="70962"/>
                      <a:pt x="17740" y="70962"/>
                    </a:cubicBezTo>
                    <a:lnTo>
                      <a:pt x="35481" y="70962"/>
                    </a:lnTo>
                    <a:lnTo>
                      <a:pt x="35481" y="434640"/>
                    </a:lnTo>
                    <a:lnTo>
                      <a:pt x="17740" y="434640"/>
                    </a:lnTo>
                    <a:cubicBezTo>
                      <a:pt x="7942" y="434640"/>
                      <a:pt x="0" y="442583"/>
                      <a:pt x="0" y="452381"/>
                    </a:cubicBez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="" xmlns:a16="http://schemas.microsoft.com/office/drawing/2014/main" id="{63A93C09-6FA9-4E70-B970-55BE3F636020}"/>
                  </a:ext>
                </a:extLst>
              </p:cNvPr>
              <p:cNvSpPr/>
              <p:nvPr/>
            </p:nvSpPr>
            <p:spPr>
              <a:xfrm>
                <a:off x="8147257" y="1585112"/>
                <a:ext cx="70961" cy="248365"/>
              </a:xfrm>
              <a:custGeom>
                <a:avLst/>
                <a:gdLst>
                  <a:gd name="connsiteX0" fmla="*/ 0 w 70961"/>
                  <a:gd name="connsiteY0" fmla="*/ 0 h 248365"/>
                  <a:gd name="connsiteX1" fmla="*/ 70962 w 70961"/>
                  <a:gd name="connsiteY1" fmla="*/ 0 h 248365"/>
                  <a:gd name="connsiteX2" fmla="*/ 70962 w 70961"/>
                  <a:gd name="connsiteY2" fmla="*/ 248366 h 248365"/>
                  <a:gd name="connsiteX3" fmla="*/ 0 w 70961"/>
                  <a:gd name="connsiteY3" fmla="*/ 248366 h 24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961" h="248365">
                    <a:moveTo>
                      <a:pt x="0" y="0"/>
                    </a:moveTo>
                    <a:lnTo>
                      <a:pt x="70962" y="0"/>
                    </a:lnTo>
                    <a:lnTo>
                      <a:pt x="70962" y="248366"/>
                    </a:lnTo>
                    <a:lnTo>
                      <a:pt x="0" y="248366"/>
                    </a:ln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72C83652-5FF5-4176-A670-ABCE65B5942D}"/>
                  </a:ext>
                </a:extLst>
              </p:cNvPr>
              <p:cNvSpPr/>
              <p:nvPr/>
            </p:nvSpPr>
            <p:spPr>
              <a:xfrm>
                <a:off x="8253700" y="1664944"/>
                <a:ext cx="70961" cy="168533"/>
              </a:xfrm>
              <a:custGeom>
                <a:avLst/>
                <a:gdLst>
                  <a:gd name="connsiteX0" fmla="*/ 0 w 70961"/>
                  <a:gd name="connsiteY0" fmla="*/ 0 h 168533"/>
                  <a:gd name="connsiteX1" fmla="*/ 70962 w 70961"/>
                  <a:gd name="connsiteY1" fmla="*/ 0 h 168533"/>
                  <a:gd name="connsiteX2" fmla="*/ 70962 w 70961"/>
                  <a:gd name="connsiteY2" fmla="*/ 168534 h 168533"/>
                  <a:gd name="connsiteX3" fmla="*/ 0 w 70961"/>
                  <a:gd name="connsiteY3" fmla="*/ 168534 h 16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961" h="168533">
                    <a:moveTo>
                      <a:pt x="0" y="0"/>
                    </a:moveTo>
                    <a:lnTo>
                      <a:pt x="70962" y="0"/>
                    </a:lnTo>
                    <a:lnTo>
                      <a:pt x="70962" y="168534"/>
                    </a:lnTo>
                    <a:lnTo>
                      <a:pt x="0" y="168534"/>
                    </a:ln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0D44759E-734F-489C-B689-3F9E03BD5393}"/>
                  </a:ext>
                </a:extLst>
              </p:cNvPr>
              <p:cNvSpPr/>
              <p:nvPr/>
            </p:nvSpPr>
            <p:spPr>
              <a:xfrm>
                <a:off x="8360142" y="1727035"/>
                <a:ext cx="70961" cy="106442"/>
              </a:xfrm>
              <a:custGeom>
                <a:avLst/>
                <a:gdLst>
                  <a:gd name="connsiteX0" fmla="*/ 0 w 70961"/>
                  <a:gd name="connsiteY0" fmla="*/ 0 h 106442"/>
                  <a:gd name="connsiteX1" fmla="*/ 70962 w 70961"/>
                  <a:gd name="connsiteY1" fmla="*/ 0 h 106442"/>
                  <a:gd name="connsiteX2" fmla="*/ 70962 w 70961"/>
                  <a:gd name="connsiteY2" fmla="*/ 106443 h 106442"/>
                  <a:gd name="connsiteX3" fmla="*/ 0 w 70961"/>
                  <a:gd name="connsiteY3" fmla="*/ 106443 h 106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961" h="106442">
                    <a:moveTo>
                      <a:pt x="0" y="0"/>
                    </a:moveTo>
                    <a:lnTo>
                      <a:pt x="70962" y="0"/>
                    </a:lnTo>
                    <a:lnTo>
                      <a:pt x="70962" y="106443"/>
                    </a:lnTo>
                    <a:lnTo>
                      <a:pt x="0" y="106443"/>
                    </a:ln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3" name="Graphic 67" descr="Stopwatch">
              <a:extLst>
                <a:ext uri="{FF2B5EF4-FFF2-40B4-BE49-F238E27FC236}">
                  <a16:creationId xmlns="" xmlns:a16="http://schemas.microsoft.com/office/drawing/2014/main" id="{A2D4E6E7-7F6D-4867-947B-AE8C6F39C7F7}"/>
                </a:ext>
              </a:extLst>
            </p:cNvPr>
            <p:cNvGrpSpPr/>
            <p:nvPr/>
          </p:nvGrpSpPr>
          <p:grpSpPr>
            <a:xfrm>
              <a:off x="8435545" y="3090964"/>
              <a:ext cx="851540" cy="851540"/>
              <a:chOff x="8435545" y="3090964"/>
              <a:chExt cx="851540" cy="851540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="" xmlns:a16="http://schemas.microsoft.com/office/drawing/2014/main" id="{10547A17-E373-4B99-8DDC-8333E9E75355}"/>
                  </a:ext>
                </a:extLst>
              </p:cNvPr>
              <p:cNvSpPr/>
              <p:nvPr/>
            </p:nvSpPr>
            <p:spPr>
              <a:xfrm>
                <a:off x="8843574" y="3365940"/>
                <a:ext cx="35480" cy="35480"/>
              </a:xfrm>
              <a:custGeom>
                <a:avLst/>
                <a:gdLst>
                  <a:gd name="connsiteX0" fmla="*/ 35481 w 35480"/>
                  <a:gd name="connsiteY0" fmla="*/ 17740 h 35480"/>
                  <a:gd name="connsiteX1" fmla="*/ 17740 w 35480"/>
                  <a:gd name="connsiteY1" fmla="*/ 35481 h 35480"/>
                  <a:gd name="connsiteX2" fmla="*/ 0 w 35480"/>
                  <a:gd name="connsiteY2" fmla="*/ 17740 h 35480"/>
                  <a:gd name="connsiteX3" fmla="*/ 17740 w 35480"/>
                  <a:gd name="connsiteY3" fmla="*/ 0 h 35480"/>
                  <a:gd name="connsiteX4" fmla="*/ 35481 w 35480"/>
                  <a:gd name="connsiteY4" fmla="*/ 17740 h 35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0" h="35480">
                    <a:moveTo>
                      <a:pt x="35481" y="17740"/>
                    </a:moveTo>
                    <a:cubicBezTo>
                      <a:pt x="35481" y="27538"/>
                      <a:pt x="27538" y="35481"/>
                      <a:pt x="17740" y="35481"/>
                    </a:cubicBezTo>
                    <a:cubicBezTo>
                      <a:pt x="7943" y="35481"/>
                      <a:pt x="0" y="27538"/>
                      <a:pt x="0" y="17740"/>
                    </a:cubicBezTo>
                    <a:cubicBezTo>
                      <a:pt x="0" y="7943"/>
                      <a:pt x="7943" y="0"/>
                      <a:pt x="17740" y="0"/>
                    </a:cubicBezTo>
                    <a:cubicBezTo>
                      <a:pt x="27538" y="0"/>
                      <a:pt x="35481" y="7943"/>
                      <a:pt x="35481" y="17740"/>
                    </a:cubicBez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="" xmlns:a16="http://schemas.microsoft.com/office/drawing/2014/main" id="{18101B2C-08DE-4D37-B0F0-B17F607D3E8E}"/>
                  </a:ext>
                </a:extLst>
              </p:cNvPr>
              <p:cNvSpPr/>
              <p:nvPr/>
            </p:nvSpPr>
            <p:spPr>
              <a:xfrm>
                <a:off x="8843574" y="3720748"/>
                <a:ext cx="35480" cy="35480"/>
              </a:xfrm>
              <a:custGeom>
                <a:avLst/>
                <a:gdLst>
                  <a:gd name="connsiteX0" fmla="*/ 35481 w 35480"/>
                  <a:gd name="connsiteY0" fmla="*/ 17740 h 35480"/>
                  <a:gd name="connsiteX1" fmla="*/ 17740 w 35480"/>
                  <a:gd name="connsiteY1" fmla="*/ 35481 h 35480"/>
                  <a:gd name="connsiteX2" fmla="*/ 0 w 35480"/>
                  <a:gd name="connsiteY2" fmla="*/ 17740 h 35480"/>
                  <a:gd name="connsiteX3" fmla="*/ 17740 w 35480"/>
                  <a:gd name="connsiteY3" fmla="*/ 0 h 35480"/>
                  <a:gd name="connsiteX4" fmla="*/ 35481 w 35480"/>
                  <a:gd name="connsiteY4" fmla="*/ 17740 h 35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0" h="35480">
                    <a:moveTo>
                      <a:pt x="35481" y="17740"/>
                    </a:moveTo>
                    <a:cubicBezTo>
                      <a:pt x="35481" y="27538"/>
                      <a:pt x="27538" y="35481"/>
                      <a:pt x="17740" y="35481"/>
                    </a:cubicBezTo>
                    <a:cubicBezTo>
                      <a:pt x="7943" y="35481"/>
                      <a:pt x="0" y="27538"/>
                      <a:pt x="0" y="17740"/>
                    </a:cubicBezTo>
                    <a:cubicBezTo>
                      <a:pt x="0" y="7943"/>
                      <a:pt x="7943" y="0"/>
                      <a:pt x="17740" y="0"/>
                    </a:cubicBezTo>
                    <a:cubicBezTo>
                      <a:pt x="27538" y="0"/>
                      <a:pt x="35481" y="7943"/>
                      <a:pt x="35481" y="17740"/>
                    </a:cubicBez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="" xmlns:a16="http://schemas.microsoft.com/office/drawing/2014/main" id="{38E7DAF0-53C9-43B0-AB48-B4BC6766CCDF}"/>
                  </a:ext>
                </a:extLst>
              </p:cNvPr>
              <p:cNvSpPr/>
              <p:nvPr/>
            </p:nvSpPr>
            <p:spPr>
              <a:xfrm>
                <a:off x="9020978" y="3534474"/>
                <a:ext cx="35480" cy="35480"/>
              </a:xfrm>
              <a:custGeom>
                <a:avLst/>
                <a:gdLst>
                  <a:gd name="connsiteX0" fmla="*/ 35481 w 35480"/>
                  <a:gd name="connsiteY0" fmla="*/ 17740 h 35480"/>
                  <a:gd name="connsiteX1" fmla="*/ 17740 w 35480"/>
                  <a:gd name="connsiteY1" fmla="*/ 35481 h 35480"/>
                  <a:gd name="connsiteX2" fmla="*/ 0 w 35480"/>
                  <a:gd name="connsiteY2" fmla="*/ 17740 h 35480"/>
                  <a:gd name="connsiteX3" fmla="*/ 17740 w 35480"/>
                  <a:gd name="connsiteY3" fmla="*/ 0 h 35480"/>
                  <a:gd name="connsiteX4" fmla="*/ 35481 w 35480"/>
                  <a:gd name="connsiteY4" fmla="*/ 17740 h 35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0" h="35480">
                    <a:moveTo>
                      <a:pt x="35481" y="17740"/>
                    </a:moveTo>
                    <a:cubicBezTo>
                      <a:pt x="35481" y="27538"/>
                      <a:pt x="27538" y="35481"/>
                      <a:pt x="17740" y="35481"/>
                    </a:cubicBezTo>
                    <a:cubicBezTo>
                      <a:pt x="7943" y="35481"/>
                      <a:pt x="0" y="27538"/>
                      <a:pt x="0" y="17740"/>
                    </a:cubicBezTo>
                    <a:cubicBezTo>
                      <a:pt x="0" y="7943"/>
                      <a:pt x="7943" y="0"/>
                      <a:pt x="17740" y="0"/>
                    </a:cubicBezTo>
                    <a:cubicBezTo>
                      <a:pt x="27538" y="0"/>
                      <a:pt x="35481" y="7943"/>
                      <a:pt x="35481" y="17740"/>
                    </a:cubicBez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="" xmlns:a16="http://schemas.microsoft.com/office/drawing/2014/main" id="{C454F93D-A0D0-4D8C-B7FD-50960991ADFE}"/>
                  </a:ext>
                </a:extLst>
              </p:cNvPr>
              <p:cNvSpPr/>
              <p:nvPr/>
            </p:nvSpPr>
            <p:spPr>
              <a:xfrm>
                <a:off x="8666170" y="3534474"/>
                <a:ext cx="35480" cy="35480"/>
              </a:xfrm>
              <a:custGeom>
                <a:avLst/>
                <a:gdLst>
                  <a:gd name="connsiteX0" fmla="*/ 35481 w 35480"/>
                  <a:gd name="connsiteY0" fmla="*/ 17740 h 35480"/>
                  <a:gd name="connsiteX1" fmla="*/ 17740 w 35480"/>
                  <a:gd name="connsiteY1" fmla="*/ 35481 h 35480"/>
                  <a:gd name="connsiteX2" fmla="*/ 0 w 35480"/>
                  <a:gd name="connsiteY2" fmla="*/ 17740 h 35480"/>
                  <a:gd name="connsiteX3" fmla="*/ 17740 w 35480"/>
                  <a:gd name="connsiteY3" fmla="*/ 0 h 35480"/>
                  <a:gd name="connsiteX4" fmla="*/ 35481 w 35480"/>
                  <a:gd name="connsiteY4" fmla="*/ 17740 h 35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0" h="35480">
                    <a:moveTo>
                      <a:pt x="35481" y="17740"/>
                    </a:moveTo>
                    <a:cubicBezTo>
                      <a:pt x="35481" y="27538"/>
                      <a:pt x="27538" y="35481"/>
                      <a:pt x="17740" y="35481"/>
                    </a:cubicBezTo>
                    <a:cubicBezTo>
                      <a:pt x="7943" y="35481"/>
                      <a:pt x="0" y="27538"/>
                      <a:pt x="0" y="17740"/>
                    </a:cubicBezTo>
                    <a:cubicBezTo>
                      <a:pt x="0" y="7943"/>
                      <a:pt x="7943" y="0"/>
                      <a:pt x="17740" y="0"/>
                    </a:cubicBezTo>
                    <a:cubicBezTo>
                      <a:pt x="27538" y="0"/>
                      <a:pt x="35481" y="7943"/>
                      <a:pt x="35481" y="17740"/>
                    </a:cubicBez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="" xmlns:a16="http://schemas.microsoft.com/office/drawing/2014/main" id="{2C004F09-531B-4C9E-9567-94ACFE86BFE5}"/>
                  </a:ext>
                </a:extLst>
              </p:cNvPr>
              <p:cNvSpPr/>
              <p:nvPr/>
            </p:nvSpPr>
            <p:spPr>
              <a:xfrm>
                <a:off x="8843574" y="3428031"/>
                <a:ext cx="117973" cy="224416"/>
              </a:xfrm>
              <a:custGeom>
                <a:avLst/>
                <a:gdLst>
                  <a:gd name="connsiteX0" fmla="*/ 35481 w 117973"/>
                  <a:gd name="connsiteY0" fmla="*/ 0 h 224416"/>
                  <a:gd name="connsiteX1" fmla="*/ 0 w 117973"/>
                  <a:gd name="connsiteY1" fmla="*/ 0 h 224416"/>
                  <a:gd name="connsiteX2" fmla="*/ 0 w 117973"/>
                  <a:gd name="connsiteY2" fmla="*/ 124183 h 224416"/>
                  <a:gd name="connsiteX3" fmla="*/ 5322 w 117973"/>
                  <a:gd name="connsiteY3" fmla="*/ 136601 h 224416"/>
                  <a:gd name="connsiteX4" fmla="*/ 93137 w 117973"/>
                  <a:gd name="connsiteY4" fmla="*/ 224416 h 224416"/>
                  <a:gd name="connsiteX5" fmla="*/ 117974 w 117973"/>
                  <a:gd name="connsiteY5" fmla="*/ 199580 h 224416"/>
                  <a:gd name="connsiteX6" fmla="*/ 35481 w 117973"/>
                  <a:gd name="connsiteY6" fmla="*/ 117087 h 224416"/>
                  <a:gd name="connsiteX7" fmla="*/ 35481 w 117973"/>
                  <a:gd name="connsiteY7" fmla="*/ 0 h 224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7973" h="224416">
                    <a:moveTo>
                      <a:pt x="35481" y="0"/>
                    </a:moveTo>
                    <a:lnTo>
                      <a:pt x="0" y="0"/>
                    </a:lnTo>
                    <a:lnTo>
                      <a:pt x="0" y="124183"/>
                    </a:lnTo>
                    <a:cubicBezTo>
                      <a:pt x="0" y="128618"/>
                      <a:pt x="1774" y="133053"/>
                      <a:pt x="5322" y="136601"/>
                    </a:cubicBezTo>
                    <a:lnTo>
                      <a:pt x="93137" y="224416"/>
                    </a:lnTo>
                    <a:lnTo>
                      <a:pt x="117974" y="199580"/>
                    </a:lnTo>
                    <a:lnTo>
                      <a:pt x="35481" y="117087"/>
                    </a:lnTo>
                    <a:lnTo>
                      <a:pt x="35481" y="0"/>
                    </a:ln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="" xmlns:a16="http://schemas.microsoft.com/office/drawing/2014/main" id="{185E12BD-9FDE-4DEC-B316-B4555BD7991D}"/>
                  </a:ext>
                </a:extLst>
              </p:cNvPr>
              <p:cNvSpPr/>
              <p:nvPr/>
            </p:nvSpPr>
            <p:spPr>
              <a:xfrm>
                <a:off x="8559999" y="3170795"/>
                <a:ext cx="603702" cy="691392"/>
              </a:xfrm>
              <a:custGeom>
                <a:avLst/>
                <a:gdLst>
                  <a:gd name="connsiteX0" fmla="*/ 301316 w 603702"/>
                  <a:gd name="connsiteY0" fmla="*/ 638655 h 691392"/>
                  <a:gd name="connsiteX1" fmla="*/ 52950 w 603702"/>
                  <a:gd name="connsiteY1" fmla="*/ 390289 h 691392"/>
                  <a:gd name="connsiteX2" fmla="*/ 301316 w 603702"/>
                  <a:gd name="connsiteY2" fmla="*/ 141923 h 691392"/>
                  <a:gd name="connsiteX3" fmla="*/ 549682 w 603702"/>
                  <a:gd name="connsiteY3" fmla="*/ 390289 h 691392"/>
                  <a:gd name="connsiteX4" fmla="*/ 301316 w 603702"/>
                  <a:gd name="connsiteY4" fmla="*/ 638655 h 691392"/>
                  <a:gd name="connsiteX5" fmla="*/ 301316 w 603702"/>
                  <a:gd name="connsiteY5" fmla="*/ 638655 h 691392"/>
                  <a:gd name="connsiteX6" fmla="*/ 511540 w 603702"/>
                  <a:gd name="connsiteY6" fmla="*/ 173856 h 691392"/>
                  <a:gd name="connsiteX7" fmla="*/ 538150 w 603702"/>
                  <a:gd name="connsiteY7" fmla="*/ 147245 h 691392"/>
                  <a:gd name="connsiteX8" fmla="*/ 537263 w 603702"/>
                  <a:gd name="connsiteY8" fmla="*/ 109991 h 691392"/>
                  <a:gd name="connsiteX9" fmla="*/ 500009 w 603702"/>
                  <a:gd name="connsiteY9" fmla="*/ 109104 h 691392"/>
                  <a:gd name="connsiteX10" fmla="*/ 469850 w 603702"/>
                  <a:gd name="connsiteY10" fmla="*/ 140149 h 691392"/>
                  <a:gd name="connsiteX11" fmla="*/ 327927 w 603702"/>
                  <a:gd name="connsiteY11" fmla="*/ 90476 h 691392"/>
                  <a:gd name="connsiteX12" fmla="*/ 327927 w 603702"/>
                  <a:gd name="connsiteY12" fmla="*/ 53221 h 691392"/>
                  <a:gd name="connsiteX13" fmla="*/ 407758 w 603702"/>
                  <a:gd name="connsiteY13" fmla="*/ 53221 h 691392"/>
                  <a:gd name="connsiteX14" fmla="*/ 407758 w 603702"/>
                  <a:gd name="connsiteY14" fmla="*/ 0 h 691392"/>
                  <a:gd name="connsiteX15" fmla="*/ 194873 w 603702"/>
                  <a:gd name="connsiteY15" fmla="*/ 0 h 691392"/>
                  <a:gd name="connsiteX16" fmla="*/ 194873 w 603702"/>
                  <a:gd name="connsiteY16" fmla="*/ 53221 h 691392"/>
                  <a:gd name="connsiteX17" fmla="*/ 274705 w 603702"/>
                  <a:gd name="connsiteY17" fmla="*/ 53221 h 691392"/>
                  <a:gd name="connsiteX18" fmla="*/ 274705 w 603702"/>
                  <a:gd name="connsiteY18" fmla="*/ 89589 h 691392"/>
                  <a:gd name="connsiteX19" fmla="*/ 2390 w 603702"/>
                  <a:gd name="connsiteY19" fmla="*/ 352147 h 691392"/>
                  <a:gd name="connsiteX20" fmla="*/ 201083 w 603702"/>
                  <a:gd name="connsiteY20" fmla="*/ 674136 h 691392"/>
                  <a:gd name="connsiteX21" fmla="*/ 558552 w 603702"/>
                  <a:gd name="connsiteY21" fmla="*/ 549066 h 691392"/>
                  <a:gd name="connsiteX22" fmla="*/ 511540 w 603702"/>
                  <a:gd name="connsiteY22" fmla="*/ 173856 h 691392"/>
                  <a:gd name="connsiteX23" fmla="*/ 511540 w 603702"/>
                  <a:gd name="connsiteY23" fmla="*/ 173856 h 691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03702" h="691392">
                    <a:moveTo>
                      <a:pt x="301316" y="638655"/>
                    </a:moveTo>
                    <a:cubicBezTo>
                      <a:pt x="163828" y="638655"/>
                      <a:pt x="52950" y="527777"/>
                      <a:pt x="52950" y="390289"/>
                    </a:cubicBezTo>
                    <a:cubicBezTo>
                      <a:pt x="52950" y="252801"/>
                      <a:pt x="163828" y="141923"/>
                      <a:pt x="301316" y="141923"/>
                    </a:cubicBezTo>
                    <a:cubicBezTo>
                      <a:pt x="438804" y="141923"/>
                      <a:pt x="549682" y="252801"/>
                      <a:pt x="549682" y="390289"/>
                    </a:cubicBezTo>
                    <a:cubicBezTo>
                      <a:pt x="549682" y="527777"/>
                      <a:pt x="438804" y="638655"/>
                      <a:pt x="301316" y="638655"/>
                    </a:cubicBezTo>
                    <a:lnTo>
                      <a:pt x="301316" y="638655"/>
                    </a:lnTo>
                    <a:close/>
                    <a:moveTo>
                      <a:pt x="511540" y="173856"/>
                    </a:moveTo>
                    <a:lnTo>
                      <a:pt x="538150" y="147245"/>
                    </a:lnTo>
                    <a:cubicBezTo>
                      <a:pt x="547908" y="136601"/>
                      <a:pt x="547908" y="120635"/>
                      <a:pt x="537263" y="109991"/>
                    </a:cubicBezTo>
                    <a:cubicBezTo>
                      <a:pt x="527506" y="100233"/>
                      <a:pt x="510653" y="99346"/>
                      <a:pt x="500009" y="109104"/>
                    </a:cubicBezTo>
                    <a:lnTo>
                      <a:pt x="469850" y="140149"/>
                    </a:lnTo>
                    <a:cubicBezTo>
                      <a:pt x="427273" y="111765"/>
                      <a:pt x="378487" y="94024"/>
                      <a:pt x="327927" y="90476"/>
                    </a:cubicBezTo>
                    <a:lnTo>
                      <a:pt x="327927" y="53221"/>
                    </a:lnTo>
                    <a:lnTo>
                      <a:pt x="407758" y="53221"/>
                    </a:lnTo>
                    <a:lnTo>
                      <a:pt x="407758" y="0"/>
                    </a:lnTo>
                    <a:lnTo>
                      <a:pt x="194873" y="0"/>
                    </a:lnTo>
                    <a:lnTo>
                      <a:pt x="194873" y="53221"/>
                    </a:lnTo>
                    <a:lnTo>
                      <a:pt x="274705" y="53221"/>
                    </a:lnTo>
                    <a:lnTo>
                      <a:pt x="274705" y="89589"/>
                    </a:lnTo>
                    <a:cubicBezTo>
                      <a:pt x="133669" y="102007"/>
                      <a:pt x="20130" y="211111"/>
                      <a:pt x="2390" y="352147"/>
                    </a:cubicBezTo>
                    <a:cubicBezTo>
                      <a:pt x="-15351" y="493184"/>
                      <a:pt x="67142" y="627124"/>
                      <a:pt x="201083" y="674136"/>
                    </a:cubicBezTo>
                    <a:cubicBezTo>
                      <a:pt x="335023" y="721148"/>
                      <a:pt x="483155" y="669701"/>
                      <a:pt x="558552" y="549066"/>
                    </a:cubicBezTo>
                    <a:cubicBezTo>
                      <a:pt x="633949" y="428431"/>
                      <a:pt x="612660" y="272315"/>
                      <a:pt x="511540" y="173856"/>
                    </a:cubicBezTo>
                    <a:lnTo>
                      <a:pt x="511540" y="173856"/>
                    </a:ln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4" name="Graphic 68" descr="Bullseye">
              <a:extLst>
                <a:ext uri="{FF2B5EF4-FFF2-40B4-BE49-F238E27FC236}">
                  <a16:creationId xmlns="" xmlns:a16="http://schemas.microsoft.com/office/drawing/2014/main" id="{24472049-788C-4406-B53F-0DFE90E1D13E}"/>
                </a:ext>
              </a:extLst>
            </p:cNvPr>
            <p:cNvGrpSpPr/>
            <p:nvPr/>
          </p:nvGrpSpPr>
          <p:grpSpPr>
            <a:xfrm>
              <a:off x="7863411" y="4827442"/>
              <a:ext cx="851540" cy="851540"/>
              <a:chOff x="7863411" y="4827442"/>
              <a:chExt cx="851540" cy="851540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="" xmlns:a16="http://schemas.microsoft.com/office/drawing/2014/main" id="{6A401B08-07E6-41A1-B3DB-6DA10B80DF5A}"/>
                  </a:ext>
                </a:extLst>
              </p:cNvPr>
              <p:cNvSpPr/>
              <p:nvPr/>
            </p:nvSpPr>
            <p:spPr>
              <a:xfrm>
                <a:off x="8186286" y="4902838"/>
                <a:ext cx="453267" cy="452380"/>
              </a:xfrm>
              <a:custGeom>
                <a:avLst/>
                <a:gdLst>
                  <a:gd name="connsiteX0" fmla="*/ 373436 w 453267"/>
                  <a:gd name="connsiteY0" fmla="*/ 79832 h 452380"/>
                  <a:gd name="connsiteX1" fmla="*/ 364566 w 453267"/>
                  <a:gd name="connsiteY1" fmla="*/ 0 h 452380"/>
                  <a:gd name="connsiteX2" fmla="*/ 266993 w 453267"/>
                  <a:gd name="connsiteY2" fmla="*/ 97572 h 452380"/>
                  <a:gd name="connsiteX3" fmla="*/ 272315 w 453267"/>
                  <a:gd name="connsiteY3" fmla="*/ 143697 h 452380"/>
                  <a:gd name="connsiteX4" fmla="*/ 130392 w 453267"/>
                  <a:gd name="connsiteY4" fmla="*/ 285621 h 452380"/>
                  <a:gd name="connsiteX5" fmla="*/ 88702 w 453267"/>
                  <a:gd name="connsiteY5" fmla="*/ 274976 h 452380"/>
                  <a:gd name="connsiteX6" fmla="*/ 0 w 453267"/>
                  <a:gd name="connsiteY6" fmla="*/ 363679 h 452380"/>
                  <a:gd name="connsiteX7" fmla="*/ 88702 w 453267"/>
                  <a:gd name="connsiteY7" fmla="*/ 452381 h 452380"/>
                  <a:gd name="connsiteX8" fmla="*/ 177404 w 453267"/>
                  <a:gd name="connsiteY8" fmla="*/ 363679 h 452380"/>
                  <a:gd name="connsiteX9" fmla="*/ 167647 w 453267"/>
                  <a:gd name="connsiteY9" fmla="*/ 322876 h 452380"/>
                  <a:gd name="connsiteX10" fmla="*/ 309570 w 453267"/>
                  <a:gd name="connsiteY10" fmla="*/ 180952 h 452380"/>
                  <a:gd name="connsiteX11" fmla="*/ 355695 w 453267"/>
                  <a:gd name="connsiteY11" fmla="*/ 186274 h 452380"/>
                  <a:gd name="connsiteX12" fmla="*/ 453268 w 453267"/>
                  <a:gd name="connsiteY12" fmla="*/ 88702 h 452380"/>
                  <a:gd name="connsiteX13" fmla="*/ 373436 w 453267"/>
                  <a:gd name="connsiteY13" fmla="*/ 79832 h 452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53267" h="452380">
                    <a:moveTo>
                      <a:pt x="373436" y="79832"/>
                    </a:moveTo>
                    <a:lnTo>
                      <a:pt x="364566" y="0"/>
                    </a:lnTo>
                    <a:lnTo>
                      <a:pt x="266993" y="97572"/>
                    </a:lnTo>
                    <a:lnTo>
                      <a:pt x="272315" y="143697"/>
                    </a:lnTo>
                    <a:lnTo>
                      <a:pt x="130392" y="285621"/>
                    </a:lnTo>
                    <a:cubicBezTo>
                      <a:pt x="117974" y="279412"/>
                      <a:pt x="103781" y="274976"/>
                      <a:pt x="88702" y="274976"/>
                    </a:cubicBezTo>
                    <a:cubicBezTo>
                      <a:pt x="39916" y="274976"/>
                      <a:pt x="0" y="314892"/>
                      <a:pt x="0" y="363679"/>
                    </a:cubicBezTo>
                    <a:cubicBezTo>
                      <a:pt x="0" y="412465"/>
                      <a:pt x="39916" y="452381"/>
                      <a:pt x="88702" y="452381"/>
                    </a:cubicBezTo>
                    <a:cubicBezTo>
                      <a:pt x="137488" y="452381"/>
                      <a:pt x="177404" y="412465"/>
                      <a:pt x="177404" y="363679"/>
                    </a:cubicBezTo>
                    <a:cubicBezTo>
                      <a:pt x="177404" y="348599"/>
                      <a:pt x="173856" y="335294"/>
                      <a:pt x="167647" y="322876"/>
                    </a:cubicBezTo>
                    <a:lnTo>
                      <a:pt x="309570" y="180952"/>
                    </a:lnTo>
                    <a:lnTo>
                      <a:pt x="355695" y="186274"/>
                    </a:lnTo>
                    <a:lnTo>
                      <a:pt x="453268" y="88702"/>
                    </a:lnTo>
                    <a:lnTo>
                      <a:pt x="373436" y="79832"/>
                    </a:ln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="" xmlns:a16="http://schemas.microsoft.com/office/drawing/2014/main" id="{C3F030FB-B706-4334-99D1-C9749E7C59DB}"/>
                  </a:ext>
                </a:extLst>
              </p:cNvPr>
              <p:cNvSpPr/>
              <p:nvPr/>
            </p:nvSpPr>
            <p:spPr>
              <a:xfrm>
                <a:off x="7938807" y="4929449"/>
                <a:ext cx="674135" cy="674135"/>
              </a:xfrm>
              <a:custGeom>
                <a:avLst/>
                <a:gdLst>
                  <a:gd name="connsiteX0" fmla="*/ 628011 w 674135"/>
                  <a:gd name="connsiteY0" fmla="*/ 184500 h 674135"/>
                  <a:gd name="connsiteX1" fmla="*/ 616480 w 674135"/>
                  <a:gd name="connsiteY1" fmla="*/ 196919 h 674135"/>
                  <a:gd name="connsiteX2" fmla="*/ 599626 w 674135"/>
                  <a:gd name="connsiteY2" fmla="*/ 195145 h 674135"/>
                  <a:gd name="connsiteX3" fmla="*/ 580999 w 674135"/>
                  <a:gd name="connsiteY3" fmla="*/ 192484 h 674135"/>
                  <a:gd name="connsiteX4" fmla="*/ 620915 w 674135"/>
                  <a:gd name="connsiteY4" fmla="*/ 337068 h 674135"/>
                  <a:gd name="connsiteX5" fmla="*/ 337068 w 674135"/>
                  <a:gd name="connsiteY5" fmla="*/ 620915 h 674135"/>
                  <a:gd name="connsiteX6" fmla="*/ 53221 w 674135"/>
                  <a:gd name="connsiteY6" fmla="*/ 337068 h 674135"/>
                  <a:gd name="connsiteX7" fmla="*/ 337068 w 674135"/>
                  <a:gd name="connsiteY7" fmla="*/ 53221 h 674135"/>
                  <a:gd name="connsiteX8" fmla="*/ 481652 w 674135"/>
                  <a:gd name="connsiteY8" fmla="*/ 93137 h 674135"/>
                  <a:gd name="connsiteX9" fmla="*/ 479878 w 674135"/>
                  <a:gd name="connsiteY9" fmla="*/ 75397 h 674135"/>
                  <a:gd name="connsiteX10" fmla="*/ 477217 w 674135"/>
                  <a:gd name="connsiteY10" fmla="*/ 57656 h 674135"/>
                  <a:gd name="connsiteX11" fmla="*/ 489636 w 674135"/>
                  <a:gd name="connsiteY11" fmla="*/ 45238 h 674135"/>
                  <a:gd name="connsiteX12" fmla="*/ 495845 w 674135"/>
                  <a:gd name="connsiteY12" fmla="*/ 39029 h 674135"/>
                  <a:gd name="connsiteX13" fmla="*/ 337068 w 674135"/>
                  <a:gd name="connsiteY13" fmla="*/ 0 h 674135"/>
                  <a:gd name="connsiteX14" fmla="*/ 0 w 674135"/>
                  <a:gd name="connsiteY14" fmla="*/ 337068 h 674135"/>
                  <a:gd name="connsiteX15" fmla="*/ 337068 w 674135"/>
                  <a:gd name="connsiteY15" fmla="*/ 674136 h 674135"/>
                  <a:gd name="connsiteX16" fmla="*/ 674136 w 674135"/>
                  <a:gd name="connsiteY16" fmla="*/ 337068 h 674135"/>
                  <a:gd name="connsiteX17" fmla="*/ 634220 w 674135"/>
                  <a:gd name="connsiteY17" fmla="*/ 179178 h 674135"/>
                  <a:gd name="connsiteX18" fmla="*/ 628011 w 674135"/>
                  <a:gd name="connsiteY18" fmla="*/ 184500 h 674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4135" h="674135">
                    <a:moveTo>
                      <a:pt x="628011" y="184500"/>
                    </a:moveTo>
                    <a:lnTo>
                      <a:pt x="616480" y="196919"/>
                    </a:lnTo>
                    <a:lnTo>
                      <a:pt x="599626" y="195145"/>
                    </a:lnTo>
                    <a:lnTo>
                      <a:pt x="580999" y="192484"/>
                    </a:lnTo>
                    <a:cubicBezTo>
                      <a:pt x="605835" y="235061"/>
                      <a:pt x="620915" y="283847"/>
                      <a:pt x="620915" y="337068"/>
                    </a:cubicBezTo>
                    <a:cubicBezTo>
                      <a:pt x="620915" y="493184"/>
                      <a:pt x="493184" y="620915"/>
                      <a:pt x="337068" y="620915"/>
                    </a:cubicBezTo>
                    <a:cubicBezTo>
                      <a:pt x="180952" y="620915"/>
                      <a:pt x="53221" y="493184"/>
                      <a:pt x="53221" y="337068"/>
                    </a:cubicBezTo>
                    <a:cubicBezTo>
                      <a:pt x="53221" y="180952"/>
                      <a:pt x="180952" y="53221"/>
                      <a:pt x="337068" y="53221"/>
                    </a:cubicBezTo>
                    <a:cubicBezTo>
                      <a:pt x="389402" y="53221"/>
                      <a:pt x="439075" y="67414"/>
                      <a:pt x="481652" y="93137"/>
                    </a:cubicBezTo>
                    <a:lnTo>
                      <a:pt x="479878" y="75397"/>
                    </a:lnTo>
                    <a:lnTo>
                      <a:pt x="477217" y="57656"/>
                    </a:lnTo>
                    <a:lnTo>
                      <a:pt x="489636" y="45238"/>
                    </a:lnTo>
                    <a:lnTo>
                      <a:pt x="495845" y="39029"/>
                    </a:lnTo>
                    <a:cubicBezTo>
                      <a:pt x="447946" y="14192"/>
                      <a:pt x="394724" y="0"/>
                      <a:pt x="337068" y="0"/>
                    </a:cubicBezTo>
                    <a:cubicBezTo>
                      <a:pt x="150794" y="0"/>
                      <a:pt x="0" y="150794"/>
                      <a:pt x="0" y="337068"/>
                    </a:cubicBezTo>
                    <a:cubicBezTo>
                      <a:pt x="0" y="523342"/>
                      <a:pt x="150794" y="674136"/>
                      <a:pt x="337068" y="674136"/>
                    </a:cubicBezTo>
                    <a:cubicBezTo>
                      <a:pt x="523342" y="674136"/>
                      <a:pt x="674136" y="523342"/>
                      <a:pt x="674136" y="337068"/>
                    </a:cubicBezTo>
                    <a:cubicBezTo>
                      <a:pt x="674136" y="279412"/>
                      <a:pt x="659944" y="226190"/>
                      <a:pt x="634220" y="179178"/>
                    </a:cubicBezTo>
                    <a:lnTo>
                      <a:pt x="628011" y="184500"/>
                    </a:ln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="" xmlns:a16="http://schemas.microsoft.com/office/drawing/2014/main" id="{076EC0CF-2237-4248-A3CA-3422108DDA28}"/>
                  </a:ext>
                </a:extLst>
              </p:cNvPr>
              <p:cNvSpPr/>
              <p:nvPr/>
            </p:nvSpPr>
            <p:spPr>
              <a:xfrm>
                <a:off x="8062990" y="5053632"/>
                <a:ext cx="425770" cy="425770"/>
              </a:xfrm>
              <a:custGeom>
                <a:avLst/>
                <a:gdLst>
                  <a:gd name="connsiteX0" fmla="*/ 361018 w 425770"/>
                  <a:gd name="connsiteY0" fmla="*/ 152568 h 425770"/>
                  <a:gd name="connsiteX1" fmla="*/ 372549 w 425770"/>
                  <a:gd name="connsiteY1" fmla="*/ 212885 h 425770"/>
                  <a:gd name="connsiteX2" fmla="*/ 212885 w 425770"/>
                  <a:gd name="connsiteY2" fmla="*/ 372549 h 425770"/>
                  <a:gd name="connsiteX3" fmla="*/ 53221 w 425770"/>
                  <a:gd name="connsiteY3" fmla="*/ 212885 h 425770"/>
                  <a:gd name="connsiteX4" fmla="*/ 212885 w 425770"/>
                  <a:gd name="connsiteY4" fmla="*/ 53221 h 425770"/>
                  <a:gd name="connsiteX5" fmla="*/ 273202 w 425770"/>
                  <a:gd name="connsiteY5" fmla="*/ 64753 h 425770"/>
                  <a:gd name="connsiteX6" fmla="*/ 313118 w 425770"/>
                  <a:gd name="connsiteY6" fmla="*/ 24837 h 425770"/>
                  <a:gd name="connsiteX7" fmla="*/ 212885 w 425770"/>
                  <a:gd name="connsiteY7" fmla="*/ 0 h 425770"/>
                  <a:gd name="connsiteX8" fmla="*/ 0 w 425770"/>
                  <a:gd name="connsiteY8" fmla="*/ 212885 h 425770"/>
                  <a:gd name="connsiteX9" fmla="*/ 212885 w 425770"/>
                  <a:gd name="connsiteY9" fmla="*/ 425770 h 425770"/>
                  <a:gd name="connsiteX10" fmla="*/ 425770 w 425770"/>
                  <a:gd name="connsiteY10" fmla="*/ 212885 h 425770"/>
                  <a:gd name="connsiteX11" fmla="*/ 400933 w 425770"/>
                  <a:gd name="connsiteY11" fmla="*/ 112652 h 425770"/>
                  <a:gd name="connsiteX12" fmla="*/ 361018 w 425770"/>
                  <a:gd name="connsiteY12" fmla="*/ 152568 h 425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25770" h="425770">
                    <a:moveTo>
                      <a:pt x="361018" y="152568"/>
                    </a:moveTo>
                    <a:cubicBezTo>
                      <a:pt x="369001" y="171195"/>
                      <a:pt x="372549" y="191596"/>
                      <a:pt x="372549" y="212885"/>
                    </a:cubicBezTo>
                    <a:cubicBezTo>
                      <a:pt x="372549" y="300700"/>
                      <a:pt x="300700" y="372549"/>
                      <a:pt x="212885" y="372549"/>
                    </a:cubicBezTo>
                    <a:cubicBezTo>
                      <a:pt x="125070" y="372549"/>
                      <a:pt x="53221" y="300700"/>
                      <a:pt x="53221" y="212885"/>
                    </a:cubicBezTo>
                    <a:cubicBezTo>
                      <a:pt x="53221" y="125070"/>
                      <a:pt x="125070" y="53221"/>
                      <a:pt x="212885" y="53221"/>
                    </a:cubicBezTo>
                    <a:cubicBezTo>
                      <a:pt x="234174" y="53221"/>
                      <a:pt x="254575" y="57656"/>
                      <a:pt x="273202" y="64753"/>
                    </a:cubicBezTo>
                    <a:lnTo>
                      <a:pt x="313118" y="24837"/>
                    </a:lnTo>
                    <a:cubicBezTo>
                      <a:pt x="282960" y="8870"/>
                      <a:pt x="249253" y="0"/>
                      <a:pt x="212885" y="0"/>
                    </a:cubicBezTo>
                    <a:cubicBezTo>
                      <a:pt x="95798" y="0"/>
                      <a:pt x="0" y="95798"/>
                      <a:pt x="0" y="212885"/>
                    </a:cubicBezTo>
                    <a:cubicBezTo>
                      <a:pt x="0" y="329972"/>
                      <a:pt x="95798" y="425770"/>
                      <a:pt x="212885" y="425770"/>
                    </a:cubicBezTo>
                    <a:cubicBezTo>
                      <a:pt x="329972" y="425770"/>
                      <a:pt x="425770" y="329972"/>
                      <a:pt x="425770" y="212885"/>
                    </a:cubicBezTo>
                    <a:cubicBezTo>
                      <a:pt x="425770" y="176517"/>
                      <a:pt x="416900" y="142810"/>
                      <a:pt x="400933" y="112652"/>
                    </a:cubicBezTo>
                    <a:lnTo>
                      <a:pt x="361018" y="152568"/>
                    </a:lnTo>
                    <a:close/>
                  </a:path>
                </a:pathLst>
              </a:custGeom>
              <a:solidFill>
                <a:sysClr val="windowText" lastClr="000000">
                  <a:lumMod val="85000"/>
                  <a:lumOff val="15000"/>
                </a:sysClr>
              </a:solidFill>
              <a:ln w="88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77" name="Title 1">
            <a:extLst>
              <a:ext uri="{FF2B5EF4-FFF2-40B4-BE49-F238E27FC236}">
                <a16:creationId xmlns="" xmlns:a16="http://schemas.microsoft.com/office/drawing/2014/main" id="{0B80EDDD-A285-4D02-8559-CD23DBD4E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79" y="25295"/>
            <a:ext cx="10515600" cy="902866"/>
          </a:xfrm>
        </p:spPr>
        <p:txBody>
          <a:bodyPr/>
          <a:lstStyle/>
          <a:p>
            <a:pPr algn="ctr" fontAlgn="base"/>
            <a:r>
              <a:rPr lang="th-TH" b="1" i="0" dirty="0">
                <a:solidFill>
                  <a:srgbClr val="350702"/>
                </a:solidFill>
                <a:effectLst/>
                <a:latin typeface="TH SarabunIT๙" panose="020B0500040200020003" pitchFamily="34" charset="-34"/>
                <a:cs typeface="TH SarabunIT๙" panose="020B0500040200020003" pitchFamily="34" charset="-34"/>
              </a:rPr>
              <a:t>ภารกิจกลุ่มงานส่งเสริมสุขภาพ</a:t>
            </a:r>
            <a:endParaRPr lang="en-US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5A2F6FE3-2800-4527-8AD5-5C684C2CD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35"/>
          <a:stretch/>
        </p:blipFill>
        <p:spPr>
          <a:xfrm>
            <a:off x="1334009" y="1318739"/>
            <a:ext cx="1527337" cy="113620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3FB4D620-2BA7-49FA-9D5A-F39628C062CA}"/>
              </a:ext>
            </a:extLst>
          </p:cNvPr>
          <p:cNvSpPr txBox="1"/>
          <p:nvPr/>
        </p:nvSpPr>
        <p:spPr>
          <a:xfrm>
            <a:off x="609080" y="2375656"/>
            <a:ext cx="2702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งานส่งเสริมสุขภาพแม่และเด็ก</a:t>
            </a:r>
            <a:endParaRPr lang="en-US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074" name="Picture 2" descr="จิตรอาสา – Artsikrup">
            <a:extLst>
              <a:ext uri="{FF2B5EF4-FFF2-40B4-BE49-F238E27FC236}">
                <a16:creationId xmlns="" xmlns:a16="http://schemas.microsoft.com/office/drawing/2014/main" id="{8DC94422-1C36-452E-BC3C-CC742EAC6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81" y="3449288"/>
            <a:ext cx="1684777" cy="95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BB290570-2D95-4B23-B1B1-642582D535E8}"/>
              </a:ext>
            </a:extLst>
          </p:cNvPr>
          <p:cNvSpPr txBox="1"/>
          <p:nvPr/>
        </p:nvSpPr>
        <p:spPr>
          <a:xfrm>
            <a:off x="673024" y="6016076"/>
            <a:ext cx="2755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งานส่งเสริมสุขภาพเด็กวัยเรียน</a:t>
            </a:r>
            <a:endParaRPr lang="en-US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04209BEF-E9AF-4C92-B126-CA0613E4EF48}"/>
              </a:ext>
            </a:extLst>
          </p:cNvPr>
          <p:cNvSpPr txBox="1"/>
          <p:nvPr/>
        </p:nvSpPr>
        <p:spPr>
          <a:xfrm>
            <a:off x="285405" y="4286691"/>
            <a:ext cx="2717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งานส่งเสริมสุขภาพเด็กปฐมวัย</a:t>
            </a:r>
            <a:endParaRPr lang="en-US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076" name="Picture 4" descr="การปฏิบัติตนในโรงเรียน - สังคมศึกษา ศาสนาและวัฒนธรรม ป. 2">
            <a:extLst>
              <a:ext uri="{FF2B5EF4-FFF2-40B4-BE49-F238E27FC236}">
                <a16:creationId xmlns="" xmlns:a16="http://schemas.microsoft.com/office/drawing/2014/main" id="{A053336E-26DD-440A-B5C1-941025A0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20" y="5010340"/>
            <a:ext cx="1589244" cy="105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CC4B6FCF-5834-48B2-B668-EBE6C9D92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5241" y="5253971"/>
            <a:ext cx="1876655" cy="800706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7509C269-4FFD-49B0-912E-E897B327BBDC}"/>
              </a:ext>
            </a:extLst>
          </p:cNvPr>
          <p:cNvSpPr txBox="1"/>
          <p:nvPr/>
        </p:nvSpPr>
        <p:spPr>
          <a:xfrm>
            <a:off x="8922542" y="6016075"/>
            <a:ext cx="2263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งานส่งเสริมสุขภาพวัยรุ่น</a:t>
            </a:r>
            <a:endParaRPr lang="en-US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078" name="Picture 6" descr="สถิติผู้ป่วยจิตเวช &quot;คนวัยทำงาน&quot; เกิดภาวะเครียด วิตกกังวล  ฆ่าตัวตายสำเร็จสูงสุด พบปัจจัย &quot;กระแสสังคม ก่อโรคติดพนัน โรคติด Social&quot;  เว็บไซต์สุขภาพ">
            <a:extLst>
              <a:ext uri="{FF2B5EF4-FFF2-40B4-BE49-F238E27FC236}">
                <a16:creationId xmlns="" xmlns:a16="http://schemas.microsoft.com/office/drawing/2014/main" id="{321C53EE-8414-4414-AD9C-F2DD5E026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549" y="3221342"/>
            <a:ext cx="1700230" cy="98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74F1F326-5E73-4DBA-A1E2-F77F13E6334C}"/>
              </a:ext>
            </a:extLst>
          </p:cNvPr>
          <p:cNvSpPr txBox="1"/>
          <p:nvPr/>
        </p:nvSpPr>
        <p:spPr>
          <a:xfrm>
            <a:off x="9323117" y="4153539"/>
            <a:ext cx="260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งานส่งเสริมสุขภาพวัยทำงาน</a:t>
            </a:r>
            <a:endParaRPr lang="en-US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080" name="Picture 8" descr="แผนพัฒนาคุณภาพชีวิตผู้สูงอายุ กทม. - สำนักงานเขตบางกอกใหญ่">
            <a:extLst>
              <a:ext uri="{FF2B5EF4-FFF2-40B4-BE49-F238E27FC236}">
                <a16:creationId xmlns="" xmlns:a16="http://schemas.microsoft.com/office/drawing/2014/main" id="{818CDA42-6E98-4873-B659-E91E3E024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243" y="1326954"/>
            <a:ext cx="1462763" cy="96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DA882AC7-3679-403D-BBE8-4B0A9ACFE997}"/>
              </a:ext>
            </a:extLst>
          </p:cNvPr>
          <p:cNvSpPr txBox="1"/>
          <p:nvPr/>
        </p:nvSpPr>
        <p:spPr>
          <a:xfrm>
            <a:off x="8922542" y="2277307"/>
            <a:ext cx="3156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งานส่งเสริมสุขภาพผู้สูงอายุ ผู้พิการ</a:t>
            </a:r>
            <a:endParaRPr lang="en-US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82872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9869556" y="651944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graphicFrame>
        <p:nvGraphicFramePr>
          <p:cNvPr id="6" name="แผนภูมิ 3">
            <a:extLst>
              <a:ext uri="{FF2B5EF4-FFF2-40B4-BE49-F238E27FC236}">
                <a16:creationId xmlns="" xmlns:a16="http://schemas.microsoft.com/office/drawing/2014/main" id="{E34E059D-FDF8-40E9-820D-CE09D8F57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4317994"/>
              </p:ext>
            </p:extLst>
          </p:nvPr>
        </p:nvGraphicFramePr>
        <p:xfrm>
          <a:off x="682171" y="911087"/>
          <a:ext cx="10740572" cy="5035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8BDA3D9-5A5D-45AC-9741-78DC68BC3796}"/>
              </a:ext>
            </a:extLst>
          </p:cNvPr>
          <p:cNvSpPr txBox="1"/>
          <p:nvPr/>
        </p:nvSpPr>
        <p:spPr>
          <a:xfrm>
            <a:off x="2142341" y="342661"/>
            <a:ext cx="7901548" cy="1077218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เด็กอายุแรกเกิด - 5 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ได้รับการเฝ้าระวังทางโภชนาการ และสูงดี สมส่วน ปี </a:t>
            </a:r>
            <a:r>
              <a:rPr lang="en-US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2563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3343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/>
          <p:cNvSpPr txBox="1"/>
          <p:nvPr/>
        </p:nvSpPr>
        <p:spPr>
          <a:xfrm>
            <a:off x="9869556" y="651944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graphicFrame>
        <p:nvGraphicFramePr>
          <p:cNvPr id="6" name="แผนภูมิ 3">
            <a:extLst>
              <a:ext uri="{FF2B5EF4-FFF2-40B4-BE49-F238E27FC236}">
                <a16:creationId xmlns="" xmlns:a16="http://schemas.microsoft.com/office/drawing/2014/main" id="{E34E059D-FDF8-40E9-820D-CE09D8F57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3535974"/>
              </p:ext>
            </p:extLst>
          </p:nvPr>
        </p:nvGraphicFramePr>
        <p:xfrm>
          <a:off x="478971" y="1252432"/>
          <a:ext cx="11143185" cy="5742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8BDA3D9-5A5D-45AC-9741-78DC68BC3796}"/>
              </a:ext>
            </a:extLst>
          </p:cNvPr>
          <p:cNvSpPr txBox="1"/>
          <p:nvPr/>
        </p:nvSpPr>
        <p:spPr>
          <a:xfrm>
            <a:off x="2862245" y="0"/>
            <a:ext cx="7311108" cy="1077218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เด็กอายุแรกเกิด - 5 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ได้รับการเฝ้าระวังทางโภชนาการ และสูงดีสมส่วน อ.ควนกาหลง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1276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:p14="http://schemas.microsoft.com/office/powerpoint/2010/main" val="935817186"/>
              </p:ext>
            </p:extLst>
          </p:nvPr>
        </p:nvGraphicFramePr>
        <p:xfrm>
          <a:off x="769257" y="940906"/>
          <a:ext cx="10996497" cy="5314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กล่องข้อความ 1">
            <a:extLst>
              <a:ext uri="{FF2B5EF4-FFF2-40B4-BE49-F238E27FC236}">
                <a16:creationId xmlns="" xmlns:a16="http://schemas.microsoft.com/office/drawing/2014/main" id="{99784A95-5727-4995-9D51-4FF94B2C4197}"/>
              </a:ext>
            </a:extLst>
          </p:cNvPr>
          <p:cNvSpPr txBox="1"/>
          <p:nvPr/>
        </p:nvSpPr>
        <p:spPr>
          <a:xfrm>
            <a:off x="10189273" y="6519419"/>
            <a:ext cx="1752584" cy="338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="" xmlns:a16="http://schemas.microsoft.com/office/drawing/2014/main" id="{D8BDA3D9-5A5D-45AC-9741-78DC68BC3796}"/>
              </a:ext>
            </a:extLst>
          </p:cNvPr>
          <p:cNvSpPr txBox="1"/>
          <p:nvPr/>
        </p:nvSpPr>
        <p:spPr>
          <a:xfrm>
            <a:off x="856344" y="203196"/>
            <a:ext cx="10635571" cy="584775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เด็กอายุแรกเกิด - 5 ปีได้รับการเฝ้าระวังทางโภชนาการ และสูงดี สมส่วน อ.</a:t>
            </a:r>
            <a:r>
              <a:rPr lang="th-TH" sz="3200" b="1" dirty="0" err="1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มะนัง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09826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9561443" y="6423991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="" xmlns:a16="http://schemas.microsoft.com/office/drawing/2014/main" id="{D8BDA3D9-5A5D-45AC-9741-78DC68BC3796}"/>
              </a:ext>
            </a:extLst>
          </p:cNvPr>
          <p:cNvSpPr txBox="1"/>
          <p:nvPr/>
        </p:nvSpPr>
        <p:spPr>
          <a:xfrm>
            <a:off x="624116" y="159657"/>
            <a:ext cx="11020129" cy="584775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เด็กอายุแรกเกิด - 5 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ได้รับการเฝ้าระวังทางโภชนาการ และสูงดี สมส่วน อ.ละงู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1" name="แผนภูมิ 10"/>
          <p:cNvGraphicFramePr/>
          <p:nvPr>
            <p:extLst>
              <p:ext uri="{D42A27DB-BD31-4B8C-83A1-F6EECF244321}">
                <p14:modId xmlns:p14="http://schemas.microsoft.com/office/powerpoint/2010/main" val="1139815242"/>
              </p:ext>
            </p:extLst>
          </p:nvPr>
        </p:nvGraphicFramePr>
        <p:xfrm>
          <a:off x="362857" y="719666"/>
          <a:ext cx="11509829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02448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:p14="http://schemas.microsoft.com/office/powerpoint/2010/main" val="301446853"/>
              </p:ext>
            </p:extLst>
          </p:nvPr>
        </p:nvGraphicFramePr>
        <p:xfrm>
          <a:off x="348343" y="882950"/>
          <a:ext cx="11422743" cy="5154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กล่องข้อความ 1">
            <a:extLst>
              <a:ext uri="{FF2B5EF4-FFF2-40B4-BE49-F238E27FC236}">
                <a16:creationId xmlns="" xmlns:a16="http://schemas.microsoft.com/office/drawing/2014/main" id="{2A19B2D1-9916-4567-978E-DEB08F6C6A0A}"/>
              </a:ext>
            </a:extLst>
          </p:cNvPr>
          <p:cNvSpPr txBox="1"/>
          <p:nvPr/>
        </p:nvSpPr>
        <p:spPr>
          <a:xfrm>
            <a:off x="9864833" y="6498376"/>
            <a:ext cx="2109917" cy="35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8BDA3D9-5A5D-45AC-9741-78DC68BC3796}"/>
              </a:ext>
            </a:extLst>
          </p:cNvPr>
          <p:cNvSpPr txBox="1"/>
          <p:nvPr/>
        </p:nvSpPr>
        <p:spPr>
          <a:xfrm>
            <a:off x="725720" y="104821"/>
            <a:ext cx="10784114" cy="584775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เด็กอายุแรกเกิด - 5 ปีได้รับการเฝ้าระวังทางโภชนาการ และสูงดี สมส่วน อ.ทุ่งหว้า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39487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แผนภูมิ 2"/>
          <p:cNvGraphicFramePr/>
          <p:nvPr>
            <p:extLst/>
          </p:nvPr>
        </p:nvGraphicFramePr>
        <p:xfrm>
          <a:off x="490330" y="1139687"/>
          <a:ext cx="11423374" cy="5069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8295" y="706756"/>
            <a:ext cx="170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</a:t>
            </a:r>
            <a:endParaRPr lang="th-TH" sz="24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0161104" y="651944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8BDA3D9-5A5D-45AC-9741-78DC68BC3796}"/>
              </a:ext>
            </a:extLst>
          </p:cNvPr>
          <p:cNvSpPr txBox="1"/>
          <p:nvPr/>
        </p:nvSpPr>
        <p:spPr>
          <a:xfrm>
            <a:off x="2862245" y="0"/>
            <a:ext cx="7311108" cy="584775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เด็กอายุแรกเกิด - 5 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ได้รับการ</a:t>
            </a:r>
            <a:r>
              <a:rPr lang="th-TH" sz="3200" b="1" dirty="0" err="1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ชั่งนน.อ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.เมืองสตูล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74109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แผนภูมิ 2"/>
          <p:cNvGraphicFramePr/>
          <p:nvPr>
            <p:extLst>
              <p:ext uri="{D42A27DB-BD31-4B8C-83A1-F6EECF244321}">
                <p14:modId xmlns:p14="http://schemas.microsoft.com/office/powerpoint/2010/main" val="3447565993"/>
              </p:ext>
            </p:extLst>
          </p:nvPr>
        </p:nvGraphicFramePr>
        <p:xfrm>
          <a:off x="290286" y="1167800"/>
          <a:ext cx="11318618" cy="4986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กล่องข้อความ 1"/>
          <p:cNvSpPr txBox="1"/>
          <p:nvPr/>
        </p:nvSpPr>
        <p:spPr>
          <a:xfrm>
            <a:off x="10177670" y="6453146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4375" y="876812"/>
            <a:ext cx="96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</a:t>
            </a:r>
            <a:endParaRPr lang="th-TH" sz="24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="" xmlns:a16="http://schemas.microsoft.com/office/drawing/2014/main" id="{D8BDA3D9-5A5D-45AC-9741-78DC68BC3796}"/>
              </a:ext>
            </a:extLst>
          </p:cNvPr>
          <p:cNvSpPr txBox="1"/>
          <p:nvPr/>
        </p:nvSpPr>
        <p:spPr>
          <a:xfrm>
            <a:off x="2862245" y="0"/>
            <a:ext cx="7311108" cy="584775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เด็กอายุแรกเกิด - 5 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สูงดี สมส่วน อำเภอเมือง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745623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9429" y="234501"/>
            <a:ext cx="8389257" cy="584775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ร้อยละของเด็ก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อายุ 6 เดือน - 5 ปี ได้รับยาน้ำเสริมธาตุเหล็ก ปีงบฯ 2563</a:t>
            </a:r>
          </a:p>
        </p:txBody>
      </p:sp>
      <p:sp>
        <p:nvSpPr>
          <p:cNvPr id="7" name="กล่องข้อความ 1">
            <a:extLst>
              <a:ext uri="{FF2B5EF4-FFF2-40B4-BE49-F238E27FC236}">
                <a16:creationId xmlns="" xmlns:a16="http://schemas.microsoft.com/office/drawing/2014/main" id="{8730951D-542D-4A99-9EAD-F1B885505EB3}"/>
              </a:ext>
            </a:extLst>
          </p:cNvPr>
          <p:cNvSpPr txBox="1"/>
          <p:nvPr/>
        </p:nvSpPr>
        <p:spPr>
          <a:xfrm>
            <a:off x="9554818" y="6518265"/>
            <a:ext cx="2379204" cy="13432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 </a:t>
            </a:r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  </a:t>
            </a:r>
            <a:r>
              <a:rPr lang="en-US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8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graphicFrame>
        <p:nvGraphicFramePr>
          <p:cNvPr id="8" name="แผนภูมิ 3">
            <a:extLst>
              <a:ext uri="{FF2B5EF4-FFF2-40B4-BE49-F238E27FC236}">
                <a16:creationId xmlns="" xmlns:a16="http://schemas.microsoft.com/office/drawing/2014/main" id="{5AF7CA1D-DAA6-4322-8522-A0A219B206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9367794"/>
              </p:ext>
            </p:extLst>
          </p:nvPr>
        </p:nvGraphicFramePr>
        <p:xfrm>
          <a:off x="885372" y="1392701"/>
          <a:ext cx="10340646" cy="4051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กล่องข้อความ 2">
            <a:extLst>
              <a:ext uri="{FF2B5EF4-FFF2-40B4-BE49-F238E27FC236}">
                <a16:creationId xmlns="" xmlns:a16="http://schemas.microsoft.com/office/drawing/2014/main" id="{19813209-6BC8-4EE5-92E8-ACB028990E31}"/>
              </a:ext>
            </a:extLst>
          </p:cNvPr>
          <p:cNvSpPr txBox="1"/>
          <p:nvPr/>
        </p:nvSpPr>
        <p:spPr>
          <a:xfrm>
            <a:off x="395365" y="840266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</a:t>
            </a:r>
          </a:p>
        </p:txBody>
      </p:sp>
    </p:spTree>
    <p:extLst>
      <p:ext uri="{BB962C8B-B14F-4D97-AF65-F5344CB8AC3E}">
        <p14:creationId xmlns:p14="http://schemas.microsoft.com/office/powerpoint/2010/main" val="3290127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แผนภูมิ 2"/>
          <p:cNvGraphicFramePr/>
          <p:nvPr>
            <p:extLst>
              <p:ext uri="{D42A27DB-BD31-4B8C-83A1-F6EECF244321}">
                <p14:modId xmlns:p14="http://schemas.microsoft.com/office/powerpoint/2010/main" val="1349359426"/>
              </p:ext>
            </p:extLst>
          </p:nvPr>
        </p:nvGraphicFramePr>
        <p:xfrm>
          <a:off x="304801" y="1397000"/>
          <a:ext cx="11509828" cy="439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2685139" y="283160"/>
            <a:ext cx="6981372" cy="461665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ร้อยละของเด็ก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อายุ 6 เดือน - 5 ปี ได้รับยาน้ำเสริมธาตุเหล็กอำเภอเมืองสตูล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8700" y="10668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</a:t>
            </a: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9273209" y="641784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cxnSp>
        <p:nvCxnSpPr>
          <p:cNvPr id="7" name="ตัวเชื่อมต่อตรง 6"/>
          <p:cNvCxnSpPr>
            <a:cxnSpLocks/>
          </p:cNvCxnSpPr>
          <p:nvPr/>
        </p:nvCxnSpPr>
        <p:spPr>
          <a:xfrm>
            <a:off x="841828" y="2510971"/>
            <a:ext cx="11263086" cy="0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350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แผนภูมิ 2"/>
          <p:cNvGraphicFramePr/>
          <p:nvPr>
            <p:extLst>
              <p:ext uri="{D42A27DB-BD31-4B8C-83A1-F6EECF244321}">
                <p14:modId xmlns:p14="http://schemas.microsoft.com/office/powerpoint/2010/main" val="3016812456"/>
              </p:ext>
            </p:extLst>
          </p:nvPr>
        </p:nvGraphicFramePr>
        <p:xfrm>
          <a:off x="348343" y="1211152"/>
          <a:ext cx="11306628" cy="4594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กล่องข้อความ 1"/>
          <p:cNvSpPr txBox="1"/>
          <p:nvPr/>
        </p:nvSpPr>
        <p:spPr>
          <a:xfrm>
            <a:off x="9601200" y="6519446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2365824" y="348088"/>
            <a:ext cx="7561948" cy="523220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ร้อยละของเด็ก</a:t>
            </a:r>
            <a:r>
              <a:rPr lang="th-TH" sz="2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อายุ 6 เดือน - 5 ปี ได้รับยาน้ำเสริมธาตุเหล็กอำเภอละงู</a:t>
            </a:r>
          </a:p>
        </p:txBody>
      </p:sp>
    </p:spTree>
    <p:extLst>
      <p:ext uri="{BB962C8B-B14F-4D97-AF65-F5344CB8AC3E}">
        <p14:creationId xmlns:p14="http://schemas.microsoft.com/office/powerpoint/2010/main" val="2705181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82F3208-A713-4339-8176-96F52EC96C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35"/>
          <a:stretch/>
        </p:blipFill>
        <p:spPr>
          <a:xfrm>
            <a:off x="4663513" y="2310343"/>
            <a:ext cx="3362334" cy="2501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CC979C8-D307-4CBE-BB19-E792D2E8B5AF}"/>
              </a:ext>
            </a:extLst>
          </p:cNvPr>
          <p:cNvSpPr txBox="1"/>
          <p:nvPr/>
        </p:nvSpPr>
        <p:spPr>
          <a:xfrm>
            <a:off x="1915723" y="441717"/>
            <a:ext cx="8396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ส่งเสริม</a:t>
            </a:r>
            <a:r>
              <a:rPr lang="th-TH" sz="5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สุขภาพแม่และเด็ก จังหวัด</a:t>
            </a:r>
            <a:r>
              <a:rPr lang="th-TH" sz="54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สตูล</a:t>
            </a:r>
            <a:endParaRPr lang="th-TH" sz="5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2873569" y="5507790"/>
            <a:ext cx="6942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 นางเบญจ</a:t>
            </a:r>
            <a:r>
              <a:rPr lang="th-TH" sz="3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วรรณ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ใจเย็น พยาบาลวิชาชีพชำนาญการ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18224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:p14="http://schemas.microsoft.com/office/powerpoint/2010/main" val="2116311301"/>
              </p:ext>
            </p:extLst>
          </p:nvPr>
        </p:nvGraphicFramePr>
        <p:xfrm>
          <a:off x="580571" y="1233458"/>
          <a:ext cx="11074400" cy="477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กล่องข้อความ 1"/>
          <p:cNvSpPr txBox="1"/>
          <p:nvPr/>
        </p:nvSpPr>
        <p:spPr>
          <a:xfrm>
            <a:off x="10230678" y="651944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2670630" y="199337"/>
            <a:ext cx="6970486" cy="461665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ร้อยละของเด็ก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อายุ 6 เดือน - 5 ปี ได้รับยาน้ำเสริมธาตุเหล็กอำเภอควนกาหลง</a:t>
            </a:r>
          </a:p>
        </p:txBody>
      </p:sp>
    </p:spTree>
    <p:extLst>
      <p:ext uri="{BB962C8B-B14F-4D97-AF65-F5344CB8AC3E}">
        <p14:creationId xmlns:p14="http://schemas.microsoft.com/office/powerpoint/2010/main" val="1721773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:p14="http://schemas.microsoft.com/office/powerpoint/2010/main" val="3878359631"/>
              </p:ext>
            </p:extLst>
          </p:nvPr>
        </p:nvGraphicFramePr>
        <p:xfrm>
          <a:off x="624114" y="1179285"/>
          <a:ext cx="11186878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2394854" y="242014"/>
            <a:ext cx="7554143" cy="523220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ร้อยละของเด็ก</a:t>
            </a:r>
            <a:r>
              <a:rPr lang="th-TH" sz="2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อายุ 6 เดือน - 5 ปี ได้รับยาน้ำเสริมธาตุเหล็กอำเภอทุ่งหว้า</a:t>
            </a:r>
          </a:p>
        </p:txBody>
      </p:sp>
      <p:sp>
        <p:nvSpPr>
          <p:cNvPr id="9" name="กล่องข้อความ 1">
            <a:extLst>
              <a:ext uri="{FF2B5EF4-FFF2-40B4-BE49-F238E27FC236}">
                <a16:creationId xmlns="" xmlns:a16="http://schemas.microsoft.com/office/drawing/2014/main" id="{8E646BDD-31D5-463F-B1BB-F909A4A04CE5}"/>
              </a:ext>
            </a:extLst>
          </p:cNvPr>
          <p:cNvSpPr txBox="1"/>
          <p:nvPr/>
        </p:nvSpPr>
        <p:spPr>
          <a:xfrm>
            <a:off x="10058400" y="6477199"/>
            <a:ext cx="1752592" cy="338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</p:spTree>
    <p:extLst>
      <p:ext uri="{BB962C8B-B14F-4D97-AF65-F5344CB8AC3E}">
        <p14:creationId xmlns:p14="http://schemas.microsoft.com/office/powerpoint/2010/main" val="3807973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:p14="http://schemas.microsoft.com/office/powerpoint/2010/main" val="4214043323"/>
              </p:ext>
            </p:extLst>
          </p:nvPr>
        </p:nvGraphicFramePr>
        <p:xfrm>
          <a:off x="1320801" y="1186543"/>
          <a:ext cx="10130972" cy="3820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2293257" y="191574"/>
            <a:ext cx="8636000" cy="584775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ร้อยละของเด็ก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อายุ 6 เดือน - 5 ปี ได้รับยาน้ำเสริมธาตุเหล็กอำเภอท่าแพ</a:t>
            </a:r>
          </a:p>
        </p:txBody>
      </p:sp>
      <p:sp>
        <p:nvSpPr>
          <p:cNvPr id="6" name="กล่องข้อความ 1">
            <a:extLst>
              <a:ext uri="{FF2B5EF4-FFF2-40B4-BE49-F238E27FC236}">
                <a16:creationId xmlns="" xmlns:a16="http://schemas.microsoft.com/office/drawing/2014/main" id="{E88CCBAC-D930-432B-AC33-858D8BB5ECEB}"/>
              </a:ext>
            </a:extLst>
          </p:cNvPr>
          <p:cNvSpPr txBox="1"/>
          <p:nvPr/>
        </p:nvSpPr>
        <p:spPr>
          <a:xfrm>
            <a:off x="10096504" y="6519438"/>
            <a:ext cx="1752592" cy="338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</p:spTree>
    <p:extLst>
      <p:ext uri="{BB962C8B-B14F-4D97-AF65-F5344CB8AC3E}">
        <p14:creationId xmlns:p14="http://schemas.microsoft.com/office/powerpoint/2010/main" val="3960793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:p14="http://schemas.microsoft.com/office/powerpoint/2010/main" val="1404472234"/>
              </p:ext>
            </p:extLst>
          </p:nvPr>
        </p:nvGraphicFramePr>
        <p:xfrm>
          <a:off x="740229" y="1151467"/>
          <a:ext cx="10653485" cy="446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1650737" y="246720"/>
            <a:ext cx="9098671" cy="584775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ร้อยละของเด็ก</a:t>
            </a: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อายุ 6 เดือน - 5 ปี ได้รับยาน้ำเสริมธาตุเหล็กอำเภอควนโดน</a:t>
            </a:r>
          </a:p>
        </p:txBody>
      </p:sp>
      <p:sp>
        <p:nvSpPr>
          <p:cNvPr id="6" name="กล่องข้อความ 1">
            <a:extLst>
              <a:ext uri="{FF2B5EF4-FFF2-40B4-BE49-F238E27FC236}">
                <a16:creationId xmlns="" xmlns:a16="http://schemas.microsoft.com/office/drawing/2014/main" id="{58D685FF-2E1F-43E8-8447-0F08ADEDBA27}"/>
              </a:ext>
            </a:extLst>
          </p:cNvPr>
          <p:cNvSpPr txBox="1"/>
          <p:nvPr/>
        </p:nvSpPr>
        <p:spPr>
          <a:xfrm>
            <a:off x="10003738" y="6519413"/>
            <a:ext cx="1752592" cy="33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</p:spTree>
    <p:extLst>
      <p:ext uri="{BB962C8B-B14F-4D97-AF65-F5344CB8AC3E}">
        <p14:creationId xmlns:p14="http://schemas.microsoft.com/office/powerpoint/2010/main" val="1843290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:p14="http://schemas.microsoft.com/office/powerpoint/2010/main" val="3905641349"/>
              </p:ext>
            </p:extLst>
          </p:nvPr>
        </p:nvGraphicFramePr>
        <p:xfrm>
          <a:off x="827314" y="1049868"/>
          <a:ext cx="11061533" cy="4480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2032000" y="157176"/>
            <a:ext cx="8248580" cy="584775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ร้อยละของเด็ก</a:t>
            </a:r>
            <a:r>
              <a:rPr lang="th-TH" sz="3200" b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อายุ 6 เดือน - 5 ปี ได้รับยาน้ำเสริมธาตุเหล็กอำเภอ</a:t>
            </a:r>
            <a:r>
              <a:rPr lang="th-TH" sz="3200" b="1" dirty="0" err="1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</a:rPr>
              <a:t>มะนัง</a:t>
            </a:r>
            <a:endParaRPr lang="th-TH" sz="3200" b="1" dirty="0">
              <a:solidFill>
                <a:prstClr val="black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" name="กล่องข้อความ 1">
            <a:extLst>
              <a:ext uri="{FF2B5EF4-FFF2-40B4-BE49-F238E27FC236}">
                <a16:creationId xmlns="" xmlns:a16="http://schemas.microsoft.com/office/drawing/2014/main" id="{C6DA562F-3451-4186-BA49-463660957A04}"/>
              </a:ext>
            </a:extLst>
          </p:cNvPr>
          <p:cNvSpPr txBox="1"/>
          <p:nvPr/>
        </p:nvSpPr>
        <p:spPr>
          <a:xfrm>
            <a:off x="10136264" y="6440064"/>
            <a:ext cx="1752584" cy="338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HDC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</a:t>
            </a:r>
            <a:r>
              <a:rPr lang="en-US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 </a:t>
            </a:r>
            <a:r>
              <a:rPr lang="th-TH" sz="160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กย</a:t>
            </a:r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.63</a:t>
            </a:r>
          </a:p>
        </p:txBody>
      </p:sp>
    </p:spTree>
    <p:extLst>
      <p:ext uri="{BB962C8B-B14F-4D97-AF65-F5344CB8AC3E}">
        <p14:creationId xmlns:p14="http://schemas.microsoft.com/office/powerpoint/2010/main" val="3586273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876300" y="1886856"/>
            <a:ext cx="10735129" cy="181588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th-TH" sz="28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+mj-cs"/>
              </a:rPr>
              <a:t>คำอธิบาย</a:t>
            </a:r>
            <a:r>
              <a:rPr lang="th-TH" sz="2800" dirty="0" smtClean="0">
                <a:solidFill>
                  <a:prstClr val="black"/>
                </a:solidFill>
                <a:latin typeface="TH SarabunPSK" panose="020B0500040200020003" pitchFamily="34" charset="-34"/>
                <a:cs typeface="+mj-cs"/>
              </a:rPr>
              <a:t> </a:t>
            </a:r>
            <a: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+mj-cs"/>
              </a:rPr>
              <a:t>:  </a:t>
            </a:r>
            <a:endParaRPr lang="th-TH" sz="2800" dirty="0" smtClean="0">
              <a:solidFill>
                <a:prstClr val="black"/>
              </a:solidFill>
              <a:latin typeface="TH SarabunPSK" panose="020B0500040200020003" pitchFamily="34" charset="-34"/>
              <a:cs typeface="+mj-cs"/>
            </a:endParaRPr>
          </a:p>
          <a:p>
            <a: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+mj-cs"/>
              </a:rPr>
              <a:t> </a:t>
            </a:r>
            <a:r>
              <a:rPr lang="th-TH" sz="2800" dirty="0" smtClean="0">
                <a:solidFill>
                  <a:prstClr val="black"/>
                </a:solidFill>
                <a:latin typeface="TH SarabunPSK" panose="020B0500040200020003" pitchFamily="34" charset="-34"/>
                <a:cs typeface="+mj-cs"/>
              </a:rPr>
              <a:t>            เด็ก</a:t>
            </a:r>
            <a: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+mj-cs"/>
              </a:rPr>
              <a:t>อายุ 0-5 ปีหมายถึง เด็กอายุ ตั้งแต่แรกเกิด - 5 ปี 11 เดือน 29 วัน </a:t>
            </a:r>
          </a:p>
          <a:p>
            <a: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+mj-cs"/>
              </a:rPr>
              <a:t>             </a:t>
            </a:r>
            <a:r>
              <a:rPr lang="th-TH" sz="2800" dirty="0" smtClean="0">
                <a:solidFill>
                  <a:prstClr val="black"/>
                </a:solidFill>
                <a:latin typeface="TH SarabunPSK" panose="020B0500040200020003" pitchFamily="34" charset="-34"/>
                <a:cs typeface="+mj-cs"/>
              </a:rPr>
              <a:t>ได้รับ</a:t>
            </a:r>
            <a: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+mj-cs"/>
              </a:rPr>
              <a:t>การเฝ้าระวังภาวะโภชนาการ หมายถึง ได้รับการชั่งน้ำหนัก และวัดความยาว </a:t>
            </a:r>
            <a:r>
              <a:rPr lang="th-TH" sz="2800" dirty="0" smtClean="0">
                <a:solidFill>
                  <a:prstClr val="black"/>
                </a:solidFill>
                <a:latin typeface="TH SarabunPSK" panose="020B0500040200020003" pitchFamily="34" charset="-34"/>
                <a:cs typeface="+mj-cs"/>
              </a:rPr>
              <a:t>(เด็กอายุ </a:t>
            </a:r>
            <a:r>
              <a:rPr lang="en-US" sz="2800" dirty="0" smtClean="0">
                <a:solidFill>
                  <a:prstClr val="black"/>
                </a:solidFill>
                <a:latin typeface="TH SarabunPSK" panose="020B0500040200020003" pitchFamily="34" charset="-34"/>
                <a:cs typeface="+mj-cs"/>
              </a:rPr>
              <a:t>&lt;</a:t>
            </a:r>
            <a:r>
              <a:rPr lang="th-TH" sz="2800" dirty="0" smtClean="0">
                <a:solidFill>
                  <a:prstClr val="black"/>
                </a:solidFill>
                <a:latin typeface="TH SarabunPSK" panose="020B0500040200020003" pitchFamily="34" charset="-34"/>
                <a:cs typeface="+mj-cs"/>
              </a:rPr>
              <a:t> </a:t>
            </a:r>
            <a: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+mj-cs"/>
              </a:rPr>
              <a:t>2 ปี) หรือวัดส่วนสูง </a:t>
            </a:r>
            <a:r>
              <a:rPr lang="th-TH" sz="2800" dirty="0" smtClean="0">
                <a:solidFill>
                  <a:prstClr val="black"/>
                </a:solidFill>
                <a:latin typeface="TH SarabunPSK" panose="020B0500040200020003" pitchFamily="34" charset="-34"/>
                <a:cs typeface="+mj-cs"/>
              </a:rPr>
              <a:t>(เด็ก</a:t>
            </a:r>
            <a: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+mj-cs"/>
              </a:rPr>
              <a:t>อายุ 2 ปี ขึ้นไป)</a:t>
            </a: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4463148" y="160362"/>
            <a:ext cx="3352800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 </a:t>
            </a:r>
            <a:r>
              <a:rPr lang="th-TH" sz="3600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คป</a:t>
            </a: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สอ.ปี 2564</a:t>
            </a:r>
          </a:p>
        </p:txBody>
      </p:sp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192637"/>
              </p:ext>
            </p:extLst>
          </p:nvPr>
        </p:nvGraphicFramePr>
        <p:xfrm>
          <a:off x="1108528" y="4049485"/>
          <a:ext cx="9399817" cy="1730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0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70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051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0518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0518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70518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46868">
                <a:tc rowSpan="2"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น้ำหนัก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เกณฑ์การให้คะแนน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6868">
                <a:tc v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5751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สี่เหลี่ยมผืนผ้า 7"/>
          <p:cNvSpPr/>
          <p:nvPr/>
        </p:nvSpPr>
        <p:spPr>
          <a:xfrm>
            <a:off x="876300" y="957848"/>
            <a:ext cx="8151586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TH SarabunPSK" panose="020B0500040200020003" pitchFamily="34" charset="-34"/>
                <a:cs typeface="+mj-cs"/>
              </a:rPr>
              <a:t>1.</a:t>
            </a:r>
            <a:r>
              <a:rPr lang="th-TH" sz="3600" b="1" dirty="0" smtClean="0">
                <a:latin typeface="TH SarabunPSK" panose="020B0500040200020003" pitchFamily="34" charset="-34"/>
                <a:cs typeface="+mj-cs"/>
              </a:rPr>
              <a:t>ร้อยละของ</a:t>
            </a:r>
            <a:r>
              <a:rPr lang="th-TH" sz="3600" b="1" dirty="0">
                <a:latin typeface="TH SarabunPSK" panose="020B0500040200020003" pitchFamily="34" charset="-34"/>
                <a:cs typeface="+mj-cs"/>
              </a:rPr>
              <a:t>เด็กอายุ 0-5 ปีได้รับการเฝ้าระวังภาวะ</a:t>
            </a:r>
            <a:r>
              <a:rPr lang="th-TH" sz="3600" b="1" dirty="0" smtClean="0">
                <a:latin typeface="TH SarabunPSK" panose="020B0500040200020003" pitchFamily="34" charset="-34"/>
                <a:cs typeface="+mj-cs"/>
              </a:rPr>
              <a:t>โภชนาการ</a:t>
            </a:r>
            <a:endParaRPr lang="th-TH" sz="2800" dirty="0">
              <a:solidFill>
                <a:prstClr val="black"/>
              </a:solidFill>
              <a:latin typeface="TH SarabunPSK" panose="020B0500040200020003" pitchFamily="34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78852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716355" y="1870082"/>
            <a:ext cx="10846385" cy="409342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th-TH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คำอธิบาย</a:t>
            </a:r>
            <a:r>
              <a:rPr lang="th-TH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: </a:t>
            </a:r>
            <a:r>
              <a:rPr lang="th-TH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เด็ก</a:t>
            </a:r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อายุ 0-5 </a:t>
            </a:r>
            <a:r>
              <a:rPr lang="th-TH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ปี </a:t>
            </a:r>
            <a:r>
              <a:rPr lang="en-US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:</a:t>
            </a:r>
            <a:r>
              <a:rPr lang="th-TH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เด็ก</a:t>
            </a:r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อายุ ตั้งแต่ 6 ด. ถึง 59 ด. 29 วัน ที่มารับบริการที่</a:t>
            </a:r>
            <a:r>
              <a:rPr lang="th-TH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คลินิกวัคซีนทุก</a:t>
            </a:r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รายในแต่ละ</a:t>
            </a:r>
            <a:r>
              <a:rPr lang="th-TH" sz="2800" dirty="0" err="1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ไตรมาส</a:t>
            </a:r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ไม่นับซ้ำ </a:t>
            </a:r>
          </a:p>
          <a:p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</a:t>
            </a:r>
            <a:r>
              <a:rPr lang="th-TH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ยา</a:t>
            </a:r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น้ำเสริมธาตุ</a:t>
            </a:r>
            <a:r>
              <a:rPr lang="th-TH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เหล็ก</a:t>
            </a:r>
            <a:r>
              <a:rPr lang="en-US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: </a:t>
            </a:r>
            <a:r>
              <a:rPr lang="th-TH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ยา</a:t>
            </a:r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น้ำที่มีส่วนประกอบของธาตุเหล็ก ของ </a:t>
            </a:r>
            <a:r>
              <a:rPr lang="en-US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elemental iron </a:t>
            </a:r>
            <a:r>
              <a:rPr lang="en-US" sz="2800" b="1" dirty="0">
                <a:solidFill>
                  <a:srgbClr val="C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12.5 </a:t>
            </a:r>
            <a:r>
              <a:rPr lang="th-TH" sz="2800" b="1" dirty="0" smtClean="0">
                <a:solidFill>
                  <a:srgbClr val="C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มิลลิกรัม </a:t>
            </a:r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สำหรับเด็กอายุ 6 เดือน-2 ปี </a:t>
            </a:r>
            <a:r>
              <a:rPr lang="th-TH" sz="32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 25 มิลลิกรัม </a:t>
            </a:r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สำหรับเด็กอายุ 2 </a:t>
            </a:r>
            <a:r>
              <a:rPr lang="th-TH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ปี</a:t>
            </a:r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ขึ้นไป-5 ปี </a:t>
            </a:r>
            <a:endParaRPr lang="en-US" sz="2800" dirty="0" smtClean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en-US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	    </a:t>
            </a:r>
            <a:r>
              <a:rPr lang="th-TH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</a:t>
            </a:r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จ่ายยาน้ำเสริมธาตุเหล็ก</a:t>
            </a:r>
          </a:p>
          <a:p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</a:t>
            </a:r>
            <a:r>
              <a:rPr lang="en-US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	</a:t>
            </a:r>
            <a:r>
              <a:rPr lang="th-TH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-</a:t>
            </a:r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จ่ายทุกครั้งที่มารับบริการคลินิกภูมิคุ้มกันโรค (ช่วงอายุ   6, 9, 12, 18 เดือน 2 ปี และ 4 ปี)</a:t>
            </a:r>
          </a:p>
          <a:p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</a:t>
            </a:r>
            <a:r>
              <a:rPr lang="en-US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	</a:t>
            </a:r>
            <a:r>
              <a:rPr lang="th-TH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-</a:t>
            </a:r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จ่ายตามปริมาณที่กำหนดตามคำแนะนำ (คู่มือแนวทางการควบคุมและป้องกันโลหิตจางจากการ ขาดธาตุเหล็ก) โดยคำนวณให้กินสัปดาห์ละ 1 ครั้ง จนถึงวันที่เด็กจะกลับมารับบริการในครั้งต่อไป </a:t>
            </a:r>
          </a:p>
          <a:p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</a:t>
            </a:r>
            <a:r>
              <a:rPr lang="en-US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	</a:t>
            </a:r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-</a:t>
            </a:r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บันทึกการจ่ายยาน้ำเสริมธาตุเหล็กลงใน แฟ้ม </a:t>
            </a:r>
            <a:r>
              <a:rPr lang="en-US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Drug </a:t>
            </a:r>
            <a:r>
              <a:rPr lang="th-TH" sz="2800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ส่งออกตามโครงสร้าง 43 </a:t>
            </a:r>
            <a:r>
              <a:rPr lang="th-TH" sz="2800" dirty="0" smtClean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แฟ้ม</a:t>
            </a:r>
            <a:endParaRPr lang="th-TH" sz="2800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4463148" y="160362"/>
            <a:ext cx="3352800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 </a:t>
            </a:r>
            <a:r>
              <a:rPr lang="th-TH" sz="3600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คป</a:t>
            </a: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สอ.ปี 2564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42685" y="1015222"/>
            <a:ext cx="817880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2.</a:t>
            </a:r>
            <a:r>
              <a:rPr lang="th-TH" sz="3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ร้อย</a:t>
            </a: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ละของเด็กอายุ 6 </a:t>
            </a:r>
            <a:r>
              <a:rPr lang="th-TH" sz="3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เดือน </a:t>
            </a: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-5 </a:t>
            </a:r>
            <a:r>
              <a:rPr lang="th-TH" sz="3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ปี</a:t>
            </a: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ได้รับยาน้ำเสริมธาตุ</a:t>
            </a:r>
            <a:r>
              <a:rPr lang="th-TH" sz="36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เหล็ก</a:t>
            </a:r>
            <a:endParaRPr lang="th-TH" sz="2800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97232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139249"/>
              </p:ext>
            </p:extLst>
          </p:nvPr>
        </p:nvGraphicFramePr>
        <p:xfrm>
          <a:off x="928047" y="1241947"/>
          <a:ext cx="10658900" cy="2631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50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23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07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27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227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227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5227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17678">
                <a:tc rowSpan="2"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ตัวชี้วัด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น้ำหนัก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เกณฑ์การให้คะแนน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7678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94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ร้อยละของเด็กอายุ </a:t>
                      </a:r>
                      <a:endParaRPr lang="en-US" sz="2800" b="1" dirty="0" smtClean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 </a:t>
                      </a:r>
                      <a:r>
                        <a:rPr lang="th-TH" sz="2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ด.-5 ปีได้รับยาน้ำเสริมธาตุเหล็ก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กล่องข้อความ 3"/>
          <p:cNvSpPr txBox="1"/>
          <p:nvPr/>
        </p:nvSpPr>
        <p:spPr>
          <a:xfrm>
            <a:off x="4299045" y="243386"/>
            <a:ext cx="4817660" cy="707886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เกณฑ์การให้คะแนน</a:t>
            </a:r>
          </a:p>
        </p:txBody>
      </p:sp>
    </p:spTree>
    <p:extLst>
      <p:ext uri="{BB962C8B-B14F-4D97-AF65-F5344CB8AC3E}">
        <p14:creationId xmlns:p14="http://schemas.microsoft.com/office/powerpoint/2010/main" val="3836575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939800" y="1511300"/>
            <a:ext cx="1045210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</a:t>
            </a:r>
            <a:r>
              <a:rPr lang="en-US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90 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ของเด็กแรกเกิด </a:t>
            </a:r>
            <a:r>
              <a:rPr lang="en-US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en-US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ตามช่วงอายุได้รับการคัดกรองพัฒนาการ </a:t>
            </a:r>
            <a:endParaRPr lang="th-TH" sz="2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0" y="113613"/>
            <a:ext cx="12191999" cy="769441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ตัวชี้วัดกระทรวงสาธารณสุข ปี </a:t>
            </a:r>
            <a:r>
              <a:rPr lang="en-US" sz="44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64</a:t>
            </a:r>
            <a:endParaRPr lang="th-TH" sz="4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939800" y="2316821"/>
            <a:ext cx="1045210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</a:t>
            </a:r>
            <a:r>
              <a:rPr lang="en-US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20 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ของเด็กที่ได้รับการคัดกรองพบพัฒนาการสงสัยล่าช้า</a:t>
            </a:r>
            <a:endParaRPr lang="th-TH" sz="2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939800" y="3122342"/>
            <a:ext cx="1045210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</a:t>
            </a:r>
            <a:r>
              <a:rPr lang="en-US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90 </a:t>
            </a:r>
            <a:r>
              <a:rPr lang="th-TH" sz="32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ของเด็กพัฒนาการสงสัยล่าช้าได้รับการติดตาม</a:t>
            </a:r>
            <a:endParaRPr lang="th-TH" sz="2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965012" y="3927863"/>
            <a:ext cx="10426888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</a:t>
            </a:r>
            <a:r>
              <a:rPr lang="en-US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60 </a:t>
            </a:r>
            <a: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ของเด็กพัฒนาการล่าช้าได้รับการกระตุ้นด้วย </a:t>
            </a:r>
            <a:r>
              <a:rPr lang="en-US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TEDA4I</a:t>
            </a:r>
            <a: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965012" y="4809174"/>
            <a:ext cx="10426888" cy="64633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</a:t>
            </a:r>
            <a: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</a:t>
            </a:r>
            <a:r>
              <a:rPr lang="en-US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62 </a:t>
            </a:r>
            <a: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ของเด็กแรกเกิด </a:t>
            </a:r>
            <a:r>
              <a:rPr lang="en-US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– 5 </a:t>
            </a:r>
            <a: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สูงดี สมส่วน </a:t>
            </a:r>
            <a:endParaRPr lang="th-TH" sz="32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438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61C1D5C-3397-4DC8-86FA-8662FE123441}"/>
              </a:ext>
            </a:extLst>
          </p:cNvPr>
          <p:cNvSpPr txBox="1"/>
          <p:nvPr/>
        </p:nvSpPr>
        <p:spPr>
          <a:xfrm>
            <a:off x="1185531" y="424116"/>
            <a:ext cx="96889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งานส่งเสริมสุขภาพเด็กวัยเรียน</a:t>
            </a:r>
            <a:r>
              <a:rPr lang="en-US" sz="6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6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จังหวัดสตูล</a:t>
            </a:r>
            <a:endParaRPr lang="en-US" sz="6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r>
              <a:rPr kumimoji="0" lang="th-TH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j-ea"/>
                <a:cs typeface="TH SarabunIT๙" panose="020B0500040200020003" pitchFamily="34" charset="-34"/>
              </a:rPr>
              <a:t>ปีงบประมาณ 2563</a:t>
            </a:r>
            <a:endParaRPr lang="en-US" sz="6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5" name="Picture 4" descr="การปฏิบัติตนในโรงเรียน - สังคมศึกษา ศาสนาและวัฒนธรรม ป. 2">
            <a:extLst>
              <a:ext uri="{FF2B5EF4-FFF2-40B4-BE49-F238E27FC236}">
                <a16:creationId xmlns="" xmlns:a16="http://schemas.microsoft.com/office/drawing/2014/main" id="{0A2A8CCF-821C-481D-86C6-C954AD561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307" y="2499230"/>
            <a:ext cx="3868880" cy="257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5"/>
          <p:cNvSpPr txBox="1"/>
          <p:nvPr/>
        </p:nvSpPr>
        <p:spPr>
          <a:xfrm>
            <a:off x="6781800" y="6070600"/>
            <a:ext cx="528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 นางอิ่มขจร  ทิพากร  นักวิชาการสาธารณสุขชำนาญการ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0052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ตัวแทนเนื้อหา 7">
            <a:extLst>
              <a:ext uri="{FF2B5EF4-FFF2-40B4-BE49-F238E27FC236}">
                <a16:creationId xmlns="" xmlns:a16="http://schemas.microsoft.com/office/drawing/2014/main" id="{CFC92A56-ADF7-4DDB-8358-66BB5FA66C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320257"/>
              </p:ext>
            </p:extLst>
          </p:nvPr>
        </p:nvGraphicFramePr>
        <p:xfrm>
          <a:off x="192505" y="718091"/>
          <a:ext cx="11778916" cy="6139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กล่องข้อความ 3"/>
          <p:cNvSpPr txBox="1"/>
          <p:nvPr/>
        </p:nvSpPr>
        <p:spPr>
          <a:xfrm>
            <a:off x="3260567" y="0"/>
            <a:ext cx="5534526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ตัวชี้วัด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357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BAD6605-84A5-41F2-B8EA-9C73BE0CCEBA}"/>
              </a:ext>
            </a:extLst>
          </p:cNvPr>
          <p:cNvSpPr txBox="1"/>
          <p:nvPr/>
        </p:nvSpPr>
        <p:spPr>
          <a:xfrm>
            <a:off x="1066798" y="1684822"/>
            <a:ext cx="10058402" cy="4031873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en-US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	</a:t>
            </a: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จังหวัด</a:t>
            </a:r>
            <a: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สตูล มีโรงเรียนประถมศึกษา  </a:t>
            </a: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ทั้งหมด  </a:t>
            </a:r>
            <a: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๑๙๘ แห่ง   จำนวน ๓๐,๗๕๙ คน</a:t>
            </a:r>
            <a:b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</a:t>
            </a: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สังกัด </a:t>
            </a:r>
            <a:r>
              <a:rPr lang="th-TH" sz="320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สพป</a:t>
            </a:r>
            <a: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. ๑๕๙ แห่ง </a:t>
            </a:r>
            <a:b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en-US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</a:t>
            </a:r>
            <a:r>
              <a:rPr lang="th-TH" sz="3200" dirty="0" err="1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สนง</a:t>
            </a: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.</a:t>
            </a:r>
            <a: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เอกชน   ๓๐ แห่ง </a:t>
            </a:r>
            <a:b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en-US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</a:t>
            </a:r>
            <a:r>
              <a:rPr lang="th-TH" sz="3200" dirty="0" err="1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อปท</a:t>
            </a: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. </a:t>
            </a:r>
            <a: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๖ แห่ง  (ทม.</a:t>
            </a: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๔</a:t>
            </a:r>
            <a:r>
              <a:rPr lang="en-US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แห่ง,</a:t>
            </a:r>
            <a:r>
              <a:rPr lang="en-US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3200" dirty="0" err="1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ทต</a:t>
            </a: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.</a:t>
            </a:r>
            <a: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คลอง</a:t>
            </a: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ขุด</a:t>
            </a:r>
            <a:r>
              <a:rPr lang="en-US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๑</a:t>
            </a:r>
            <a:r>
              <a:rPr lang="en-US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แห่ง</a:t>
            </a:r>
            <a:r>
              <a:rPr lang="en-US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 </a:t>
            </a:r>
            <a:r>
              <a:rPr lang="th-TH" sz="3200" dirty="0" err="1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อบจ</a:t>
            </a: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. ๑</a:t>
            </a:r>
            <a:r>
              <a:rPr lang="en-US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แห่ง</a:t>
            </a:r>
            <a: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)   </a:t>
            </a:r>
            <a:b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</a:t>
            </a: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ตชด. </a:t>
            </a:r>
            <a: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๒ แห่ง </a:t>
            </a:r>
            <a:b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</a:t>
            </a:r>
            <a:r>
              <a:rPr lang="th-TH" sz="3200" dirty="0" err="1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สนง</a:t>
            </a: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.</a:t>
            </a:r>
            <a: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การศึกษาพิเศษ ๑ แห่ง </a:t>
            </a: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(</a:t>
            </a:r>
            <a:r>
              <a:rPr lang="th-TH" sz="3200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รร</a:t>
            </a:r>
            <a: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.ราชประชาฯ มี</a:t>
            </a:r>
            <a:r>
              <a:rPr lang="th-TH" sz="32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ชั้นอนุบาล - มัธยม </a:t>
            </a:r>
            <a: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ตอนปลาย)</a:t>
            </a:r>
            <a:br>
              <a:rPr lang="th-TH" sz="3200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endParaRPr lang="en-US" sz="32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386DCC-34FA-4BFF-A076-0C07E016AFCC}"/>
              </a:ext>
            </a:extLst>
          </p:cNvPr>
          <p:cNvSpPr txBox="1"/>
          <p:nvPr/>
        </p:nvSpPr>
        <p:spPr>
          <a:xfrm>
            <a:off x="0" y="1"/>
            <a:ext cx="12191999" cy="892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สรุปผลการดำเนินงานส่งเสริมสุขภาพวัยเรียน ปีงบประมาณ พ.ศ. 2563</a:t>
            </a:r>
          </a:p>
          <a:p>
            <a:pPr algn="ctr"/>
            <a:endParaRPr lang="en-US" sz="16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4098" name="Picture 2" descr="นักเรียน การ์ตูน - ค้นหาด้วย Google | การออกแบบตัวละคร, ภาพประกอบ,  วอลเปเปอร์">
            <a:extLst>
              <a:ext uri="{FF2B5EF4-FFF2-40B4-BE49-F238E27FC236}">
                <a16:creationId xmlns="" xmlns:a16="http://schemas.microsoft.com/office/drawing/2014/main" id="{16574B20-B634-4EB6-9D29-FD83B21CF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499" y="5109780"/>
            <a:ext cx="1873753" cy="163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33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643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กราฟแสดงผลการดำเนินงานเฝ้าระวังภาวะ</a:t>
            </a:r>
            <a: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โภชนาการ</a:t>
            </a:r>
            <a:r>
              <a:rPr lang="en-US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ชั่งน้ำหนักวัดส่วนสูง)</a:t>
            </a:r>
            <a:b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๒๕๖๓ (ปีการศึกษา ๒๕๖๒)</a:t>
            </a:r>
            <a:endParaRPr lang="th-TH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ตัวแทนเนื้อหา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6649536"/>
              </p:ext>
            </p:extLst>
          </p:nvPr>
        </p:nvGraphicFramePr>
        <p:xfrm>
          <a:off x="830035" y="1126435"/>
          <a:ext cx="9968594" cy="516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20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643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กราฟแสดงผลการดำเนินงานเฝ้าระวังภาวะ</a:t>
            </a:r>
            <a: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โภชนาการ สูงดี</a:t>
            </a: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และสมส่วน </a:t>
            </a:r>
            <a: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๒๕๖๓ (ปีการศึกษา ๒๕๖๒)</a:t>
            </a:r>
            <a:endParaRPr lang="th-TH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ตัวแทนเนื้อหา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2927224"/>
              </p:ext>
            </p:extLst>
          </p:nvPr>
        </p:nvGraphicFramePr>
        <p:xfrm>
          <a:off x="830035" y="1126435"/>
          <a:ext cx="9968594" cy="516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796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27001"/>
            <a:ext cx="12192000" cy="825500"/>
          </a:xfr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กราฟแสดงผลการดำเนินงานเฝ้าระวังภาวะโภชนาการภาวะ</a:t>
            </a: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อ้วน (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เริ่มอ้วนและอ้วน) ปี ๒๕๖๐ - ๒๕๖๓</a:t>
            </a:r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8741572"/>
              </p:ext>
            </p:extLst>
          </p:nvPr>
        </p:nvGraphicFramePr>
        <p:xfrm>
          <a:off x="1431235" y="1232452"/>
          <a:ext cx="9144000" cy="5420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4127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ัวแทนเนื้อหา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836847"/>
              </p:ext>
            </p:extLst>
          </p:nvPr>
        </p:nvGraphicFramePr>
        <p:xfrm>
          <a:off x="830035" y="1342335"/>
          <a:ext cx="9968594" cy="516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2699"/>
            <a:ext cx="12192000" cy="1041399"/>
          </a:xfr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กราฟแสดงผลการดำเนินงานเฝ้าระวังภาวะโภชนาการ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ภาวะผอม 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๒๕๖๓ (ปีการศึกษา ๒๕๖๒) </a:t>
            </a:r>
            <a:endParaRPr lang="th-TH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2375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ัวแทนเนื้อหา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7122930"/>
              </p:ext>
            </p:extLst>
          </p:nvPr>
        </p:nvGraphicFramePr>
        <p:xfrm>
          <a:off x="830035" y="1342335"/>
          <a:ext cx="9968594" cy="516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2699"/>
            <a:ext cx="12192000" cy="1041399"/>
          </a:xfr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กราฟแสดงผลการดำเนินงานเฝ้าระวังภาวะโภชนาการ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ภาวะเตี้ย</a:t>
            </a:r>
            <a:b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๒๕๖๓ (ปีการศึกษา ๒๕๖๒) </a:t>
            </a:r>
            <a:endParaRPr lang="th-TH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8118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38B6DD-ED2A-4C98-8EB5-662BB71228FF}"/>
              </a:ext>
            </a:extLst>
          </p:cNvPr>
          <p:cNvSpPr txBox="1"/>
          <p:nvPr/>
        </p:nvSpPr>
        <p:spPr>
          <a:xfrm>
            <a:off x="0" y="1"/>
            <a:ext cx="12191999" cy="8925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สรุปผลการดำเนินงานส่งเสริมสุขภาพวัยเรียน ปีงบประมาณ พ.ศ. 2563</a:t>
            </a:r>
          </a:p>
          <a:p>
            <a:pPr algn="ctr"/>
            <a:endParaRPr lang="en-US" sz="16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DE0737D-DF39-412D-9691-5CD2C7640DE4}"/>
              </a:ext>
            </a:extLst>
          </p:cNvPr>
          <p:cNvSpPr txBox="1"/>
          <p:nvPr/>
        </p:nvSpPr>
        <p:spPr>
          <a:xfrm>
            <a:off x="551542" y="1042587"/>
            <a:ext cx="11342914" cy="5262979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th-TH" sz="28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จาก</a:t>
            </a: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สถานการณ์ เทอม ๒/๒๕๖๒ (ต.ค.๒๕๖๒ - มี.ค.๒๕๖๓) จังหวัดสตูล พบว่า </a:t>
            </a:r>
            <a:r>
              <a:rPr lang="th-TH" sz="28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เด็ก</a:t>
            </a: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วัยเรียนมีภาวะโภชนาการ </a:t>
            </a:r>
            <a:endParaRPr lang="th-TH" sz="2800" dirty="0" smtClean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8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เตี้ย</a:t>
            </a: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เกินเกณฑ์ และรูปร่างดีและสมส่วน ไม่ได้ตามเกณฑ์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สูงดีสมส่วน ร้อยละ </a:t>
            </a:r>
            <a:r>
              <a:rPr lang="th-TH" sz="28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๔๗.๓</a:t>
            </a:r>
            <a:r>
              <a:rPr lang="en-US" sz="28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7</a:t>
            </a:r>
            <a:r>
              <a:rPr lang="th-TH" sz="28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	(</a:t>
            </a: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เกณฑ์ รูปร่างดีสมส่วน ปีงบ ๒๕๖๓ ร้อยละ ๖๖)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อ้วน ร้อยละ </a:t>
            </a:r>
            <a:r>
              <a:rPr lang="en-US" sz="28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11.56</a:t>
            </a:r>
            <a:r>
              <a:rPr lang="th-TH" sz="28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		(</a:t>
            </a: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เกณฑ์ ภาวะเริ่มอ้วนและอ้วน ไม่เกินร้อยละ ๑๐)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ผอม ร้อยละ ๕.๔๔ </a:t>
            </a:r>
            <a:r>
              <a:rPr lang="th-TH" sz="28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		(</a:t>
            </a: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เกณฑ์ ภาวะผอม ไม่เกินร้อยละ ๗)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เตี้ย ร้อยละ ๑๓.๓๘ </a:t>
            </a:r>
            <a:r>
              <a:rPr lang="th-TH" sz="28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		(</a:t>
            </a: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เกณฑ์ ภาวะเตี้ย ไม่เกินร้อยละ ๕)</a:t>
            </a:r>
          </a:p>
          <a:p>
            <a:endParaRPr lang="en-US" sz="2800" b="1" dirty="0" smtClean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</a:t>
            </a: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แปลผล</a:t>
            </a:r>
          </a:p>
          <a:p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๑</a:t>
            </a:r>
            <a:r>
              <a:rPr lang="th-TH" sz="28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) น้ำหนัก</a:t>
            </a: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ตามเกณฑ์ส่วนสูง แสดงภาวะอ้วนและผอม  </a:t>
            </a: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เป็นตัวบ่งชี้ภาวะโภชนาการเกินและขาดในเด็ก  </a:t>
            </a:r>
          </a:p>
          <a:p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๒</a:t>
            </a:r>
            <a:r>
              <a:rPr lang="th-TH" sz="28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) ส่วนสูง</a:t>
            </a: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ตามเกณฑ์อายุ  แสดงภาวะสูง-เตี้ย  </a:t>
            </a: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เป็นตัวบ่งชี้การขาดสารอาหารที่เกิดขึ้นในอดีต  ส่งผลต่อความสูง</a:t>
            </a:r>
          </a:p>
          <a:p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๓</a:t>
            </a:r>
            <a:r>
              <a:rPr lang="th-TH" sz="28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) น้ำหนัก</a:t>
            </a: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ตามเกณฑ์อายุ เป็นตัวบ่งชี้ว่าน้ำหนักเหมาะสมกับอายุหรือไม่  ถ้าร่างกายขาดสารอาหารหรือเจ็บป่วย  น้ำหนักจะ</a:t>
            </a:r>
            <a:r>
              <a:rPr lang="th-TH" sz="2800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ลดลงและ</a:t>
            </a:r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ถ้าขาดสารอาหารระยะยาว </a:t>
            </a:r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เด็กจะผอมและ</a:t>
            </a:r>
            <a:r>
              <a:rPr lang="th-TH" sz="2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เตี้ย</a:t>
            </a:r>
            <a:endParaRPr lang="th-TH" sz="2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6148" name="Picture 4" descr="Facebook">
            <a:extLst>
              <a:ext uri="{FF2B5EF4-FFF2-40B4-BE49-F238E27FC236}">
                <a16:creationId xmlns="" xmlns:a16="http://schemas.microsoft.com/office/drawing/2014/main" id="{249FA09B-AAD3-457F-BA72-166E22B91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0" y="-8700"/>
            <a:ext cx="850898" cy="96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74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212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342900" lvl="0" indent="-342900" algn="ctr">
              <a:lnSpc>
                <a:spcPct val="115000"/>
              </a:lnSpc>
              <a:spcBef>
                <a:spcPts val="1000"/>
              </a:spcBef>
            </a:pPr>
            <a:r>
              <a:rPr lang="th-TH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มาตรการและแผนงานโครงการที่ดำเนินการปีงบประมาณ ๒๕๖๔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E555D9B6-D0C8-4994-B0B9-3424BB0C4814}"/>
              </a:ext>
            </a:extLst>
          </p:cNvPr>
          <p:cNvSpPr/>
          <p:nvPr/>
        </p:nvSpPr>
        <p:spPr>
          <a:xfrm>
            <a:off x="1033670" y="1311965"/>
            <a:ext cx="9674087" cy="12457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80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๑. การจัดทำแผนส่งเสริมสุขภาพและแก้ไขภาวะโภชนาการ อ้วน ผอม เตี้ย และสมส่วนในเด็กวัยเรียนในทุกอำเภอ โดยคณะทำงานระดับจังหวัด  อำเภอ  ตำบล</a:t>
            </a:r>
            <a:endParaRPr lang="en-US" sz="2800" dirty="0"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2C4C535-3E69-47F0-B868-C493995FABA6}"/>
              </a:ext>
            </a:extLst>
          </p:cNvPr>
          <p:cNvSpPr/>
          <p:nvPr/>
        </p:nvSpPr>
        <p:spPr>
          <a:xfrm>
            <a:off x="1033670" y="2731476"/>
            <a:ext cx="9674087" cy="17212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800" dirty="0"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๒. คัดกรองภาวะโภชนาการเด็กวัยเรียน  ตามระบบการเฝ้าระวังภาวะโภชนาการ โดยคัดกรองทั้งเด็กอ้วน เริ่มอ้วน  ผอม เตี้ย เพื่อประเมินสถานการณ์ในพื้นที่ นำเด็กกลุ่มเสี่ยงเข้าระบบการแก้ไข โดยแจ้งผู้ปกครองแก้ไขในโรงเรียน แก้ไขโดยจัดอบรมการปรับเปลี่ยนพฤติกรรมในพื้นที่ 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E619608C-2915-42B3-9C14-D5D70AA2B1CD}"/>
              </a:ext>
            </a:extLst>
          </p:cNvPr>
          <p:cNvSpPr/>
          <p:nvPr/>
        </p:nvSpPr>
        <p:spPr>
          <a:xfrm>
            <a:off x="1033670" y="4626535"/>
            <a:ext cx="9674087" cy="9921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๓. การนิเทศติดตาม ประเมินสถานการณ์</a:t>
            </a:r>
          </a:p>
        </p:txBody>
      </p:sp>
    </p:spTree>
    <p:extLst>
      <p:ext uri="{BB962C8B-B14F-4D97-AF65-F5344CB8AC3E}">
        <p14:creationId xmlns:p14="http://schemas.microsoft.com/office/powerpoint/2010/main" val="187648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279B279-5A84-404D-A0DC-9476FA66AE06}"/>
              </a:ext>
            </a:extLst>
          </p:cNvPr>
          <p:cNvSpPr/>
          <p:nvPr/>
        </p:nvSpPr>
        <p:spPr>
          <a:xfrm>
            <a:off x="1096585" y="1355034"/>
            <a:ext cx="10234024" cy="292541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ปัจจัยความสำเร็จ</a:t>
            </a:r>
          </a:p>
          <a:p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๑. การลงโปรแกรมการเฝ้าระวังภาวะโภชนาการเด็กวัยเรียนเพิ่มขึ้น</a:t>
            </a:r>
          </a:p>
          <a:p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๒. การติดตามประเมินผลการปรับเปลี่ยนพฤติกรรมที่ต่อเนื่องโดยเจ้าหน้าที่ระดับพื้นที่และผู้ปกครอง</a:t>
            </a:r>
          </a:p>
          <a:p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ช่วยให้กลุ่มเป้าหมายมีโอกาสปรับเปลี่ยนพฤติกรรมไปในทางที่ถูกต้องและเหมาะสม</a:t>
            </a:r>
          </a:p>
          <a:p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๓. สามารถติดตามกลุ่มเป้าหมายได้ในระบบข้อมูล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0953B60-A616-4C0A-8218-59E5B57C337C}"/>
              </a:ext>
            </a:extLst>
          </p:cNvPr>
          <p:cNvSpPr/>
          <p:nvPr/>
        </p:nvSpPr>
        <p:spPr>
          <a:xfrm>
            <a:off x="1096585" y="4404820"/>
            <a:ext cx="10101502" cy="176253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th-TH" sz="2800" b="1" dirty="0"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ปัญหาอุปสรรค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</a:pPr>
            <a:r>
              <a:rPr lang="th-TH" sz="2800" dirty="0"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๑. ยังไม่ครอบคลุมกลุ่มเป้าหมายทั้งหมด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pPr>
              <a:lnSpc>
                <a:spcPct val="115000"/>
              </a:lnSpc>
            </a:pPr>
            <a:r>
              <a:rPr lang="th-TH" sz="2800" dirty="0"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๒. ขาดการสนับสนุนการดำเนินกิจกรรมอย่างต่อเนื่อง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5" name="ชื่อเรื่อง 1">
            <a:extLst>
              <a:ext uri="{FF2B5EF4-FFF2-40B4-BE49-F238E27FC236}">
                <a16:creationId xmlns="" xmlns:a16="http://schemas.microsoft.com/office/drawing/2014/main" id="{E231A486-0BC5-42BD-BDD1-90CC18BE6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92129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342900" lvl="0" indent="-342900" algn="ctr">
              <a:lnSpc>
                <a:spcPct val="115000"/>
              </a:lnSpc>
              <a:spcBef>
                <a:spcPts val="1000"/>
              </a:spcBef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ปัจจัยความสำเร็จและปัญหาอุปสรรคการดำเนินงาน</a:t>
            </a:r>
          </a:p>
        </p:txBody>
      </p:sp>
    </p:spTree>
    <p:extLst>
      <p:ext uri="{BB962C8B-B14F-4D97-AF65-F5344CB8AC3E}">
        <p14:creationId xmlns:p14="http://schemas.microsoft.com/office/powerpoint/2010/main" val="110326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dirty="0" smtClean="0"/>
              <a:t>เด็กไทย</a:t>
            </a:r>
            <a:r>
              <a:rPr lang="th-TH" smtClean="0"/>
              <a:t>สายตาดี 2564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/>
          <p:nvPr/>
        </p:nvPicPr>
        <p:blipFill rotWithShape="1">
          <a:blip r:embed="rId2"/>
          <a:srcRect l="18115" t="13591" r="19233" b="16388"/>
          <a:stretch/>
        </p:blipFill>
        <p:spPr bwMode="auto">
          <a:xfrm>
            <a:off x="620486" y="489858"/>
            <a:ext cx="11103427" cy="61232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668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A80A8BBA-C78E-48E6-AC18-DABDA662A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2" y="-33592"/>
            <a:ext cx="12192000" cy="866105"/>
          </a:xfr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 </a:t>
            </a: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 คป.สอ. ปี 2564 (งานแม่และเด็ก)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CEB92656-428E-471B-902C-66414F5C1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135" y="1011996"/>
            <a:ext cx="6227928" cy="4262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ร้อยละของหญิงหลังคลอดได้รับการดูแลครบ 3 ครั้ง ตามเกณฑ์</a:t>
            </a:r>
          </a:p>
        </p:txBody>
      </p:sp>
      <p:graphicFrame>
        <p:nvGraphicFramePr>
          <p:cNvPr id="6" name="ตาราง 6">
            <a:extLst>
              <a:ext uri="{FF2B5EF4-FFF2-40B4-BE49-F238E27FC236}">
                <a16:creationId xmlns="" xmlns:a16="http://schemas.microsoft.com/office/drawing/2014/main" id="{47177A59-99A1-40F5-AFB5-F7D2666E1F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389584"/>
              </p:ext>
            </p:extLst>
          </p:nvPr>
        </p:nvGraphicFramePr>
        <p:xfrm>
          <a:off x="1467135" y="4353637"/>
          <a:ext cx="9104052" cy="1836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4128">
                  <a:extLst>
                    <a:ext uri="{9D8B030D-6E8A-4147-A177-3AD203B41FA5}">
                      <a16:colId xmlns="" xmlns:a16="http://schemas.microsoft.com/office/drawing/2014/main" val="350050038"/>
                    </a:ext>
                  </a:extLst>
                </a:gridCol>
                <a:gridCol w="959820">
                  <a:extLst>
                    <a:ext uri="{9D8B030D-6E8A-4147-A177-3AD203B41FA5}">
                      <a16:colId xmlns="" xmlns:a16="http://schemas.microsoft.com/office/drawing/2014/main" val="92171680"/>
                    </a:ext>
                  </a:extLst>
                </a:gridCol>
                <a:gridCol w="1517526">
                  <a:extLst>
                    <a:ext uri="{9D8B030D-6E8A-4147-A177-3AD203B41FA5}">
                      <a16:colId xmlns="" xmlns:a16="http://schemas.microsoft.com/office/drawing/2014/main" val="23853114"/>
                    </a:ext>
                  </a:extLst>
                </a:gridCol>
                <a:gridCol w="1517526">
                  <a:extLst>
                    <a:ext uri="{9D8B030D-6E8A-4147-A177-3AD203B41FA5}">
                      <a16:colId xmlns="" xmlns:a16="http://schemas.microsoft.com/office/drawing/2014/main" val="2343780227"/>
                    </a:ext>
                  </a:extLst>
                </a:gridCol>
                <a:gridCol w="1517526">
                  <a:extLst>
                    <a:ext uri="{9D8B030D-6E8A-4147-A177-3AD203B41FA5}">
                      <a16:colId xmlns="" xmlns:a16="http://schemas.microsoft.com/office/drawing/2014/main" val="375426655"/>
                    </a:ext>
                  </a:extLst>
                </a:gridCol>
                <a:gridCol w="1517526">
                  <a:extLst>
                    <a:ext uri="{9D8B030D-6E8A-4147-A177-3AD203B41FA5}">
                      <a16:colId xmlns="" xmlns:a16="http://schemas.microsoft.com/office/drawing/2014/main" val="4134663062"/>
                    </a:ext>
                  </a:extLst>
                </a:gridCol>
              </a:tblGrid>
              <a:tr h="800349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น้ำหนักตัวชี้วัด</a:t>
                      </a: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เกณฑ์การให้คะแนน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04550755"/>
                  </a:ext>
                </a:extLst>
              </a:tr>
              <a:tr h="447007"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15113337"/>
                  </a:ext>
                </a:extLst>
              </a:tr>
              <a:tr h="447007">
                <a:tc>
                  <a:txBody>
                    <a:bodyPr/>
                    <a:lstStyle/>
                    <a:p>
                      <a:endParaRPr lang="th-TH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65003947"/>
                  </a:ext>
                </a:extLst>
              </a:tr>
            </a:tbl>
          </a:graphicData>
        </a:graphic>
      </p:graphicFrame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37B0D9E7-0C1C-4046-B063-5A1E3A3DD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13" y="5114106"/>
            <a:ext cx="1026209" cy="1658998"/>
          </a:xfrm>
          <a:prstGeom prst="rect">
            <a:avLst/>
          </a:prstGeom>
        </p:spPr>
      </p:pic>
      <p:sp>
        <p:nvSpPr>
          <p:cNvPr id="8" name="ตัวแทนเนื้อหา 3">
            <a:extLst>
              <a:ext uri="{FF2B5EF4-FFF2-40B4-BE49-F238E27FC236}">
                <a16:creationId xmlns="" xmlns:a16="http://schemas.microsoft.com/office/drawing/2014/main" id="{B131BB30-8817-4073-AD2D-D0860A70BD81}"/>
              </a:ext>
            </a:extLst>
          </p:cNvPr>
          <p:cNvSpPr txBox="1">
            <a:spLocks/>
          </p:cNvSpPr>
          <p:nvPr/>
        </p:nvSpPr>
        <p:spPr>
          <a:xfrm>
            <a:off x="1467135" y="1617735"/>
            <a:ext cx="9366913" cy="2416046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หมายถึง มารดาหลังคลอดและลูกในเขต พื้นที่รับผิดชอบได้รับการเยี่ยม/ ดูแลหลังคลอด โดยบุคลากรทางการแพทย์และสาธารณสุข และหรือ 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อส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ม. ตามเกณฑ์ จำนวน 3 ครั้ง ดังนี้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1 อายุบุตรไม่เกิน 7 วัน นับถัดจากวันคลอด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2 ตั้งแต่อายุบุตร 8 วัน แต่ไม่เกิน 15 วัน นับถัดจากวันคลอด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3 ตั้งแต่อายุบุตร 16 วัน แต่ไม่เกิน 42 วัน นับถัดจากวันคลอด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428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รูปภาพ 3"/>
          <p:cNvPicPr/>
          <p:nvPr/>
        </p:nvPicPr>
        <p:blipFill rotWithShape="1">
          <a:blip r:embed="rId2"/>
          <a:srcRect l="18447" t="26591" r="19233" b="3387"/>
          <a:stretch/>
        </p:blipFill>
        <p:spPr bwMode="auto">
          <a:xfrm>
            <a:off x="775607" y="365124"/>
            <a:ext cx="10719707" cy="59866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791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22564" y="365125"/>
            <a:ext cx="10431236" cy="1325563"/>
          </a:xfrm>
        </p:spPr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/>
          <p:nvPr/>
        </p:nvPicPr>
        <p:blipFill rotWithShape="1">
          <a:blip r:embed="rId2"/>
          <a:srcRect l="18114" t="19795" r="18901" b="9297"/>
          <a:stretch/>
        </p:blipFill>
        <p:spPr bwMode="auto">
          <a:xfrm>
            <a:off x="922564" y="365125"/>
            <a:ext cx="10564586" cy="61418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317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/>
          <p:nvPr/>
        </p:nvPicPr>
        <p:blipFill rotWithShape="1">
          <a:blip r:embed="rId2"/>
          <a:srcRect l="7978" t="10962" r="7027" b="3212"/>
          <a:stretch/>
        </p:blipFill>
        <p:spPr bwMode="auto">
          <a:xfrm>
            <a:off x="383720" y="365125"/>
            <a:ext cx="11446329" cy="61173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829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00100" y="1101725"/>
            <a:ext cx="10515600" cy="4351338"/>
          </a:xfrm>
          <a:ln>
            <a:solidFill>
              <a:schemeClr val="accent6"/>
            </a:solidFill>
          </a:ln>
        </p:spPr>
        <p:txBody>
          <a:bodyPr/>
          <a:lstStyle/>
          <a:p>
            <a:pPr marL="0" indent="0" algn="ctr">
              <a:buNone/>
            </a:pPr>
            <a:endParaRPr lang="th-TH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buNone/>
            </a:pP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ขั้นตอนดำเนินงาน  โครงการเด็กไทยสายตาดี ปี ๒๕๖๔</a:t>
            </a:r>
          </a:p>
          <a:p>
            <a:pPr marL="0" indent="0">
              <a:buNone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๑. ครู คัดกรองสายตาเด็ก ป.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๑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ทุกคน  สรุปข้อมูล  ส่งไปยัง รพ.สต.,รพ. ในเขตรับผิดชอบ </a:t>
            </a:r>
            <a:r>
              <a:rPr lang="th-TH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รร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  <a:p>
            <a:pPr marL="0" indent="0">
              <a:buNone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๒. รพ.สต. รพ.ลงข้อมูลที่ได้รับ  ในโปรแกรม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vision 2020 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ให้ถูกต้องและครบถ้วน  ส่งข้อมูลในระบบ</a:t>
            </a:r>
          </a:p>
          <a:p>
            <a:pPr marL="0" indent="0">
              <a:buNone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๓. กรณีเจอเด็ก ป.๑ ที่มีปัญหาทางสายตาที่ครูส่งมาจากรายงาน  ให้ทำการตรวจวัดสายตาซ้ำ  </a:t>
            </a:r>
          </a:p>
          <a:p>
            <a:pPr marL="0" indent="0">
              <a:buNone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หากเด็กมีปัญหาด้านสายตา ให้ดำเนินการส่งผล มายัง </a:t>
            </a:r>
            <a:r>
              <a:rPr lang="th-TH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สสอ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.,</a:t>
            </a:r>
            <a:r>
              <a:rPr lang="th-TH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สสจ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 เพื่อประสานคลินิกตา รพ.สตูล  </a:t>
            </a:r>
          </a:p>
          <a:p>
            <a:pPr marL="0" indent="0">
              <a:buNone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ในการนัดตรวจยืนยันจากจักษุแพทย์</a:t>
            </a:r>
          </a:p>
          <a:p>
            <a:pPr marL="0" indent="0">
              <a:buNone/>
            </a:pP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0075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9436462"/>
              </p:ext>
            </p:extLst>
          </p:nvPr>
        </p:nvGraphicFramePr>
        <p:xfrm>
          <a:off x="717777" y="857600"/>
          <a:ext cx="10891838" cy="5559949"/>
        </p:xfrm>
        <a:graphic>
          <a:graphicData uri="http://schemas.openxmlformats.org/drawingml/2006/table">
            <a:tbl>
              <a:tblPr firstRow="1" firstCol="1" bandRow="1"/>
              <a:tblGrid>
                <a:gridCol w="1439188"/>
                <a:gridCol w="857742"/>
                <a:gridCol w="904957"/>
                <a:gridCol w="996764"/>
                <a:gridCol w="867360"/>
                <a:gridCol w="867360"/>
                <a:gridCol w="867360"/>
                <a:gridCol w="1363994"/>
                <a:gridCol w="1363994"/>
                <a:gridCol w="1363119"/>
              </a:tblGrid>
              <a:tr h="371666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อำเภอ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จำนวน </a:t>
                      </a:r>
                      <a:r>
                        <a:rPr lang="th-TH" sz="24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รร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.ทุกสังกัด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 err="1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จำนวน.นร</a:t>
                      </a: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.ประถม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ปีที่ 1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จำนวนนักเรียนชั้นประถมศึกษาปีที่1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1143776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จำนวนนักเรียนที่ได้รับการตรวจสายตา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ผลการตรวจวัดสายตา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ผลการตรวจยืนยัน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จากจักษุแพทย์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การได้รับการแก้ไข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86054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ปกติ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ผิดปกติ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ปกติ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ผิดปกติ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ต้องได้รับแว่นสายตา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ส่งต่อเพื่อการรักษา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6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เมืองสตูล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ยังไม่ได้รับการยืนยันจากจักษุแพทย์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6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ละงู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716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ทุ่งหว้า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716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ควนกาหลง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716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ควนโดน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716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ท่าแพ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716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มะนัง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723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 </a:t>
                      </a:r>
                      <a:endParaRPr lang="en-US" sz="24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87891" y="188335"/>
            <a:ext cx="1028223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28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แบบสรุปผลโครงการเด็กไทยสายตาดี ปีงบประมาณ ..........</a:t>
            </a:r>
            <a:endParaRPr lang="en-US" altLang="th-TH" sz="2800" b="1" dirty="0" smtClean="0">
              <a:solidFill>
                <a:prstClr val="black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h-TH" altLang="th-TH" sz="2800" b="1" dirty="0" smtClean="0">
                <a:solidFill>
                  <a:prstClr val="black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                                                            </a:t>
            </a:r>
            <a:endParaRPr lang="th-TH" altLang="th-TH" sz="2800" b="1" dirty="0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55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29FB57-C9C2-4BBB-972A-6E2E8A45A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3483" y="0"/>
            <a:ext cx="9144000" cy="2387600"/>
          </a:xfrm>
        </p:spPr>
        <p:txBody>
          <a:bodyPr>
            <a:norm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งานส่งเสริมสุขภาพวัยรุ่น จังหวัดสตูล </a:t>
            </a:r>
            <a:b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2563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6" name="Picture 2" descr="ต้องการหารายได้เสริม งาน Part Time รับงานมาทำที่บ้าน งานเสริมทำที่ ...">
            <a:extLst>
              <a:ext uri="{FF2B5EF4-FFF2-40B4-BE49-F238E27FC236}">
                <a16:creationId xmlns="" xmlns:a16="http://schemas.microsoft.com/office/drawing/2014/main" id="{6D1FEF7F-4048-4E00-8970-68CFA908C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385" y="2387600"/>
            <a:ext cx="4050195" cy="303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กล่องข้อความ 3"/>
          <p:cNvSpPr txBox="1"/>
          <p:nvPr/>
        </p:nvSpPr>
        <p:spPr>
          <a:xfrm>
            <a:off x="6477000" y="6120638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 นางสาวเจนจิรา  นาดำ นักวิชาการสาธารณสุขชำนาญการ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7692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แบบประเมินผลการปฏิบัติงานประจำปี">
            <a:extLst>
              <a:ext uri="{FF2B5EF4-FFF2-40B4-BE49-F238E27FC236}">
                <a16:creationId xmlns="" xmlns:a16="http://schemas.microsoft.com/office/drawing/2014/main" id="{FE09968C-A91B-4330-92B2-ADA7C93D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66" y="1922943"/>
            <a:ext cx="5393066" cy="472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072A4EB-1185-4B05-B587-29C14810EB58}"/>
              </a:ext>
            </a:extLst>
          </p:cNvPr>
          <p:cNvSpPr txBox="1"/>
          <p:nvPr/>
        </p:nvSpPr>
        <p:spPr>
          <a:xfrm>
            <a:off x="1490869" y="207136"/>
            <a:ext cx="92102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th-TH" sz="36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สรุปผลการดำเนินงานส่งเสริมสุขภาพวัยรุ่น ปีงบประมาณ พ.ศ.2563</a:t>
            </a:r>
          </a:p>
          <a:p>
            <a:pPr algn="ctr"/>
            <a:endParaRPr lang="en-US" sz="36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743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C6C309-DE30-4A68-9870-D75C05B0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1555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สรุปผลการดำเนินงานส่งเสริมสุขภาพวัยรุ่น ปีงบประมาณ พ.ศ.2563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9BABD4-9737-47AA-9037-91398735302C}"/>
              </a:ext>
            </a:extLst>
          </p:cNvPr>
          <p:cNvSpPr txBox="1"/>
          <p:nvPr/>
        </p:nvSpPr>
        <p:spPr>
          <a:xfrm>
            <a:off x="3195558" y="625280"/>
            <a:ext cx="609123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1. การดำเนินงานป้องกันและแก้ไขปัญหาการตั้งครรภ์ในวัยรุ่น</a:t>
            </a:r>
            <a:endParaRPr lang="en-US" sz="24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EA9B3085-1EEE-46DF-A042-A7520F6E3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607" y="1546800"/>
            <a:ext cx="45362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แผนภูมิที่ 1 </a:t>
            </a:r>
            <a:r>
              <a:rPr kumimoji="0" lang="th-TH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แสดงข้อมูลอัตราการคลอดมีชีพในหญิงอายุ 10 </a:t>
            </a:r>
            <a:r>
              <a:rPr kumimoji="0" lang="th-TH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H SarabunIT๙" panose="020B0500040200020003" pitchFamily="34" charset="-34"/>
              </a:rPr>
              <a:t>–</a:t>
            </a:r>
            <a:r>
              <a:rPr kumimoji="0" lang="th-TH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 14 ปี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="" xmlns:a16="http://schemas.microsoft.com/office/drawing/2014/main" id="{9E4CBEFC-2150-49B5-AC34-20299A4CCC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4639792"/>
              </p:ext>
            </p:extLst>
          </p:nvPr>
        </p:nvGraphicFramePr>
        <p:xfrm>
          <a:off x="-269082" y="2017523"/>
          <a:ext cx="6515100" cy="3895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="" xmlns:a16="http://schemas.microsoft.com/office/drawing/2014/main" id="{946067DF-92AF-4733-820F-4DC52AF94A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9490399"/>
              </p:ext>
            </p:extLst>
          </p:nvPr>
        </p:nvGraphicFramePr>
        <p:xfrm>
          <a:off x="6096000" y="2015301"/>
          <a:ext cx="6096000" cy="4153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91318087-3AC6-41D8-9942-19F151B2DB5F}"/>
              </a:ext>
            </a:extLst>
          </p:cNvPr>
          <p:cNvCxnSpPr>
            <a:cxnSpLocks/>
          </p:cNvCxnSpPr>
          <p:nvPr/>
        </p:nvCxnSpPr>
        <p:spPr>
          <a:xfrm>
            <a:off x="7200902" y="3299781"/>
            <a:ext cx="4743450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2" name="Rectangle 6">
            <a:extLst>
              <a:ext uri="{FF2B5EF4-FFF2-40B4-BE49-F238E27FC236}">
                <a16:creationId xmlns="" xmlns:a16="http://schemas.microsoft.com/office/drawing/2014/main" id="{8ED7065F-E774-4C1D-B84A-802155D68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5491" y="1541708"/>
            <a:ext cx="44388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แผนภูมิที่ 2 </a:t>
            </a:r>
            <a:r>
              <a:rPr kumimoji="0" lang="th-TH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แสดงข้อมูลอัตราการคลอดมีชีพในหญิงอายุ 15 </a:t>
            </a:r>
            <a:r>
              <a:rPr kumimoji="0" lang="th-TH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H SarabunIT๙" panose="020B0500040200020003" pitchFamily="34" charset="-34"/>
              </a:rPr>
              <a:t>–</a:t>
            </a:r>
            <a:r>
              <a:rPr kumimoji="0" lang="th-TH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 19 ปี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="" xmlns:a16="http://schemas.microsoft.com/office/drawing/2014/main" id="{D629ABCE-6AA4-4A4F-8B5E-BA996F315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19145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CDA53F7B-4A10-407E-98B8-836F3897A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56864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B0F5024-3AAD-42F9-BE92-7DF3F1B23FC1}"/>
              </a:ext>
            </a:extLst>
          </p:cNvPr>
          <p:cNvCxnSpPr>
            <a:cxnSpLocks/>
          </p:cNvCxnSpPr>
          <p:nvPr/>
        </p:nvCxnSpPr>
        <p:spPr>
          <a:xfrm>
            <a:off x="6246018" y="1557097"/>
            <a:ext cx="0" cy="461185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E5301C3-DE9A-4D90-9FE9-3851419DF3B2}"/>
              </a:ext>
            </a:extLst>
          </p:cNvPr>
          <p:cNvSpPr txBox="1"/>
          <p:nvPr/>
        </p:nvSpPr>
        <p:spPr>
          <a:xfrm>
            <a:off x="8886825" y="6269721"/>
            <a:ext cx="3128963" cy="355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1600" dirty="0"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(ที่มา </a:t>
            </a:r>
            <a:r>
              <a:rPr lang="en-US" sz="1600" dirty="0"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: Health center data </a:t>
            </a:r>
            <a:r>
              <a:rPr lang="th-TH" sz="1600" dirty="0"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วันที่ 15 ตุลาคม</a:t>
            </a:r>
            <a:r>
              <a:rPr lang="en-US" sz="1600" dirty="0"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2563</a:t>
            </a:r>
            <a:r>
              <a:rPr lang="th-TH" sz="1600" dirty="0"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) </a:t>
            </a:r>
            <a:endParaRPr lang="en-US" sz="1100" dirty="0">
              <a:effectLst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68349899-D9D2-4CAA-A566-14BAB2A012B0}"/>
              </a:ext>
            </a:extLst>
          </p:cNvPr>
          <p:cNvSpPr/>
          <p:nvPr/>
        </p:nvSpPr>
        <p:spPr>
          <a:xfrm>
            <a:off x="1484245" y="5592406"/>
            <a:ext cx="530087" cy="344568"/>
          </a:xfrm>
          <a:custGeom>
            <a:avLst/>
            <a:gdLst>
              <a:gd name="connsiteX0" fmla="*/ 0 w 530087"/>
              <a:gd name="connsiteY0" fmla="*/ 106029 h 344568"/>
              <a:gd name="connsiteX1" fmla="*/ 66261 w 530087"/>
              <a:gd name="connsiteY1" fmla="*/ 53020 h 344568"/>
              <a:gd name="connsiteX2" fmla="*/ 119269 w 530087"/>
              <a:gd name="connsiteY2" fmla="*/ 39768 h 344568"/>
              <a:gd name="connsiteX3" fmla="*/ 159026 w 530087"/>
              <a:gd name="connsiteY3" fmla="*/ 26516 h 344568"/>
              <a:gd name="connsiteX4" fmla="*/ 185530 w 530087"/>
              <a:gd name="connsiteY4" fmla="*/ 11 h 344568"/>
              <a:gd name="connsiteX5" fmla="*/ 477078 w 530087"/>
              <a:gd name="connsiteY5" fmla="*/ 53020 h 344568"/>
              <a:gd name="connsiteX6" fmla="*/ 503582 w 530087"/>
              <a:gd name="connsiteY6" fmla="*/ 92777 h 344568"/>
              <a:gd name="connsiteX7" fmla="*/ 530087 w 530087"/>
              <a:gd name="connsiteY7" fmla="*/ 172290 h 344568"/>
              <a:gd name="connsiteX8" fmla="*/ 503582 w 530087"/>
              <a:gd name="connsiteY8" fmla="*/ 278307 h 344568"/>
              <a:gd name="connsiteX9" fmla="*/ 450574 w 530087"/>
              <a:gd name="connsiteY9" fmla="*/ 304811 h 344568"/>
              <a:gd name="connsiteX10" fmla="*/ 357809 w 530087"/>
              <a:gd name="connsiteY10" fmla="*/ 344568 h 344568"/>
              <a:gd name="connsiteX11" fmla="*/ 132522 w 530087"/>
              <a:gd name="connsiteY11" fmla="*/ 331316 h 344568"/>
              <a:gd name="connsiteX12" fmla="*/ 106017 w 530087"/>
              <a:gd name="connsiteY12" fmla="*/ 304811 h 344568"/>
              <a:gd name="connsiteX13" fmla="*/ 53009 w 530087"/>
              <a:gd name="connsiteY13" fmla="*/ 225298 h 344568"/>
              <a:gd name="connsiteX14" fmla="*/ 26504 w 530087"/>
              <a:gd name="connsiteY14" fmla="*/ 145785 h 344568"/>
              <a:gd name="connsiteX15" fmla="*/ 39756 w 530087"/>
              <a:gd name="connsiteY15" fmla="*/ 106029 h 344568"/>
              <a:gd name="connsiteX16" fmla="*/ 79513 w 530087"/>
              <a:gd name="connsiteY16" fmla="*/ 92777 h 344568"/>
              <a:gd name="connsiteX17" fmla="*/ 145774 w 530087"/>
              <a:gd name="connsiteY17" fmla="*/ 66272 h 3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0087" h="344568">
                <a:moveTo>
                  <a:pt x="0" y="106029"/>
                </a:moveTo>
                <a:cubicBezTo>
                  <a:pt x="22087" y="88359"/>
                  <a:pt x="41535" y="66757"/>
                  <a:pt x="66261" y="53020"/>
                </a:cubicBezTo>
                <a:cubicBezTo>
                  <a:pt x="82182" y="44175"/>
                  <a:pt x="101757" y="44771"/>
                  <a:pt x="119269" y="39768"/>
                </a:cubicBezTo>
                <a:cubicBezTo>
                  <a:pt x="132701" y="35930"/>
                  <a:pt x="145774" y="30933"/>
                  <a:pt x="159026" y="26516"/>
                </a:cubicBezTo>
                <a:cubicBezTo>
                  <a:pt x="167861" y="17681"/>
                  <a:pt x="173036" y="11"/>
                  <a:pt x="185530" y="11"/>
                </a:cubicBezTo>
                <a:cubicBezTo>
                  <a:pt x="386329" y="11"/>
                  <a:pt x="366680" y="-2178"/>
                  <a:pt x="477078" y="53020"/>
                </a:cubicBezTo>
                <a:cubicBezTo>
                  <a:pt x="485913" y="66272"/>
                  <a:pt x="497113" y="78223"/>
                  <a:pt x="503582" y="92777"/>
                </a:cubicBezTo>
                <a:cubicBezTo>
                  <a:pt x="514929" y="118307"/>
                  <a:pt x="530087" y="172290"/>
                  <a:pt x="530087" y="172290"/>
                </a:cubicBezTo>
                <a:cubicBezTo>
                  <a:pt x="521252" y="207629"/>
                  <a:pt x="522323" y="247071"/>
                  <a:pt x="503582" y="278307"/>
                </a:cubicBezTo>
                <a:cubicBezTo>
                  <a:pt x="493418" y="295247"/>
                  <a:pt x="468732" y="297029"/>
                  <a:pt x="450574" y="304811"/>
                </a:cubicBezTo>
                <a:cubicBezTo>
                  <a:pt x="314080" y="363309"/>
                  <a:pt x="533610" y="256667"/>
                  <a:pt x="357809" y="344568"/>
                </a:cubicBezTo>
                <a:cubicBezTo>
                  <a:pt x="282713" y="340151"/>
                  <a:pt x="206827" y="343048"/>
                  <a:pt x="132522" y="331316"/>
                </a:cubicBezTo>
                <a:cubicBezTo>
                  <a:pt x="120180" y="329367"/>
                  <a:pt x="113514" y="314807"/>
                  <a:pt x="106017" y="304811"/>
                </a:cubicBezTo>
                <a:cubicBezTo>
                  <a:pt x="86905" y="279328"/>
                  <a:pt x="63082" y="255517"/>
                  <a:pt x="53009" y="225298"/>
                </a:cubicBezTo>
                <a:lnTo>
                  <a:pt x="26504" y="145785"/>
                </a:lnTo>
                <a:cubicBezTo>
                  <a:pt x="30921" y="132533"/>
                  <a:pt x="29878" y="115906"/>
                  <a:pt x="39756" y="106029"/>
                </a:cubicBezTo>
                <a:cubicBezTo>
                  <a:pt x="49634" y="96151"/>
                  <a:pt x="66673" y="98280"/>
                  <a:pt x="79513" y="92777"/>
                </a:cubicBezTo>
                <a:cubicBezTo>
                  <a:pt x="145967" y="64296"/>
                  <a:pt x="110644" y="66272"/>
                  <a:pt x="145774" y="6627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8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C6C309-DE30-4A68-9870-D75C05B0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1555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สรุปผลการดำเนินงานส่งเสริมสุขภาพวัยรุ่น ปีงบประมาณ พ.ศ.2563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9BABD4-9737-47AA-9037-91398735302C}"/>
              </a:ext>
            </a:extLst>
          </p:cNvPr>
          <p:cNvSpPr txBox="1"/>
          <p:nvPr/>
        </p:nvSpPr>
        <p:spPr>
          <a:xfrm>
            <a:off x="3181350" y="644745"/>
            <a:ext cx="609123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1. การดำเนินงานป้องกันและแก้ไขปัญหาการตั้งครรภ์ในวัยรุ่น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="" xmlns:a16="http://schemas.microsoft.com/office/drawing/2014/main" id="{D629ABCE-6AA4-4A4F-8B5E-BA996F315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19145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CDA53F7B-4A10-407E-98B8-836F3897A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56864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="" xmlns:a16="http://schemas.microsoft.com/office/drawing/2014/main" id="{8C848FFF-1925-47E3-BEDD-5161723B44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063624"/>
              </p:ext>
            </p:extLst>
          </p:nvPr>
        </p:nvGraphicFramePr>
        <p:xfrm>
          <a:off x="1347787" y="1613213"/>
          <a:ext cx="9796463" cy="4684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4E8A44AC-29A8-49CC-A99B-2B12322A296E}"/>
              </a:ext>
            </a:extLst>
          </p:cNvPr>
          <p:cNvCxnSpPr>
            <a:cxnSpLocks/>
          </p:cNvCxnSpPr>
          <p:nvPr/>
        </p:nvCxnSpPr>
        <p:spPr>
          <a:xfrm>
            <a:off x="2882384" y="3735765"/>
            <a:ext cx="7885700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353A96A7-C19B-4C12-8CC4-ACCD4990F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885" y="1164528"/>
            <a:ext cx="62748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แผนภูมิที่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3 </a:t>
            </a:r>
            <a:r>
              <a:rPr kumimoji="0" lang="th-TH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แสดงข้อมูลร้อยละก</a:t>
            </a:r>
            <a:r>
              <a:rPr kumimoji="0" lang="th-TH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ารตั้งครรภ์ซ้ำในหญิงอายุน้อยกว่า 20 ปี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E7F4896A-BA02-4C43-922A-9B177C2F6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6" y="219741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C486508-9CA6-4B01-BF93-E69225B709C0}"/>
              </a:ext>
            </a:extLst>
          </p:cNvPr>
          <p:cNvSpPr txBox="1"/>
          <p:nvPr/>
        </p:nvSpPr>
        <p:spPr>
          <a:xfrm>
            <a:off x="8015287" y="6411619"/>
            <a:ext cx="3128963" cy="355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thaiDi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1600" dirty="0"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(ที่มา </a:t>
            </a:r>
            <a:r>
              <a:rPr lang="en-US" sz="1600" dirty="0"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: Health center data </a:t>
            </a:r>
            <a:r>
              <a:rPr lang="th-TH" sz="1600" dirty="0"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วันที่ 15 ตุลาคม</a:t>
            </a:r>
            <a:r>
              <a:rPr lang="en-US" sz="1600" dirty="0"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2563</a:t>
            </a:r>
            <a:r>
              <a:rPr lang="th-TH" sz="1600" dirty="0"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) </a:t>
            </a:r>
            <a:endParaRPr lang="en-US" sz="1100" dirty="0">
              <a:effectLst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DCBAD87A-E437-4730-B9EC-41FFEFFB2834}"/>
              </a:ext>
            </a:extLst>
          </p:cNvPr>
          <p:cNvSpPr/>
          <p:nvPr/>
        </p:nvSpPr>
        <p:spPr>
          <a:xfrm>
            <a:off x="4868890" y="5846791"/>
            <a:ext cx="530087" cy="344568"/>
          </a:xfrm>
          <a:custGeom>
            <a:avLst/>
            <a:gdLst>
              <a:gd name="connsiteX0" fmla="*/ 0 w 530087"/>
              <a:gd name="connsiteY0" fmla="*/ 106029 h 344568"/>
              <a:gd name="connsiteX1" fmla="*/ 66261 w 530087"/>
              <a:gd name="connsiteY1" fmla="*/ 53020 h 344568"/>
              <a:gd name="connsiteX2" fmla="*/ 119269 w 530087"/>
              <a:gd name="connsiteY2" fmla="*/ 39768 h 344568"/>
              <a:gd name="connsiteX3" fmla="*/ 159026 w 530087"/>
              <a:gd name="connsiteY3" fmla="*/ 26516 h 344568"/>
              <a:gd name="connsiteX4" fmla="*/ 185530 w 530087"/>
              <a:gd name="connsiteY4" fmla="*/ 11 h 344568"/>
              <a:gd name="connsiteX5" fmla="*/ 477078 w 530087"/>
              <a:gd name="connsiteY5" fmla="*/ 53020 h 344568"/>
              <a:gd name="connsiteX6" fmla="*/ 503582 w 530087"/>
              <a:gd name="connsiteY6" fmla="*/ 92777 h 344568"/>
              <a:gd name="connsiteX7" fmla="*/ 530087 w 530087"/>
              <a:gd name="connsiteY7" fmla="*/ 172290 h 344568"/>
              <a:gd name="connsiteX8" fmla="*/ 503582 w 530087"/>
              <a:gd name="connsiteY8" fmla="*/ 278307 h 344568"/>
              <a:gd name="connsiteX9" fmla="*/ 450574 w 530087"/>
              <a:gd name="connsiteY9" fmla="*/ 304811 h 344568"/>
              <a:gd name="connsiteX10" fmla="*/ 357809 w 530087"/>
              <a:gd name="connsiteY10" fmla="*/ 344568 h 344568"/>
              <a:gd name="connsiteX11" fmla="*/ 132522 w 530087"/>
              <a:gd name="connsiteY11" fmla="*/ 331316 h 344568"/>
              <a:gd name="connsiteX12" fmla="*/ 106017 w 530087"/>
              <a:gd name="connsiteY12" fmla="*/ 304811 h 344568"/>
              <a:gd name="connsiteX13" fmla="*/ 53009 w 530087"/>
              <a:gd name="connsiteY13" fmla="*/ 225298 h 344568"/>
              <a:gd name="connsiteX14" fmla="*/ 26504 w 530087"/>
              <a:gd name="connsiteY14" fmla="*/ 145785 h 344568"/>
              <a:gd name="connsiteX15" fmla="*/ 39756 w 530087"/>
              <a:gd name="connsiteY15" fmla="*/ 106029 h 344568"/>
              <a:gd name="connsiteX16" fmla="*/ 79513 w 530087"/>
              <a:gd name="connsiteY16" fmla="*/ 92777 h 344568"/>
              <a:gd name="connsiteX17" fmla="*/ 145774 w 530087"/>
              <a:gd name="connsiteY17" fmla="*/ 66272 h 3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0087" h="344568">
                <a:moveTo>
                  <a:pt x="0" y="106029"/>
                </a:moveTo>
                <a:cubicBezTo>
                  <a:pt x="22087" y="88359"/>
                  <a:pt x="41535" y="66757"/>
                  <a:pt x="66261" y="53020"/>
                </a:cubicBezTo>
                <a:cubicBezTo>
                  <a:pt x="82182" y="44175"/>
                  <a:pt x="101757" y="44771"/>
                  <a:pt x="119269" y="39768"/>
                </a:cubicBezTo>
                <a:cubicBezTo>
                  <a:pt x="132701" y="35930"/>
                  <a:pt x="145774" y="30933"/>
                  <a:pt x="159026" y="26516"/>
                </a:cubicBezTo>
                <a:cubicBezTo>
                  <a:pt x="167861" y="17681"/>
                  <a:pt x="173036" y="11"/>
                  <a:pt x="185530" y="11"/>
                </a:cubicBezTo>
                <a:cubicBezTo>
                  <a:pt x="386329" y="11"/>
                  <a:pt x="366680" y="-2178"/>
                  <a:pt x="477078" y="53020"/>
                </a:cubicBezTo>
                <a:cubicBezTo>
                  <a:pt x="485913" y="66272"/>
                  <a:pt x="497113" y="78223"/>
                  <a:pt x="503582" y="92777"/>
                </a:cubicBezTo>
                <a:cubicBezTo>
                  <a:pt x="514929" y="118307"/>
                  <a:pt x="530087" y="172290"/>
                  <a:pt x="530087" y="172290"/>
                </a:cubicBezTo>
                <a:cubicBezTo>
                  <a:pt x="521252" y="207629"/>
                  <a:pt x="522323" y="247071"/>
                  <a:pt x="503582" y="278307"/>
                </a:cubicBezTo>
                <a:cubicBezTo>
                  <a:pt x="493418" y="295247"/>
                  <a:pt x="468732" y="297029"/>
                  <a:pt x="450574" y="304811"/>
                </a:cubicBezTo>
                <a:cubicBezTo>
                  <a:pt x="314080" y="363309"/>
                  <a:pt x="533610" y="256667"/>
                  <a:pt x="357809" y="344568"/>
                </a:cubicBezTo>
                <a:cubicBezTo>
                  <a:pt x="282713" y="340151"/>
                  <a:pt x="206827" y="343048"/>
                  <a:pt x="132522" y="331316"/>
                </a:cubicBezTo>
                <a:cubicBezTo>
                  <a:pt x="120180" y="329367"/>
                  <a:pt x="113514" y="314807"/>
                  <a:pt x="106017" y="304811"/>
                </a:cubicBezTo>
                <a:cubicBezTo>
                  <a:pt x="86905" y="279328"/>
                  <a:pt x="63082" y="255517"/>
                  <a:pt x="53009" y="225298"/>
                </a:cubicBezTo>
                <a:lnTo>
                  <a:pt x="26504" y="145785"/>
                </a:lnTo>
                <a:cubicBezTo>
                  <a:pt x="30921" y="132533"/>
                  <a:pt x="29878" y="115906"/>
                  <a:pt x="39756" y="106029"/>
                </a:cubicBezTo>
                <a:cubicBezTo>
                  <a:pt x="49634" y="96151"/>
                  <a:pt x="66673" y="98280"/>
                  <a:pt x="79513" y="92777"/>
                </a:cubicBezTo>
                <a:cubicBezTo>
                  <a:pt x="145967" y="64296"/>
                  <a:pt x="110644" y="66272"/>
                  <a:pt x="145774" y="6627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5AB78131-3C25-4C84-A613-EDA68372526E}"/>
              </a:ext>
            </a:extLst>
          </p:cNvPr>
          <p:cNvSpPr/>
          <p:nvPr/>
        </p:nvSpPr>
        <p:spPr>
          <a:xfrm>
            <a:off x="3843420" y="5894999"/>
            <a:ext cx="530087" cy="344568"/>
          </a:xfrm>
          <a:custGeom>
            <a:avLst/>
            <a:gdLst>
              <a:gd name="connsiteX0" fmla="*/ 0 w 530087"/>
              <a:gd name="connsiteY0" fmla="*/ 106029 h 344568"/>
              <a:gd name="connsiteX1" fmla="*/ 66261 w 530087"/>
              <a:gd name="connsiteY1" fmla="*/ 53020 h 344568"/>
              <a:gd name="connsiteX2" fmla="*/ 119269 w 530087"/>
              <a:gd name="connsiteY2" fmla="*/ 39768 h 344568"/>
              <a:gd name="connsiteX3" fmla="*/ 159026 w 530087"/>
              <a:gd name="connsiteY3" fmla="*/ 26516 h 344568"/>
              <a:gd name="connsiteX4" fmla="*/ 185530 w 530087"/>
              <a:gd name="connsiteY4" fmla="*/ 11 h 344568"/>
              <a:gd name="connsiteX5" fmla="*/ 477078 w 530087"/>
              <a:gd name="connsiteY5" fmla="*/ 53020 h 344568"/>
              <a:gd name="connsiteX6" fmla="*/ 503582 w 530087"/>
              <a:gd name="connsiteY6" fmla="*/ 92777 h 344568"/>
              <a:gd name="connsiteX7" fmla="*/ 530087 w 530087"/>
              <a:gd name="connsiteY7" fmla="*/ 172290 h 344568"/>
              <a:gd name="connsiteX8" fmla="*/ 503582 w 530087"/>
              <a:gd name="connsiteY8" fmla="*/ 278307 h 344568"/>
              <a:gd name="connsiteX9" fmla="*/ 450574 w 530087"/>
              <a:gd name="connsiteY9" fmla="*/ 304811 h 344568"/>
              <a:gd name="connsiteX10" fmla="*/ 357809 w 530087"/>
              <a:gd name="connsiteY10" fmla="*/ 344568 h 344568"/>
              <a:gd name="connsiteX11" fmla="*/ 132522 w 530087"/>
              <a:gd name="connsiteY11" fmla="*/ 331316 h 344568"/>
              <a:gd name="connsiteX12" fmla="*/ 106017 w 530087"/>
              <a:gd name="connsiteY12" fmla="*/ 304811 h 344568"/>
              <a:gd name="connsiteX13" fmla="*/ 53009 w 530087"/>
              <a:gd name="connsiteY13" fmla="*/ 225298 h 344568"/>
              <a:gd name="connsiteX14" fmla="*/ 26504 w 530087"/>
              <a:gd name="connsiteY14" fmla="*/ 145785 h 344568"/>
              <a:gd name="connsiteX15" fmla="*/ 39756 w 530087"/>
              <a:gd name="connsiteY15" fmla="*/ 106029 h 344568"/>
              <a:gd name="connsiteX16" fmla="*/ 79513 w 530087"/>
              <a:gd name="connsiteY16" fmla="*/ 92777 h 344568"/>
              <a:gd name="connsiteX17" fmla="*/ 145774 w 530087"/>
              <a:gd name="connsiteY17" fmla="*/ 66272 h 3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0087" h="344568">
                <a:moveTo>
                  <a:pt x="0" y="106029"/>
                </a:moveTo>
                <a:cubicBezTo>
                  <a:pt x="22087" y="88359"/>
                  <a:pt x="41535" y="66757"/>
                  <a:pt x="66261" y="53020"/>
                </a:cubicBezTo>
                <a:cubicBezTo>
                  <a:pt x="82182" y="44175"/>
                  <a:pt x="101757" y="44771"/>
                  <a:pt x="119269" y="39768"/>
                </a:cubicBezTo>
                <a:cubicBezTo>
                  <a:pt x="132701" y="35930"/>
                  <a:pt x="145774" y="30933"/>
                  <a:pt x="159026" y="26516"/>
                </a:cubicBezTo>
                <a:cubicBezTo>
                  <a:pt x="167861" y="17681"/>
                  <a:pt x="173036" y="11"/>
                  <a:pt x="185530" y="11"/>
                </a:cubicBezTo>
                <a:cubicBezTo>
                  <a:pt x="386329" y="11"/>
                  <a:pt x="366680" y="-2178"/>
                  <a:pt x="477078" y="53020"/>
                </a:cubicBezTo>
                <a:cubicBezTo>
                  <a:pt x="485913" y="66272"/>
                  <a:pt x="497113" y="78223"/>
                  <a:pt x="503582" y="92777"/>
                </a:cubicBezTo>
                <a:cubicBezTo>
                  <a:pt x="514929" y="118307"/>
                  <a:pt x="530087" y="172290"/>
                  <a:pt x="530087" y="172290"/>
                </a:cubicBezTo>
                <a:cubicBezTo>
                  <a:pt x="521252" y="207629"/>
                  <a:pt x="522323" y="247071"/>
                  <a:pt x="503582" y="278307"/>
                </a:cubicBezTo>
                <a:cubicBezTo>
                  <a:pt x="493418" y="295247"/>
                  <a:pt x="468732" y="297029"/>
                  <a:pt x="450574" y="304811"/>
                </a:cubicBezTo>
                <a:cubicBezTo>
                  <a:pt x="314080" y="363309"/>
                  <a:pt x="533610" y="256667"/>
                  <a:pt x="357809" y="344568"/>
                </a:cubicBezTo>
                <a:cubicBezTo>
                  <a:pt x="282713" y="340151"/>
                  <a:pt x="206827" y="343048"/>
                  <a:pt x="132522" y="331316"/>
                </a:cubicBezTo>
                <a:cubicBezTo>
                  <a:pt x="120180" y="329367"/>
                  <a:pt x="113514" y="314807"/>
                  <a:pt x="106017" y="304811"/>
                </a:cubicBezTo>
                <a:cubicBezTo>
                  <a:pt x="86905" y="279328"/>
                  <a:pt x="63082" y="255517"/>
                  <a:pt x="53009" y="225298"/>
                </a:cubicBezTo>
                <a:lnTo>
                  <a:pt x="26504" y="145785"/>
                </a:lnTo>
                <a:cubicBezTo>
                  <a:pt x="30921" y="132533"/>
                  <a:pt x="29878" y="115906"/>
                  <a:pt x="39756" y="106029"/>
                </a:cubicBezTo>
                <a:cubicBezTo>
                  <a:pt x="49634" y="96151"/>
                  <a:pt x="66673" y="98280"/>
                  <a:pt x="79513" y="92777"/>
                </a:cubicBezTo>
                <a:cubicBezTo>
                  <a:pt x="145967" y="64296"/>
                  <a:pt x="110644" y="66272"/>
                  <a:pt x="145774" y="6627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DBC1F35A-8D13-40D9-9459-D427A506367E}"/>
              </a:ext>
            </a:extLst>
          </p:cNvPr>
          <p:cNvSpPr/>
          <p:nvPr/>
        </p:nvSpPr>
        <p:spPr>
          <a:xfrm>
            <a:off x="5830956" y="5894999"/>
            <a:ext cx="530087" cy="344568"/>
          </a:xfrm>
          <a:custGeom>
            <a:avLst/>
            <a:gdLst>
              <a:gd name="connsiteX0" fmla="*/ 0 w 530087"/>
              <a:gd name="connsiteY0" fmla="*/ 106029 h 344568"/>
              <a:gd name="connsiteX1" fmla="*/ 66261 w 530087"/>
              <a:gd name="connsiteY1" fmla="*/ 53020 h 344568"/>
              <a:gd name="connsiteX2" fmla="*/ 119269 w 530087"/>
              <a:gd name="connsiteY2" fmla="*/ 39768 h 344568"/>
              <a:gd name="connsiteX3" fmla="*/ 159026 w 530087"/>
              <a:gd name="connsiteY3" fmla="*/ 26516 h 344568"/>
              <a:gd name="connsiteX4" fmla="*/ 185530 w 530087"/>
              <a:gd name="connsiteY4" fmla="*/ 11 h 344568"/>
              <a:gd name="connsiteX5" fmla="*/ 477078 w 530087"/>
              <a:gd name="connsiteY5" fmla="*/ 53020 h 344568"/>
              <a:gd name="connsiteX6" fmla="*/ 503582 w 530087"/>
              <a:gd name="connsiteY6" fmla="*/ 92777 h 344568"/>
              <a:gd name="connsiteX7" fmla="*/ 530087 w 530087"/>
              <a:gd name="connsiteY7" fmla="*/ 172290 h 344568"/>
              <a:gd name="connsiteX8" fmla="*/ 503582 w 530087"/>
              <a:gd name="connsiteY8" fmla="*/ 278307 h 344568"/>
              <a:gd name="connsiteX9" fmla="*/ 450574 w 530087"/>
              <a:gd name="connsiteY9" fmla="*/ 304811 h 344568"/>
              <a:gd name="connsiteX10" fmla="*/ 357809 w 530087"/>
              <a:gd name="connsiteY10" fmla="*/ 344568 h 344568"/>
              <a:gd name="connsiteX11" fmla="*/ 132522 w 530087"/>
              <a:gd name="connsiteY11" fmla="*/ 331316 h 344568"/>
              <a:gd name="connsiteX12" fmla="*/ 106017 w 530087"/>
              <a:gd name="connsiteY12" fmla="*/ 304811 h 344568"/>
              <a:gd name="connsiteX13" fmla="*/ 53009 w 530087"/>
              <a:gd name="connsiteY13" fmla="*/ 225298 h 344568"/>
              <a:gd name="connsiteX14" fmla="*/ 26504 w 530087"/>
              <a:gd name="connsiteY14" fmla="*/ 145785 h 344568"/>
              <a:gd name="connsiteX15" fmla="*/ 39756 w 530087"/>
              <a:gd name="connsiteY15" fmla="*/ 106029 h 344568"/>
              <a:gd name="connsiteX16" fmla="*/ 79513 w 530087"/>
              <a:gd name="connsiteY16" fmla="*/ 92777 h 344568"/>
              <a:gd name="connsiteX17" fmla="*/ 145774 w 530087"/>
              <a:gd name="connsiteY17" fmla="*/ 66272 h 3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0087" h="344568">
                <a:moveTo>
                  <a:pt x="0" y="106029"/>
                </a:moveTo>
                <a:cubicBezTo>
                  <a:pt x="22087" y="88359"/>
                  <a:pt x="41535" y="66757"/>
                  <a:pt x="66261" y="53020"/>
                </a:cubicBezTo>
                <a:cubicBezTo>
                  <a:pt x="82182" y="44175"/>
                  <a:pt x="101757" y="44771"/>
                  <a:pt x="119269" y="39768"/>
                </a:cubicBezTo>
                <a:cubicBezTo>
                  <a:pt x="132701" y="35930"/>
                  <a:pt x="145774" y="30933"/>
                  <a:pt x="159026" y="26516"/>
                </a:cubicBezTo>
                <a:cubicBezTo>
                  <a:pt x="167861" y="17681"/>
                  <a:pt x="173036" y="11"/>
                  <a:pt x="185530" y="11"/>
                </a:cubicBezTo>
                <a:cubicBezTo>
                  <a:pt x="386329" y="11"/>
                  <a:pt x="366680" y="-2178"/>
                  <a:pt x="477078" y="53020"/>
                </a:cubicBezTo>
                <a:cubicBezTo>
                  <a:pt x="485913" y="66272"/>
                  <a:pt x="497113" y="78223"/>
                  <a:pt x="503582" y="92777"/>
                </a:cubicBezTo>
                <a:cubicBezTo>
                  <a:pt x="514929" y="118307"/>
                  <a:pt x="530087" y="172290"/>
                  <a:pt x="530087" y="172290"/>
                </a:cubicBezTo>
                <a:cubicBezTo>
                  <a:pt x="521252" y="207629"/>
                  <a:pt x="522323" y="247071"/>
                  <a:pt x="503582" y="278307"/>
                </a:cubicBezTo>
                <a:cubicBezTo>
                  <a:pt x="493418" y="295247"/>
                  <a:pt x="468732" y="297029"/>
                  <a:pt x="450574" y="304811"/>
                </a:cubicBezTo>
                <a:cubicBezTo>
                  <a:pt x="314080" y="363309"/>
                  <a:pt x="533610" y="256667"/>
                  <a:pt x="357809" y="344568"/>
                </a:cubicBezTo>
                <a:cubicBezTo>
                  <a:pt x="282713" y="340151"/>
                  <a:pt x="206827" y="343048"/>
                  <a:pt x="132522" y="331316"/>
                </a:cubicBezTo>
                <a:cubicBezTo>
                  <a:pt x="120180" y="329367"/>
                  <a:pt x="113514" y="314807"/>
                  <a:pt x="106017" y="304811"/>
                </a:cubicBezTo>
                <a:cubicBezTo>
                  <a:pt x="86905" y="279328"/>
                  <a:pt x="63082" y="255517"/>
                  <a:pt x="53009" y="225298"/>
                </a:cubicBezTo>
                <a:lnTo>
                  <a:pt x="26504" y="145785"/>
                </a:lnTo>
                <a:cubicBezTo>
                  <a:pt x="30921" y="132533"/>
                  <a:pt x="29878" y="115906"/>
                  <a:pt x="39756" y="106029"/>
                </a:cubicBezTo>
                <a:cubicBezTo>
                  <a:pt x="49634" y="96151"/>
                  <a:pt x="66673" y="98280"/>
                  <a:pt x="79513" y="92777"/>
                </a:cubicBezTo>
                <a:cubicBezTo>
                  <a:pt x="145967" y="64296"/>
                  <a:pt x="110644" y="66272"/>
                  <a:pt x="145774" y="6627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8321DF8F-8F77-4A6E-BD0E-E5D1D1248241}"/>
              </a:ext>
            </a:extLst>
          </p:cNvPr>
          <p:cNvSpPr/>
          <p:nvPr/>
        </p:nvSpPr>
        <p:spPr>
          <a:xfrm>
            <a:off x="7818492" y="5868687"/>
            <a:ext cx="530087" cy="344568"/>
          </a:xfrm>
          <a:custGeom>
            <a:avLst/>
            <a:gdLst>
              <a:gd name="connsiteX0" fmla="*/ 0 w 530087"/>
              <a:gd name="connsiteY0" fmla="*/ 106029 h 344568"/>
              <a:gd name="connsiteX1" fmla="*/ 66261 w 530087"/>
              <a:gd name="connsiteY1" fmla="*/ 53020 h 344568"/>
              <a:gd name="connsiteX2" fmla="*/ 119269 w 530087"/>
              <a:gd name="connsiteY2" fmla="*/ 39768 h 344568"/>
              <a:gd name="connsiteX3" fmla="*/ 159026 w 530087"/>
              <a:gd name="connsiteY3" fmla="*/ 26516 h 344568"/>
              <a:gd name="connsiteX4" fmla="*/ 185530 w 530087"/>
              <a:gd name="connsiteY4" fmla="*/ 11 h 344568"/>
              <a:gd name="connsiteX5" fmla="*/ 477078 w 530087"/>
              <a:gd name="connsiteY5" fmla="*/ 53020 h 344568"/>
              <a:gd name="connsiteX6" fmla="*/ 503582 w 530087"/>
              <a:gd name="connsiteY6" fmla="*/ 92777 h 344568"/>
              <a:gd name="connsiteX7" fmla="*/ 530087 w 530087"/>
              <a:gd name="connsiteY7" fmla="*/ 172290 h 344568"/>
              <a:gd name="connsiteX8" fmla="*/ 503582 w 530087"/>
              <a:gd name="connsiteY8" fmla="*/ 278307 h 344568"/>
              <a:gd name="connsiteX9" fmla="*/ 450574 w 530087"/>
              <a:gd name="connsiteY9" fmla="*/ 304811 h 344568"/>
              <a:gd name="connsiteX10" fmla="*/ 357809 w 530087"/>
              <a:gd name="connsiteY10" fmla="*/ 344568 h 344568"/>
              <a:gd name="connsiteX11" fmla="*/ 132522 w 530087"/>
              <a:gd name="connsiteY11" fmla="*/ 331316 h 344568"/>
              <a:gd name="connsiteX12" fmla="*/ 106017 w 530087"/>
              <a:gd name="connsiteY12" fmla="*/ 304811 h 344568"/>
              <a:gd name="connsiteX13" fmla="*/ 53009 w 530087"/>
              <a:gd name="connsiteY13" fmla="*/ 225298 h 344568"/>
              <a:gd name="connsiteX14" fmla="*/ 26504 w 530087"/>
              <a:gd name="connsiteY14" fmla="*/ 145785 h 344568"/>
              <a:gd name="connsiteX15" fmla="*/ 39756 w 530087"/>
              <a:gd name="connsiteY15" fmla="*/ 106029 h 344568"/>
              <a:gd name="connsiteX16" fmla="*/ 79513 w 530087"/>
              <a:gd name="connsiteY16" fmla="*/ 92777 h 344568"/>
              <a:gd name="connsiteX17" fmla="*/ 145774 w 530087"/>
              <a:gd name="connsiteY17" fmla="*/ 66272 h 3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0087" h="344568">
                <a:moveTo>
                  <a:pt x="0" y="106029"/>
                </a:moveTo>
                <a:cubicBezTo>
                  <a:pt x="22087" y="88359"/>
                  <a:pt x="41535" y="66757"/>
                  <a:pt x="66261" y="53020"/>
                </a:cubicBezTo>
                <a:cubicBezTo>
                  <a:pt x="82182" y="44175"/>
                  <a:pt x="101757" y="44771"/>
                  <a:pt x="119269" y="39768"/>
                </a:cubicBezTo>
                <a:cubicBezTo>
                  <a:pt x="132701" y="35930"/>
                  <a:pt x="145774" y="30933"/>
                  <a:pt x="159026" y="26516"/>
                </a:cubicBezTo>
                <a:cubicBezTo>
                  <a:pt x="167861" y="17681"/>
                  <a:pt x="173036" y="11"/>
                  <a:pt x="185530" y="11"/>
                </a:cubicBezTo>
                <a:cubicBezTo>
                  <a:pt x="386329" y="11"/>
                  <a:pt x="366680" y="-2178"/>
                  <a:pt x="477078" y="53020"/>
                </a:cubicBezTo>
                <a:cubicBezTo>
                  <a:pt x="485913" y="66272"/>
                  <a:pt x="497113" y="78223"/>
                  <a:pt x="503582" y="92777"/>
                </a:cubicBezTo>
                <a:cubicBezTo>
                  <a:pt x="514929" y="118307"/>
                  <a:pt x="530087" y="172290"/>
                  <a:pt x="530087" y="172290"/>
                </a:cubicBezTo>
                <a:cubicBezTo>
                  <a:pt x="521252" y="207629"/>
                  <a:pt x="522323" y="247071"/>
                  <a:pt x="503582" y="278307"/>
                </a:cubicBezTo>
                <a:cubicBezTo>
                  <a:pt x="493418" y="295247"/>
                  <a:pt x="468732" y="297029"/>
                  <a:pt x="450574" y="304811"/>
                </a:cubicBezTo>
                <a:cubicBezTo>
                  <a:pt x="314080" y="363309"/>
                  <a:pt x="533610" y="256667"/>
                  <a:pt x="357809" y="344568"/>
                </a:cubicBezTo>
                <a:cubicBezTo>
                  <a:pt x="282713" y="340151"/>
                  <a:pt x="206827" y="343048"/>
                  <a:pt x="132522" y="331316"/>
                </a:cubicBezTo>
                <a:cubicBezTo>
                  <a:pt x="120180" y="329367"/>
                  <a:pt x="113514" y="314807"/>
                  <a:pt x="106017" y="304811"/>
                </a:cubicBezTo>
                <a:cubicBezTo>
                  <a:pt x="86905" y="279328"/>
                  <a:pt x="63082" y="255517"/>
                  <a:pt x="53009" y="225298"/>
                </a:cubicBezTo>
                <a:lnTo>
                  <a:pt x="26504" y="145785"/>
                </a:lnTo>
                <a:cubicBezTo>
                  <a:pt x="30921" y="132533"/>
                  <a:pt x="29878" y="115906"/>
                  <a:pt x="39756" y="106029"/>
                </a:cubicBezTo>
                <a:cubicBezTo>
                  <a:pt x="49634" y="96151"/>
                  <a:pt x="66673" y="98280"/>
                  <a:pt x="79513" y="92777"/>
                </a:cubicBezTo>
                <a:cubicBezTo>
                  <a:pt x="145967" y="64296"/>
                  <a:pt x="110644" y="66272"/>
                  <a:pt x="145774" y="6627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246F3D25-D092-441F-95C0-3B5FA6DFBE09}"/>
              </a:ext>
            </a:extLst>
          </p:cNvPr>
          <p:cNvSpPr/>
          <p:nvPr/>
        </p:nvSpPr>
        <p:spPr>
          <a:xfrm>
            <a:off x="2892677" y="5868687"/>
            <a:ext cx="530087" cy="344568"/>
          </a:xfrm>
          <a:custGeom>
            <a:avLst/>
            <a:gdLst>
              <a:gd name="connsiteX0" fmla="*/ 0 w 530087"/>
              <a:gd name="connsiteY0" fmla="*/ 106029 h 344568"/>
              <a:gd name="connsiteX1" fmla="*/ 66261 w 530087"/>
              <a:gd name="connsiteY1" fmla="*/ 53020 h 344568"/>
              <a:gd name="connsiteX2" fmla="*/ 119269 w 530087"/>
              <a:gd name="connsiteY2" fmla="*/ 39768 h 344568"/>
              <a:gd name="connsiteX3" fmla="*/ 159026 w 530087"/>
              <a:gd name="connsiteY3" fmla="*/ 26516 h 344568"/>
              <a:gd name="connsiteX4" fmla="*/ 185530 w 530087"/>
              <a:gd name="connsiteY4" fmla="*/ 11 h 344568"/>
              <a:gd name="connsiteX5" fmla="*/ 477078 w 530087"/>
              <a:gd name="connsiteY5" fmla="*/ 53020 h 344568"/>
              <a:gd name="connsiteX6" fmla="*/ 503582 w 530087"/>
              <a:gd name="connsiteY6" fmla="*/ 92777 h 344568"/>
              <a:gd name="connsiteX7" fmla="*/ 530087 w 530087"/>
              <a:gd name="connsiteY7" fmla="*/ 172290 h 344568"/>
              <a:gd name="connsiteX8" fmla="*/ 503582 w 530087"/>
              <a:gd name="connsiteY8" fmla="*/ 278307 h 344568"/>
              <a:gd name="connsiteX9" fmla="*/ 450574 w 530087"/>
              <a:gd name="connsiteY9" fmla="*/ 304811 h 344568"/>
              <a:gd name="connsiteX10" fmla="*/ 357809 w 530087"/>
              <a:gd name="connsiteY10" fmla="*/ 344568 h 344568"/>
              <a:gd name="connsiteX11" fmla="*/ 132522 w 530087"/>
              <a:gd name="connsiteY11" fmla="*/ 331316 h 344568"/>
              <a:gd name="connsiteX12" fmla="*/ 106017 w 530087"/>
              <a:gd name="connsiteY12" fmla="*/ 304811 h 344568"/>
              <a:gd name="connsiteX13" fmla="*/ 53009 w 530087"/>
              <a:gd name="connsiteY13" fmla="*/ 225298 h 344568"/>
              <a:gd name="connsiteX14" fmla="*/ 26504 w 530087"/>
              <a:gd name="connsiteY14" fmla="*/ 145785 h 344568"/>
              <a:gd name="connsiteX15" fmla="*/ 39756 w 530087"/>
              <a:gd name="connsiteY15" fmla="*/ 106029 h 344568"/>
              <a:gd name="connsiteX16" fmla="*/ 79513 w 530087"/>
              <a:gd name="connsiteY16" fmla="*/ 92777 h 344568"/>
              <a:gd name="connsiteX17" fmla="*/ 145774 w 530087"/>
              <a:gd name="connsiteY17" fmla="*/ 66272 h 3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0087" h="344568">
                <a:moveTo>
                  <a:pt x="0" y="106029"/>
                </a:moveTo>
                <a:cubicBezTo>
                  <a:pt x="22087" y="88359"/>
                  <a:pt x="41535" y="66757"/>
                  <a:pt x="66261" y="53020"/>
                </a:cubicBezTo>
                <a:cubicBezTo>
                  <a:pt x="82182" y="44175"/>
                  <a:pt x="101757" y="44771"/>
                  <a:pt x="119269" y="39768"/>
                </a:cubicBezTo>
                <a:cubicBezTo>
                  <a:pt x="132701" y="35930"/>
                  <a:pt x="145774" y="30933"/>
                  <a:pt x="159026" y="26516"/>
                </a:cubicBezTo>
                <a:cubicBezTo>
                  <a:pt x="167861" y="17681"/>
                  <a:pt x="173036" y="11"/>
                  <a:pt x="185530" y="11"/>
                </a:cubicBezTo>
                <a:cubicBezTo>
                  <a:pt x="386329" y="11"/>
                  <a:pt x="366680" y="-2178"/>
                  <a:pt x="477078" y="53020"/>
                </a:cubicBezTo>
                <a:cubicBezTo>
                  <a:pt x="485913" y="66272"/>
                  <a:pt x="497113" y="78223"/>
                  <a:pt x="503582" y="92777"/>
                </a:cubicBezTo>
                <a:cubicBezTo>
                  <a:pt x="514929" y="118307"/>
                  <a:pt x="530087" y="172290"/>
                  <a:pt x="530087" y="172290"/>
                </a:cubicBezTo>
                <a:cubicBezTo>
                  <a:pt x="521252" y="207629"/>
                  <a:pt x="522323" y="247071"/>
                  <a:pt x="503582" y="278307"/>
                </a:cubicBezTo>
                <a:cubicBezTo>
                  <a:pt x="493418" y="295247"/>
                  <a:pt x="468732" y="297029"/>
                  <a:pt x="450574" y="304811"/>
                </a:cubicBezTo>
                <a:cubicBezTo>
                  <a:pt x="314080" y="363309"/>
                  <a:pt x="533610" y="256667"/>
                  <a:pt x="357809" y="344568"/>
                </a:cubicBezTo>
                <a:cubicBezTo>
                  <a:pt x="282713" y="340151"/>
                  <a:pt x="206827" y="343048"/>
                  <a:pt x="132522" y="331316"/>
                </a:cubicBezTo>
                <a:cubicBezTo>
                  <a:pt x="120180" y="329367"/>
                  <a:pt x="113514" y="314807"/>
                  <a:pt x="106017" y="304811"/>
                </a:cubicBezTo>
                <a:cubicBezTo>
                  <a:pt x="86905" y="279328"/>
                  <a:pt x="63082" y="255517"/>
                  <a:pt x="53009" y="225298"/>
                </a:cubicBezTo>
                <a:lnTo>
                  <a:pt x="26504" y="145785"/>
                </a:lnTo>
                <a:cubicBezTo>
                  <a:pt x="30921" y="132533"/>
                  <a:pt x="29878" y="115906"/>
                  <a:pt x="39756" y="106029"/>
                </a:cubicBezTo>
                <a:cubicBezTo>
                  <a:pt x="49634" y="96151"/>
                  <a:pt x="66673" y="98280"/>
                  <a:pt x="79513" y="92777"/>
                </a:cubicBezTo>
                <a:cubicBezTo>
                  <a:pt x="145967" y="64296"/>
                  <a:pt x="110644" y="66272"/>
                  <a:pt x="145774" y="6627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D46E0319-595C-44E7-900A-5B9A6AE87AD0}"/>
              </a:ext>
            </a:extLst>
          </p:cNvPr>
          <p:cNvSpPr/>
          <p:nvPr/>
        </p:nvSpPr>
        <p:spPr>
          <a:xfrm>
            <a:off x="8783983" y="5894999"/>
            <a:ext cx="530087" cy="344568"/>
          </a:xfrm>
          <a:custGeom>
            <a:avLst/>
            <a:gdLst>
              <a:gd name="connsiteX0" fmla="*/ 0 w 530087"/>
              <a:gd name="connsiteY0" fmla="*/ 106029 h 344568"/>
              <a:gd name="connsiteX1" fmla="*/ 66261 w 530087"/>
              <a:gd name="connsiteY1" fmla="*/ 53020 h 344568"/>
              <a:gd name="connsiteX2" fmla="*/ 119269 w 530087"/>
              <a:gd name="connsiteY2" fmla="*/ 39768 h 344568"/>
              <a:gd name="connsiteX3" fmla="*/ 159026 w 530087"/>
              <a:gd name="connsiteY3" fmla="*/ 26516 h 344568"/>
              <a:gd name="connsiteX4" fmla="*/ 185530 w 530087"/>
              <a:gd name="connsiteY4" fmla="*/ 11 h 344568"/>
              <a:gd name="connsiteX5" fmla="*/ 477078 w 530087"/>
              <a:gd name="connsiteY5" fmla="*/ 53020 h 344568"/>
              <a:gd name="connsiteX6" fmla="*/ 503582 w 530087"/>
              <a:gd name="connsiteY6" fmla="*/ 92777 h 344568"/>
              <a:gd name="connsiteX7" fmla="*/ 530087 w 530087"/>
              <a:gd name="connsiteY7" fmla="*/ 172290 h 344568"/>
              <a:gd name="connsiteX8" fmla="*/ 503582 w 530087"/>
              <a:gd name="connsiteY8" fmla="*/ 278307 h 344568"/>
              <a:gd name="connsiteX9" fmla="*/ 450574 w 530087"/>
              <a:gd name="connsiteY9" fmla="*/ 304811 h 344568"/>
              <a:gd name="connsiteX10" fmla="*/ 357809 w 530087"/>
              <a:gd name="connsiteY10" fmla="*/ 344568 h 344568"/>
              <a:gd name="connsiteX11" fmla="*/ 132522 w 530087"/>
              <a:gd name="connsiteY11" fmla="*/ 331316 h 344568"/>
              <a:gd name="connsiteX12" fmla="*/ 106017 w 530087"/>
              <a:gd name="connsiteY12" fmla="*/ 304811 h 344568"/>
              <a:gd name="connsiteX13" fmla="*/ 53009 w 530087"/>
              <a:gd name="connsiteY13" fmla="*/ 225298 h 344568"/>
              <a:gd name="connsiteX14" fmla="*/ 26504 w 530087"/>
              <a:gd name="connsiteY14" fmla="*/ 145785 h 344568"/>
              <a:gd name="connsiteX15" fmla="*/ 39756 w 530087"/>
              <a:gd name="connsiteY15" fmla="*/ 106029 h 344568"/>
              <a:gd name="connsiteX16" fmla="*/ 79513 w 530087"/>
              <a:gd name="connsiteY16" fmla="*/ 92777 h 344568"/>
              <a:gd name="connsiteX17" fmla="*/ 145774 w 530087"/>
              <a:gd name="connsiteY17" fmla="*/ 66272 h 3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0087" h="344568">
                <a:moveTo>
                  <a:pt x="0" y="106029"/>
                </a:moveTo>
                <a:cubicBezTo>
                  <a:pt x="22087" y="88359"/>
                  <a:pt x="41535" y="66757"/>
                  <a:pt x="66261" y="53020"/>
                </a:cubicBezTo>
                <a:cubicBezTo>
                  <a:pt x="82182" y="44175"/>
                  <a:pt x="101757" y="44771"/>
                  <a:pt x="119269" y="39768"/>
                </a:cubicBezTo>
                <a:cubicBezTo>
                  <a:pt x="132701" y="35930"/>
                  <a:pt x="145774" y="30933"/>
                  <a:pt x="159026" y="26516"/>
                </a:cubicBezTo>
                <a:cubicBezTo>
                  <a:pt x="167861" y="17681"/>
                  <a:pt x="173036" y="11"/>
                  <a:pt x="185530" y="11"/>
                </a:cubicBezTo>
                <a:cubicBezTo>
                  <a:pt x="386329" y="11"/>
                  <a:pt x="366680" y="-2178"/>
                  <a:pt x="477078" y="53020"/>
                </a:cubicBezTo>
                <a:cubicBezTo>
                  <a:pt x="485913" y="66272"/>
                  <a:pt x="497113" y="78223"/>
                  <a:pt x="503582" y="92777"/>
                </a:cubicBezTo>
                <a:cubicBezTo>
                  <a:pt x="514929" y="118307"/>
                  <a:pt x="530087" y="172290"/>
                  <a:pt x="530087" y="172290"/>
                </a:cubicBezTo>
                <a:cubicBezTo>
                  <a:pt x="521252" y="207629"/>
                  <a:pt x="522323" y="247071"/>
                  <a:pt x="503582" y="278307"/>
                </a:cubicBezTo>
                <a:cubicBezTo>
                  <a:pt x="493418" y="295247"/>
                  <a:pt x="468732" y="297029"/>
                  <a:pt x="450574" y="304811"/>
                </a:cubicBezTo>
                <a:cubicBezTo>
                  <a:pt x="314080" y="363309"/>
                  <a:pt x="533610" y="256667"/>
                  <a:pt x="357809" y="344568"/>
                </a:cubicBezTo>
                <a:cubicBezTo>
                  <a:pt x="282713" y="340151"/>
                  <a:pt x="206827" y="343048"/>
                  <a:pt x="132522" y="331316"/>
                </a:cubicBezTo>
                <a:cubicBezTo>
                  <a:pt x="120180" y="329367"/>
                  <a:pt x="113514" y="314807"/>
                  <a:pt x="106017" y="304811"/>
                </a:cubicBezTo>
                <a:cubicBezTo>
                  <a:pt x="86905" y="279328"/>
                  <a:pt x="63082" y="255517"/>
                  <a:pt x="53009" y="225298"/>
                </a:cubicBezTo>
                <a:lnTo>
                  <a:pt x="26504" y="145785"/>
                </a:lnTo>
                <a:cubicBezTo>
                  <a:pt x="30921" y="132533"/>
                  <a:pt x="29878" y="115906"/>
                  <a:pt x="39756" y="106029"/>
                </a:cubicBezTo>
                <a:cubicBezTo>
                  <a:pt x="49634" y="96151"/>
                  <a:pt x="66673" y="98280"/>
                  <a:pt x="79513" y="92777"/>
                </a:cubicBezTo>
                <a:cubicBezTo>
                  <a:pt x="145967" y="64296"/>
                  <a:pt x="110644" y="66272"/>
                  <a:pt x="145774" y="6627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="" xmlns:a16="http://schemas.microsoft.com/office/drawing/2014/main" id="{A141C911-BB15-4B13-88DB-84C3BE2674E2}"/>
              </a:ext>
            </a:extLst>
          </p:cNvPr>
          <p:cNvSpPr/>
          <p:nvPr/>
        </p:nvSpPr>
        <p:spPr>
          <a:xfrm>
            <a:off x="6824724" y="5868687"/>
            <a:ext cx="530087" cy="344568"/>
          </a:xfrm>
          <a:custGeom>
            <a:avLst/>
            <a:gdLst>
              <a:gd name="connsiteX0" fmla="*/ 0 w 530087"/>
              <a:gd name="connsiteY0" fmla="*/ 106029 h 344568"/>
              <a:gd name="connsiteX1" fmla="*/ 66261 w 530087"/>
              <a:gd name="connsiteY1" fmla="*/ 53020 h 344568"/>
              <a:gd name="connsiteX2" fmla="*/ 119269 w 530087"/>
              <a:gd name="connsiteY2" fmla="*/ 39768 h 344568"/>
              <a:gd name="connsiteX3" fmla="*/ 159026 w 530087"/>
              <a:gd name="connsiteY3" fmla="*/ 26516 h 344568"/>
              <a:gd name="connsiteX4" fmla="*/ 185530 w 530087"/>
              <a:gd name="connsiteY4" fmla="*/ 11 h 344568"/>
              <a:gd name="connsiteX5" fmla="*/ 477078 w 530087"/>
              <a:gd name="connsiteY5" fmla="*/ 53020 h 344568"/>
              <a:gd name="connsiteX6" fmla="*/ 503582 w 530087"/>
              <a:gd name="connsiteY6" fmla="*/ 92777 h 344568"/>
              <a:gd name="connsiteX7" fmla="*/ 530087 w 530087"/>
              <a:gd name="connsiteY7" fmla="*/ 172290 h 344568"/>
              <a:gd name="connsiteX8" fmla="*/ 503582 w 530087"/>
              <a:gd name="connsiteY8" fmla="*/ 278307 h 344568"/>
              <a:gd name="connsiteX9" fmla="*/ 450574 w 530087"/>
              <a:gd name="connsiteY9" fmla="*/ 304811 h 344568"/>
              <a:gd name="connsiteX10" fmla="*/ 357809 w 530087"/>
              <a:gd name="connsiteY10" fmla="*/ 344568 h 344568"/>
              <a:gd name="connsiteX11" fmla="*/ 132522 w 530087"/>
              <a:gd name="connsiteY11" fmla="*/ 331316 h 344568"/>
              <a:gd name="connsiteX12" fmla="*/ 106017 w 530087"/>
              <a:gd name="connsiteY12" fmla="*/ 304811 h 344568"/>
              <a:gd name="connsiteX13" fmla="*/ 53009 w 530087"/>
              <a:gd name="connsiteY13" fmla="*/ 225298 h 344568"/>
              <a:gd name="connsiteX14" fmla="*/ 26504 w 530087"/>
              <a:gd name="connsiteY14" fmla="*/ 145785 h 344568"/>
              <a:gd name="connsiteX15" fmla="*/ 39756 w 530087"/>
              <a:gd name="connsiteY15" fmla="*/ 106029 h 344568"/>
              <a:gd name="connsiteX16" fmla="*/ 79513 w 530087"/>
              <a:gd name="connsiteY16" fmla="*/ 92777 h 344568"/>
              <a:gd name="connsiteX17" fmla="*/ 145774 w 530087"/>
              <a:gd name="connsiteY17" fmla="*/ 66272 h 3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0087" h="344568">
                <a:moveTo>
                  <a:pt x="0" y="106029"/>
                </a:moveTo>
                <a:cubicBezTo>
                  <a:pt x="22087" y="88359"/>
                  <a:pt x="41535" y="66757"/>
                  <a:pt x="66261" y="53020"/>
                </a:cubicBezTo>
                <a:cubicBezTo>
                  <a:pt x="82182" y="44175"/>
                  <a:pt x="101757" y="44771"/>
                  <a:pt x="119269" y="39768"/>
                </a:cubicBezTo>
                <a:cubicBezTo>
                  <a:pt x="132701" y="35930"/>
                  <a:pt x="145774" y="30933"/>
                  <a:pt x="159026" y="26516"/>
                </a:cubicBezTo>
                <a:cubicBezTo>
                  <a:pt x="167861" y="17681"/>
                  <a:pt x="173036" y="11"/>
                  <a:pt x="185530" y="11"/>
                </a:cubicBezTo>
                <a:cubicBezTo>
                  <a:pt x="386329" y="11"/>
                  <a:pt x="366680" y="-2178"/>
                  <a:pt x="477078" y="53020"/>
                </a:cubicBezTo>
                <a:cubicBezTo>
                  <a:pt x="485913" y="66272"/>
                  <a:pt x="497113" y="78223"/>
                  <a:pt x="503582" y="92777"/>
                </a:cubicBezTo>
                <a:cubicBezTo>
                  <a:pt x="514929" y="118307"/>
                  <a:pt x="530087" y="172290"/>
                  <a:pt x="530087" y="172290"/>
                </a:cubicBezTo>
                <a:cubicBezTo>
                  <a:pt x="521252" y="207629"/>
                  <a:pt x="522323" y="247071"/>
                  <a:pt x="503582" y="278307"/>
                </a:cubicBezTo>
                <a:cubicBezTo>
                  <a:pt x="493418" y="295247"/>
                  <a:pt x="468732" y="297029"/>
                  <a:pt x="450574" y="304811"/>
                </a:cubicBezTo>
                <a:cubicBezTo>
                  <a:pt x="314080" y="363309"/>
                  <a:pt x="533610" y="256667"/>
                  <a:pt x="357809" y="344568"/>
                </a:cubicBezTo>
                <a:cubicBezTo>
                  <a:pt x="282713" y="340151"/>
                  <a:pt x="206827" y="343048"/>
                  <a:pt x="132522" y="331316"/>
                </a:cubicBezTo>
                <a:cubicBezTo>
                  <a:pt x="120180" y="329367"/>
                  <a:pt x="113514" y="314807"/>
                  <a:pt x="106017" y="304811"/>
                </a:cubicBezTo>
                <a:cubicBezTo>
                  <a:pt x="86905" y="279328"/>
                  <a:pt x="63082" y="255517"/>
                  <a:pt x="53009" y="225298"/>
                </a:cubicBezTo>
                <a:lnTo>
                  <a:pt x="26504" y="145785"/>
                </a:lnTo>
                <a:cubicBezTo>
                  <a:pt x="30921" y="132533"/>
                  <a:pt x="29878" y="115906"/>
                  <a:pt x="39756" y="106029"/>
                </a:cubicBezTo>
                <a:cubicBezTo>
                  <a:pt x="49634" y="96151"/>
                  <a:pt x="66673" y="98280"/>
                  <a:pt x="79513" y="92777"/>
                </a:cubicBezTo>
                <a:cubicBezTo>
                  <a:pt x="145967" y="64296"/>
                  <a:pt x="110644" y="66272"/>
                  <a:pt x="145774" y="66272"/>
                </a:cubicBezTo>
              </a:path>
            </a:pathLst>
          </a:custGeom>
          <a:ln>
            <a:solidFill>
              <a:schemeClr val="accent6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6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C6C309-DE30-4A68-9870-D75C05B0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1555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สรุปผลการดำเนินงานส่งเสริมสุขภาพวัยรุ่น ปีงบประมาณ พ.ศ.2563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9BABD4-9737-47AA-9037-91398735302C}"/>
              </a:ext>
            </a:extLst>
          </p:cNvPr>
          <p:cNvSpPr txBox="1"/>
          <p:nvPr/>
        </p:nvSpPr>
        <p:spPr>
          <a:xfrm>
            <a:off x="3200400" y="741621"/>
            <a:ext cx="6091236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1. การดำเนินงานป้องกันและแก้ไขปัญหาการตั้งครรภ์ในวัยรุ่น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="" xmlns:a16="http://schemas.microsoft.com/office/drawing/2014/main" id="{D629ABCE-6AA4-4A4F-8B5E-BA996F315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19145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CDA53F7B-4A10-407E-98B8-836F3897A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56864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B0F5024-3AAD-42F9-BE92-7DF3F1B23FC1}"/>
              </a:ext>
            </a:extLst>
          </p:cNvPr>
          <p:cNvCxnSpPr>
            <a:cxnSpLocks/>
          </p:cNvCxnSpPr>
          <p:nvPr/>
        </p:nvCxnSpPr>
        <p:spPr>
          <a:xfrm>
            <a:off x="6246018" y="1557097"/>
            <a:ext cx="0" cy="461185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E5301C3-DE9A-4D90-9FE9-3851419DF3B2}"/>
              </a:ext>
            </a:extLst>
          </p:cNvPr>
          <p:cNvSpPr txBox="1"/>
          <p:nvPr/>
        </p:nvSpPr>
        <p:spPr>
          <a:xfrm>
            <a:off x="8898730" y="6155772"/>
            <a:ext cx="3128963" cy="355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(ที่มา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: Health center data 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วันที่ 15 ตุลาคม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2563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)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="" xmlns:a16="http://schemas.microsoft.com/office/drawing/2014/main" id="{B532AEB0-E3B2-466C-B6F4-207F800C8E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2563618"/>
              </p:ext>
            </p:extLst>
          </p:nvPr>
        </p:nvGraphicFramePr>
        <p:xfrm>
          <a:off x="0" y="2497820"/>
          <a:ext cx="6372226" cy="3486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F90881F8-F2E9-4354-A6C9-DE04A8461ABB}"/>
              </a:ext>
            </a:extLst>
          </p:cNvPr>
          <p:cNvCxnSpPr>
            <a:cxnSpLocks/>
          </p:cNvCxnSpPr>
          <p:nvPr/>
        </p:nvCxnSpPr>
        <p:spPr>
          <a:xfrm>
            <a:off x="1087041" y="2712997"/>
            <a:ext cx="5008959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19EC3E81-C91D-4AD7-8734-C6D29F00C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6" y="1778624"/>
            <a:ext cx="634603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แผนภูมิที่ 4 </a:t>
            </a:r>
            <a:r>
              <a:rPr kumimoji="0" lang="th-TH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แสดงข้อมูลร้อยละของหญิงอายุน้อยกว่า 20 ปี ที่ได้รับบริการคุมกำเนิดด้วยวิธีสมัยใหม่ </a:t>
            </a:r>
            <a:br>
              <a:rPr kumimoji="0" lang="th-TH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</a:br>
            <a:r>
              <a:rPr kumimoji="0" lang="th-TH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(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Modern Methods</a:t>
            </a:r>
            <a:r>
              <a:rPr kumimoji="0" lang="th-TH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) หลังคลอดหรือหลังแท้ง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904188E-4295-4E59-B3EC-34927DB17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" y="295502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Chart 21">
            <a:extLst>
              <a:ext uri="{FF2B5EF4-FFF2-40B4-BE49-F238E27FC236}">
                <a16:creationId xmlns="" xmlns:a16="http://schemas.microsoft.com/office/drawing/2014/main" id="{55DDF758-5842-49ED-9977-723168D11E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2636741"/>
              </p:ext>
            </p:extLst>
          </p:nvPr>
        </p:nvGraphicFramePr>
        <p:xfrm>
          <a:off x="6009923" y="2485679"/>
          <a:ext cx="6422224" cy="3340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9E30D347-7D15-4F90-83D1-7040F46FBC66}"/>
              </a:ext>
            </a:extLst>
          </p:cNvPr>
          <p:cNvCxnSpPr/>
          <p:nvPr/>
        </p:nvCxnSpPr>
        <p:spPr>
          <a:xfrm flipV="1">
            <a:off x="7215188" y="3214685"/>
            <a:ext cx="4800600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9" name="Rectangle 8">
            <a:extLst>
              <a:ext uri="{FF2B5EF4-FFF2-40B4-BE49-F238E27FC236}">
                <a16:creationId xmlns="" xmlns:a16="http://schemas.microsoft.com/office/drawing/2014/main" id="{B81EA544-EBE3-4B55-ACE4-0EC3C375E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6974" y="1778624"/>
            <a:ext cx="58888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แผนภูมิที่ 5 </a:t>
            </a:r>
            <a:r>
              <a:rPr kumimoji="0" lang="th-TH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แสดงข้อมูลร้อยละของหญิงอายุน้อยกว่า 20 ปี หลังคลอดหรือหลังแท้งที่คุมกำเนิด</a:t>
            </a:r>
            <a:br>
              <a:rPr kumimoji="0" lang="th-TH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</a:br>
            <a:r>
              <a:rPr kumimoji="0" lang="th-TH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ได้รับการคุมกำเนิดด้วยวิธีกึ่งถาวร (ยาฝังคุมกำเนิด/ห่วงอนามัย)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9">
            <a:extLst>
              <a:ext uri="{FF2B5EF4-FFF2-40B4-BE49-F238E27FC236}">
                <a16:creationId xmlns="" xmlns:a16="http://schemas.microsoft.com/office/drawing/2014/main" id="{AE516D2B-0E23-4FB4-B8AA-CA1541B3F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5" name="Rectangle 10">
            <a:extLst>
              <a:ext uri="{FF2B5EF4-FFF2-40B4-BE49-F238E27FC236}">
                <a16:creationId xmlns="" xmlns:a16="http://schemas.microsoft.com/office/drawing/2014/main" id="{402C896A-F474-4C90-BE5F-9A050F6B6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00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EE167D34-2A47-4310-B7BF-C32162FD8CB0}"/>
              </a:ext>
            </a:extLst>
          </p:cNvPr>
          <p:cNvSpPr/>
          <p:nvPr/>
        </p:nvSpPr>
        <p:spPr>
          <a:xfrm>
            <a:off x="2871064" y="5487711"/>
            <a:ext cx="530087" cy="344568"/>
          </a:xfrm>
          <a:custGeom>
            <a:avLst/>
            <a:gdLst>
              <a:gd name="connsiteX0" fmla="*/ 0 w 530087"/>
              <a:gd name="connsiteY0" fmla="*/ 106029 h 344568"/>
              <a:gd name="connsiteX1" fmla="*/ 66261 w 530087"/>
              <a:gd name="connsiteY1" fmla="*/ 53020 h 344568"/>
              <a:gd name="connsiteX2" fmla="*/ 119269 w 530087"/>
              <a:gd name="connsiteY2" fmla="*/ 39768 h 344568"/>
              <a:gd name="connsiteX3" fmla="*/ 159026 w 530087"/>
              <a:gd name="connsiteY3" fmla="*/ 26516 h 344568"/>
              <a:gd name="connsiteX4" fmla="*/ 185530 w 530087"/>
              <a:gd name="connsiteY4" fmla="*/ 11 h 344568"/>
              <a:gd name="connsiteX5" fmla="*/ 477078 w 530087"/>
              <a:gd name="connsiteY5" fmla="*/ 53020 h 344568"/>
              <a:gd name="connsiteX6" fmla="*/ 503582 w 530087"/>
              <a:gd name="connsiteY6" fmla="*/ 92777 h 344568"/>
              <a:gd name="connsiteX7" fmla="*/ 530087 w 530087"/>
              <a:gd name="connsiteY7" fmla="*/ 172290 h 344568"/>
              <a:gd name="connsiteX8" fmla="*/ 503582 w 530087"/>
              <a:gd name="connsiteY8" fmla="*/ 278307 h 344568"/>
              <a:gd name="connsiteX9" fmla="*/ 450574 w 530087"/>
              <a:gd name="connsiteY9" fmla="*/ 304811 h 344568"/>
              <a:gd name="connsiteX10" fmla="*/ 357809 w 530087"/>
              <a:gd name="connsiteY10" fmla="*/ 344568 h 344568"/>
              <a:gd name="connsiteX11" fmla="*/ 132522 w 530087"/>
              <a:gd name="connsiteY11" fmla="*/ 331316 h 344568"/>
              <a:gd name="connsiteX12" fmla="*/ 106017 w 530087"/>
              <a:gd name="connsiteY12" fmla="*/ 304811 h 344568"/>
              <a:gd name="connsiteX13" fmla="*/ 53009 w 530087"/>
              <a:gd name="connsiteY13" fmla="*/ 225298 h 344568"/>
              <a:gd name="connsiteX14" fmla="*/ 26504 w 530087"/>
              <a:gd name="connsiteY14" fmla="*/ 145785 h 344568"/>
              <a:gd name="connsiteX15" fmla="*/ 39756 w 530087"/>
              <a:gd name="connsiteY15" fmla="*/ 106029 h 344568"/>
              <a:gd name="connsiteX16" fmla="*/ 79513 w 530087"/>
              <a:gd name="connsiteY16" fmla="*/ 92777 h 344568"/>
              <a:gd name="connsiteX17" fmla="*/ 145774 w 530087"/>
              <a:gd name="connsiteY17" fmla="*/ 66272 h 3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0087" h="344568">
                <a:moveTo>
                  <a:pt x="0" y="106029"/>
                </a:moveTo>
                <a:cubicBezTo>
                  <a:pt x="22087" y="88359"/>
                  <a:pt x="41535" y="66757"/>
                  <a:pt x="66261" y="53020"/>
                </a:cubicBezTo>
                <a:cubicBezTo>
                  <a:pt x="82182" y="44175"/>
                  <a:pt x="101757" y="44771"/>
                  <a:pt x="119269" y="39768"/>
                </a:cubicBezTo>
                <a:cubicBezTo>
                  <a:pt x="132701" y="35930"/>
                  <a:pt x="145774" y="30933"/>
                  <a:pt x="159026" y="26516"/>
                </a:cubicBezTo>
                <a:cubicBezTo>
                  <a:pt x="167861" y="17681"/>
                  <a:pt x="173036" y="11"/>
                  <a:pt x="185530" y="11"/>
                </a:cubicBezTo>
                <a:cubicBezTo>
                  <a:pt x="386329" y="11"/>
                  <a:pt x="366680" y="-2178"/>
                  <a:pt x="477078" y="53020"/>
                </a:cubicBezTo>
                <a:cubicBezTo>
                  <a:pt x="485913" y="66272"/>
                  <a:pt x="497113" y="78223"/>
                  <a:pt x="503582" y="92777"/>
                </a:cubicBezTo>
                <a:cubicBezTo>
                  <a:pt x="514929" y="118307"/>
                  <a:pt x="530087" y="172290"/>
                  <a:pt x="530087" y="172290"/>
                </a:cubicBezTo>
                <a:cubicBezTo>
                  <a:pt x="521252" y="207629"/>
                  <a:pt x="522323" y="247071"/>
                  <a:pt x="503582" y="278307"/>
                </a:cubicBezTo>
                <a:cubicBezTo>
                  <a:pt x="493418" y="295247"/>
                  <a:pt x="468732" y="297029"/>
                  <a:pt x="450574" y="304811"/>
                </a:cubicBezTo>
                <a:cubicBezTo>
                  <a:pt x="314080" y="363309"/>
                  <a:pt x="533610" y="256667"/>
                  <a:pt x="357809" y="344568"/>
                </a:cubicBezTo>
                <a:cubicBezTo>
                  <a:pt x="282713" y="340151"/>
                  <a:pt x="206827" y="343048"/>
                  <a:pt x="132522" y="331316"/>
                </a:cubicBezTo>
                <a:cubicBezTo>
                  <a:pt x="120180" y="329367"/>
                  <a:pt x="113514" y="314807"/>
                  <a:pt x="106017" y="304811"/>
                </a:cubicBezTo>
                <a:cubicBezTo>
                  <a:pt x="86905" y="279328"/>
                  <a:pt x="63082" y="255517"/>
                  <a:pt x="53009" y="225298"/>
                </a:cubicBezTo>
                <a:lnTo>
                  <a:pt x="26504" y="145785"/>
                </a:lnTo>
                <a:cubicBezTo>
                  <a:pt x="30921" y="132533"/>
                  <a:pt x="29878" y="115906"/>
                  <a:pt x="39756" y="106029"/>
                </a:cubicBezTo>
                <a:cubicBezTo>
                  <a:pt x="49634" y="96151"/>
                  <a:pt x="66673" y="98280"/>
                  <a:pt x="79513" y="92777"/>
                </a:cubicBezTo>
                <a:cubicBezTo>
                  <a:pt x="145967" y="64296"/>
                  <a:pt x="110644" y="66272"/>
                  <a:pt x="145774" y="66272"/>
                </a:cubicBezTo>
              </a:path>
            </a:pathLst>
          </a:custGeom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84EC0FFB-6EA9-4BC7-B379-38B6309F2097}"/>
              </a:ext>
            </a:extLst>
          </p:cNvPr>
          <p:cNvSpPr/>
          <p:nvPr/>
        </p:nvSpPr>
        <p:spPr>
          <a:xfrm>
            <a:off x="8287639" y="5479763"/>
            <a:ext cx="530087" cy="344568"/>
          </a:xfrm>
          <a:custGeom>
            <a:avLst/>
            <a:gdLst>
              <a:gd name="connsiteX0" fmla="*/ 0 w 530087"/>
              <a:gd name="connsiteY0" fmla="*/ 106029 h 344568"/>
              <a:gd name="connsiteX1" fmla="*/ 66261 w 530087"/>
              <a:gd name="connsiteY1" fmla="*/ 53020 h 344568"/>
              <a:gd name="connsiteX2" fmla="*/ 119269 w 530087"/>
              <a:gd name="connsiteY2" fmla="*/ 39768 h 344568"/>
              <a:gd name="connsiteX3" fmla="*/ 159026 w 530087"/>
              <a:gd name="connsiteY3" fmla="*/ 26516 h 344568"/>
              <a:gd name="connsiteX4" fmla="*/ 185530 w 530087"/>
              <a:gd name="connsiteY4" fmla="*/ 11 h 344568"/>
              <a:gd name="connsiteX5" fmla="*/ 477078 w 530087"/>
              <a:gd name="connsiteY5" fmla="*/ 53020 h 344568"/>
              <a:gd name="connsiteX6" fmla="*/ 503582 w 530087"/>
              <a:gd name="connsiteY6" fmla="*/ 92777 h 344568"/>
              <a:gd name="connsiteX7" fmla="*/ 530087 w 530087"/>
              <a:gd name="connsiteY7" fmla="*/ 172290 h 344568"/>
              <a:gd name="connsiteX8" fmla="*/ 503582 w 530087"/>
              <a:gd name="connsiteY8" fmla="*/ 278307 h 344568"/>
              <a:gd name="connsiteX9" fmla="*/ 450574 w 530087"/>
              <a:gd name="connsiteY9" fmla="*/ 304811 h 344568"/>
              <a:gd name="connsiteX10" fmla="*/ 357809 w 530087"/>
              <a:gd name="connsiteY10" fmla="*/ 344568 h 344568"/>
              <a:gd name="connsiteX11" fmla="*/ 132522 w 530087"/>
              <a:gd name="connsiteY11" fmla="*/ 331316 h 344568"/>
              <a:gd name="connsiteX12" fmla="*/ 106017 w 530087"/>
              <a:gd name="connsiteY12" fmla="*/ 304811 h 344568"/>
              <a:gd name="connsiteX13" fmla="*/ 53009 w 530087"/>
              <a:gd name="connsiteY13" fmla="*/ 225298 h 344568"/>
              <a:gd name="connsiteX14" fmla="*/ 26504 w 530087"/>
              <a:gd name="connsiteY14" fmla="*/ 145785 h 344568"/>
              <a:gd name="connsiteX15" fmla="*/ 39756 w 530087"/>
              <a:gd name="connsiteY15" fmla="*/ 106029 h 344568"/>
              <a:gd name="connsiteX16" fmla="*/ 79513 w 530087"/>
              <a:gd name="connsiteY16" fmla="*/ 92777 h 344568"/>
              <a:gd name="connsiteX17" fmla="*/ 145774 w 530087"/>
              <a:gd name="connsiteY17" fmla="*/ 66272 h 3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0087" h="344568">
                <a:moveTo>
                  <a:pt x="0" y="106029"/>
                </a:moveTo>
                <a:cubicBezTo>
                  <a:pt x="22087" y="88359"/>
                  <a:pt x="41535" y="66757"/>
                  <a:pt x="66261" y="53020"/>
                </a:cubicBezTo>
                <a:cubicBezTo>
                  <a:pt x="82182" y="44175"/>
                  <a:pt x="101757" y="44771"/>
                  <a:pt x="119269" y="39768"/>
                </a:cubicBezTo>
                <a:cubicBezTo>
                  <a:pt x="132701" y="35930"/>
                  <a:pt x="145774" y="30933"/>
                  <a:pt x="159026" y="26516"/>
                </a:cubicBezTo>
                <a:cubicBezTo>
                  <a:pt x="167861" y="17681"/>
                  <a:pt x="173036" y="11"/>
                  <a:pt x="185530" y="11"/>
                </a:cubicBezTo>
                <a:cubicBezTo>
                  <a:pt x="386329" y="11"/>
                  <a:pt x="366680" y="-2178"/>
                  <a:pt x="477078" y="53020"/>
                </a:cubicBezTo>
                <a:cubicBezTo>
                  <a:pt x="485913" y="66272"/>
                  <a:pt x="497113" y="78223"/>
                  <a:pt x="503582" y="92777"/>
                </a:cubicBezTo>
                <a:cubicBezTo>
                  <a:pt x="514929" y="118307"/>
                  <a:pt x="530087" y="172290"/>
                  <a:pt x="530087" y="172290"/>
                </a:cubicBezTo>
                <a:cubicBezTo>
                  <a:pt x="521252" y="207629"/>
                  <a:pt x="522323" y="247071"/>
                  <a:pt x="503582" y="278307"/>
                </a:cubicBezTo>
                <a:cubicBezTo>
                  <a:pt x="493418" y="295247"/>
                  <a:pt x="468732" y="297029"/>
                  <a:pt x="450574" y="304811"/>
                </a:cubicBezTo>
                <a:cubicBezTo>
                  <a:pt x="314080" y="363309"/>
                  <a:pt x="533610" y="256667"/>
                  <a:pt x="357809" y="344568"/>
                </a:cubicBezTo>
                <a:cubicBezTo>
                  <a:pt x="282713" y="340151"/>
                  <a:pt x="206827" y="343048"/>
                  <a:pt x="132522" y="331316"/>
                </a:cubicBezTo>
                <a:cubicBezTo>
                  <a:pt x="120180" y="329367"/>
                  <a:pt x="113514" y="314807"/>
                  <a:pt x="106017" y="304811"/>
                </a:cubicBezTo>
                <a:cubicBezTo>
                  <a:pt x="86905" y="279328"/>
                  <a:pt x="63082" y="255517"/>
                  <a:pt x="53009" y="225298"/>
                </a:cubicBezTo>
                <a:lnTo>
                  <a:pt x="26504" y="145785"/>
                </a:lnTo>
                <a:cubicBezTo>
                  <a:pt x="30921" y="132533"/>
                  <a:pt x="29878" y="115906"/>
                  <a:pt x="39756" y="106029"/>
                </a:cubicBezTo>
                <a:cubicBezTo>
                  <a:pt x="49634" y="96151"/>
                  <a:pt x="66673" y="98280"/>
                  <a:pt x="79513" y="92777"/>
                </a:cubicBezTo>
                <a:cubicBezTo>
                  <a:pt x="145967" y="64296"/>
                  <a:pt x="110644" y="66272"/>
                  <a:pt x="145774" y="66272"/>
                </a:cubicBezTo>
              </a:path>
            </a:pathLst>
          </a:custGeom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D6802196-75DC-4F82-9CE4-F3DD2F26568A}"/>
              </a:ext>
            </a:extLst>
          </p:cNvPr>
          <p:cNvSpPr/>
          <p:nvPr/>
        </p:nvSpPr>
        <p:spPr>
          <a:xfrm>
            <a:off x="9542329" y="5508865"/>
            <a:ext cx="462686" cy="298254"/>
          </a:xfrm>
          <a:custGeom>
            <a:avLst/>
            <a:gdLst>
              <a:gd name="connsiteX0" fmla="*/ 0 w 530087"/>
              <a:gd name="connsiteY0" fmla="*/ 106029 h 344568"/>
              <a:gd name="connsiteX1" fmla="*/ 66261 w 530087"/>
              <a:gd name="connsiteY1" fmla="*/ 53020 h 344568"/>
              <a:gd name="connsiteX2" fmla="*/ 119269 w 530087"/>
              <a:gd name="connsiteY2" fmla="*/ 39768 h 344568"/>
              <a:gd name="connsiteX3" fmla="*/ 159026 w 530087"/>
              <a:gd name="connsiteY3" fmla="*/ 26516 h 344568"/>
              <a:gd name="connsiteX4" fmla="*/ 185530 w 530087"/>
              <a:gd name="connsiteY4" fmla="*/ 11 h 344568"/>
              <a:gd name="connsiteX5" fmla="*/ 477078 w 530087"/>
              <a:gd name="connsiteY5" fmla="*/ 53020 h 344568"/>
              <a:gd name="connsiteX6" fmla="*/ 503582 w 530087"/>
              <a:gd name="connsiteY6" fmla="*/ 92777 h 344568"/>
              <a:gd name="connsiteX7" fmla="*/ 530087 w 530087"/>
              <a:gd name="connsiteY7" fmla="*/ 172290 h 344568"/>
              <a:gd name="connsiteX8" fmla="*/ 503582 w 530087"/>
              <a:gd name="connsiteY8" fmla="*/ 278307 h 344568"/>
              <a:gd name="connsiteX9" fmla="*/ 450574 w 530087"/>
              <a:gd name="connsiteY9" fmla="*/ 304811 h 344568"/>
              <a:gd name="connsiteX10" fmla="*/ 357809 w 530087"/>
              <a:gd name="connsiteY10" fmla="*/ 344568 h 344568"/>
              <a:gd name="connsiteX11" fmla="*/ 132522 w 530087"/>
              <a:gd name="connsiteY11" fmla="*/ 331316 h 344568"/>
              <a:gd name="connsiteX12" fmla="*/ 106017 w 530087"/>
              <a:gd name="connsiteY12" fmla="*/ 304811 h 344568"/>
              <a:gd name="connsiteX13" fmla="*/ 53009 w 530087"/>
              <a:gd name="connsiteY13" fmla="*/ 225298 h 344568"/>
              <a:gd name="connsiteX14" fmla="*/ 26504 w 530087"/>
              <a:gd name="connsiteY14" fmla="*/ 145785 h 344568"/>
              <a:gd name="connsiteX15" fmla="*/ 39756 w 530087"/>
              <a:gd name="connsiteY15" fmla="*/ 106029 h 344568"/>
              <a:gd name="connsiteX16" fmla="*/ 79513 w 530087"/>
              <a:gd name="connsiteY16" fmla="*/ 92777 h 344568"/>
              <a:gd name="connsiteX17" fmla="*/ 145774 w 530087"/>
              <a:gd name="connsiteY17" fmla="*/ 66272 h 3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0087" h="344568">
                <a:moveTo>
                  <a:pt x="0" y="106029"/>
                </a:moveTo>
                <a:cubicBezTo>
                  <a:pt x="22087" y="88359"/>
                  <a:pt x="41535" y="66757"/>
                  <a:pt x="66261" y="53020"/>
                </a:cubicBezTo>
                <a:cubicBezTo>
                  <a:pt x="82182" y="44175"/>
                  <a:pt x="101757" y="44771"/>
                  <a:pt x="119269" y="39768"/>
                </a:cubicBezTo>
                <a:cubicBezTo>
                  <a:pt x="132701" y="35930"/>
                  <a:pt x="145774" y="30933"/>
                  <a:pt x="159026" y="26516"/>
                </a:cubicBezTo>
                <a:cubicBezTo>
                  <a:pt x="167861" y="17681"/>
                  <a:pt x="173036" y="11"/>
                  <a:pt x="185530" y="11"/>
                </a:cubicBezTo>
                <a:cubicBezTo>
                  <a:pt x="386329" y="11"/>
                  <a:pt x="366680" y="-2178"/>
                  <a:pt x="477078" y="53020"/>
                </a:cubicBezTo>
                <a:cubicBezTo>
                  <a:pt x="485913" y="66272"/>
                  <a:pt x="497113" y="78223"/>
                  <a:pt x="503582" y="92777"/>
                </a:cubicBezTo>
                <a:cubicBezTo>
                  <a:pt x="514929" y="118307"/>
                  <a:pt x="530087" y="172290"/>
                  <a:pt x="530087" y="172290"/>
                </a:cubicBezTo>
                <a:cubicBezTo>
                  <a:pt x="521252" y="207629"/>
                  <a:pt x="522323" y="247071"/>
                  <a:pt x="503582" y="278307"/>
                </a:cubicBezTo>
                <a:cubicBezTo>
                  <a:pt x="493418" y="295247"/>
                  <a:pt x="468732" y="297029"/>
                  <a:pt x="450574" y="304811"/>
                </a:cubicBezTo>
                <a:cubicBezTo>
                  <a:pt x="314080" y="363309"/>
                  <a:pt x="533610" y="256667"/>
                  <a:pt x="357809" y="344568"/>
                </a:cubicBezTo>
                <a:cubicBezTo>
                  <a:pt x="282713" y="340151"/>
                  <a:pt x="206827" y="343048"/>
                  <a:pt x="132522" y="331316"/>
                </a:cubicBezTo>
                <a:cubicBezTo>
                  <a:pt x="120180" y="329367"/>
                  <a:pt x="113514" y="314807"/>
                  <a:pt x="106017" y="304811"/>
                </a:cubicBezTo>
                <a:cubicBezTo>
                  <a:pt x="86905" y="279328"/>
                  <a:pt x="63082" y="255517"/>
                  <a:pt x="53009" y="225298"/>
                </a:cubicBezTo>
                <a:lnTo>
                  <a:pt x="26504" y="145785"/>
                </a:lnTo>
                <a:cubicBezTo>
                  <a:pt x="30921" y="132533"/>
                  <a:pt x="29878" y="115906"/>
                  <a:pt x="39756" y="106029"/>
                </a:cubicBezTo>
                <a:cubicBezTo>
                  <a:pt x="49634" y="96151"/>
                  <a:pt x="66673" y="98280"/>
                  <a:pt x="79513" y="92777"/>
                </a:cubicBezTo>
                <a:cubicBezTo>
                  <a:pt x="145967" y="64296"/>
                  <a:pt x="110644" y="66272"/>
                  <a:pt x="145774" y="66272"/>
                </a:cubicBezTo>
              </a:path>
            </a:pathLst>
          </a:custGeom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0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93AC2B92-D89A-4C14-A673-59B7DDBC9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44375" cy="985838"/>
          </a:xfr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</a:t>
            </a: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พื้นฐานตัวชี้วัดร้อยละของหญิงหลังคลอดได้รับการดูแลครบ 3 ครั้ง ตาม</a:t>
            </a:r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AutoShape 4" descr="แนะเคล็ดลับ อัพน้ำนม กระตุ้นน้ำนมแม่ได้ผลสุดๆ ตั้งแต่72ชั่วโมงแรกหลังคลอด">
            <a:extLst>
              <a:ext uri="{FF2B5EF4-FFF2-40B4-BE49-F238E27FC236}">
                <a16:creationId xmlns="" xmlns:a16="http://schemas.microsoft.com/office/drawing/2014/main" id="{C71DB445-F3A1-48EF-99F7-58E4E44E80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E1AE2473-13A8-4B32-A04F-28535CC1C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5688" y="5441349"/>
            <a:ext cx="928687" cy="1416651"/>
          </a:xfrm>
          <a:prstGeom prst="rect">
            <a:avLst/>
          </a:prstGeom>
        </p:spPr>
      </p:pic>
      <p:graphicFrame>
        <p:nvGraphicFramePr>
          <p:cNvPr id="8" name="แผนภูมิ 7">
            <a:extLst>
              <a:ext uri="{FF2B5EF4-FFF2-40B4-BE49-F238E27FC236}">
                <a16:creationId xmlns="" xmlns:a16="http://schemas.microsoft.com/office/drawing/2014/main" id="{72FA267E-F5BC-4947-86E8-D563EF8BCA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0086391"/>
              </p:ext>
            </p:extLst>
          </p:nvPr>
        </p:nvGraphicFramePr>
        <p:xfrm>
          <a:off x="832513" y="1496961"/>
          <a:ext cx="10181230" cy="4168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05925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C6C309-DE30-4A68-9870-D75C05B0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1555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สรุปผลการดำเนินงานส่งเสริมสุขภาพวัยรุ่น ปีงบประมาณ พ.ศ.2563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9BABD4-9737-47AA-9037-91398735302C}"/>
              </a:ext>
            </a:extLst>
          </p:cNvPr>
          <p:cNvSpPr txBox="1"/>
          <p:nvPr/>
        </p:nvSpPr>
        <p:spPr>
          <a:xfrm>
            <a:off x="448524" y="958308"/>
            <a:ext cx="5600131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2. การดำเนินงานพัฒนาโรงพยาบาลตามมาตรฐานบริการสุขภาพที่เป็นมิตรสำหรับวัยรุ่นและเยาวชน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Youth Friendly Health Services : YFHS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="" xmlns:a16="http://schemas.microsoft.com/office/drawing/2014/main" id="{D629ABCE-6AA4-4A4F-8B5E-BA996F315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19145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CDA53F7B-4A10-407E-98B8-836F3897A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56864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5AB55DC0-2760-4474-A527-37AAA3369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6" y="558831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79FD846B-55ED-4253-8888-6128E1344A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4366275"/>
              </p:ext>
            </p:extLst>
          </p:nvPr>
        </p:nvGraphicFramePr>
        <p:xfrm>
          <a:off x="421230" y="2959137"/>
          <a:ext cx="5600131" cy="2934970"/>
        </p:xfrm>
        <a:graphic>
          <a:graphicData uri="http://schemas.openxmlformats.org/drawingml/2006/table">
            <a:tbl>
              <a:tblPr firstRow="1" firstCol="1" bandRow="1"/>
              <a:tblGrid>
                <a:gridCol w="2171846">
                  <a:extLst>
                    <a:ext uri="{9D8B030D-6E8A-4147-A177-3AD203B41FA5}">
                      <a16:colId xmlns="" xmlns:a16="http://schemas.microsoft.com/office/drawing/2014/main" val="3871941028"/>
                    </a:ext>
                  </a:extLst>
                </a:gridCol>
                <a:gridCol w="3428285">
                  <a:extLst>
                    <a:ext uri="{9D8B030D-6E8A-4147-A177-3AD203B41FA5}">
                      <a16:colId xmlns="" xmlns:a16="http://schemas.microsoft.com/office/drawing/2014/main" val="1329550561"/>
                    </a:ext>
                  </a:extLst>
                </a:gridCol>
              </a:tblGrid>
              <a:tr h="5027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โรงพยาบาล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จำนวนโรงพยาบาลที่ผ่านเกณฑ์การประเมินรับรองโรงพยาบาลตามมาตรฐาน 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TH SarabunIT๙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YFHS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73366007"/>
                  </a:ext>
                </a:extLst>
              </a:tr>
              <a:tr h="2463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โรงพยาบาลสตูล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00264097"/>
                  </a:ext>
                </a:extLst>
              </a:tr>
              <a:tr h="2463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โรงพยาบาลควนโดน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40158783"/>
                  </a:ext>
                </a:extLst>
              </a:tr>
              <a:tr h="2463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โรงพยาบาลควนกาหลง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02690795"/>
                  </a:ext>
                </a:extLst>
              </a:tr>
              <a:tr h="2463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โรงพยาบาลท่าแพ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70272718"/>
                  </a:ext>
                </a:extLst>
              </a:tr>
              <a:tr h="2463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โรงพยาบาลละงู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41250243"/>
                  </a:ext>
                </a:extLst>
              </a:tr>
              <a:tr h="2463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โรงพยาบาลทุ่งหว้า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85589920"/>
                  </a:ext>
                </a:extLst>
              </a:tr>
              <a:tr h="24632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โรงพยาบาลมะนัง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35006892"/>
                  </a:ext>
                </a:extLst>
              </a:tr>
              <a:tr h="2463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รวม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54042563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F7F88719-5C99-4B53-97FA-EE10D3ACC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81" y="1905117"/>
            <a:ext cx="56001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ตารางที่ 1 </a:t>
            </a:r>
            <a:r>
              <a:rPr kumimoji="0" lang="th-TH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แสดงข้อมูลจำนวนโรงพยาบาลที่ผ่านเกณฑ์การประเมินรับรองโรงพยาบาล</a:t>
            </a:r>
            <a:br>
              <a:rPr kumimoji="0" lang="th-TH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kumimoji="0" lang="th-TH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ตามมาตรฐานบริการสุขภาพที่เป็นมิตรสำหรับวัยรุ่นและเยาวชน (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Youth Friendly Health Services : YFHS)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D3C4D17-0440-4BBB-B0C8-7A381593D313}"/>
              </a:ext>
            </a:extLst>
          </p:cNvPr>
          <p:cNvSpPr txBox="1"/>
          <p:nvPr/>
        </p:nvSpPr>
        <p:spPr>
          <a:xfrm>
            <a:off x="6593399" y="958308"/>
            <a:ext cx="5401024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3. การดำเนินงานสร้างการมีส่วนร่วมในการดำเนินงานตามมาตรฐาน</a:t>
            </a:r>
            <a:b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อำเภออนามัยการเจริญพันธุ์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Reproductive Health District : RHD)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09F732C4-E7C2-4D28-96D6-A48DBB0D8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178523"/>
              </p:ext>
            </p:extLst>
          </p:nvPr>
        </p:nvGraphicFramePr>
        <p:xfrm>
          <a:off x="6593399" y="2949273"/>
          <a:ext cx="5401024" cy="2934970"/>
        </p:xfrm>
        <a:graphic>
          <a:graphicData uri="http://schemas.openxmlformats.org/drawingml/2006/table">
            <a:tbl>
              <a:tblPr firstRow="1" firstCol="1" bandRow="1"/>
              <a:tblGrid>
                <a:gridCol w="1704440">
                  <a:extLst>
                    <a:ext uri="{9D8B030D-6E8A-4147-A177-3AD203B41FA5}">
                      <a16:colId xmlns="" xmlns:a16="http://schemas.microsoft.com/office/drawing/2014/main" val="1094192121"/>
                    </a:ext>
                  </a:extLst>
                </a:gridCol>
                <a:gridCol w="3696584">
                  <a:extLst>
                    <a:ext uri="{9D8B030D-6E8A-4147-A177-3AD203B41FA5}">
                      <a16:colId xmlns="" xmlns:a16="http://schemas.microsoft.com/office/drawing/2014/main" val="1124821250"/>
                    </a:ext>
                  </a:extLst>
                </a:gridCol>
              </a:tblGrid>
              <a:tr h="5776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อำเภอ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จำนวนอำเภอที่ผ่านการประเมิน</a:t>
                      </a:r>
                      <a:b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</a:br>
                      <a:r>
                        <a:rPr lang="th-TH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อำเภออนามัยการเจริญพันธุ์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9553204"/>
                  </a:ext>
                </a:extLst>
              </a:tr>
              <a:tr h="2830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เมืองสตูล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04511559"/>
                  </a:ext>
                </a:extLst>
              </a:tr>
              <a:tr h="2830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ควนโดน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190867"/>
                  </a:ext>
                </a:extLst>
              </a:tr>
              <a:tr h="2830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ควนกาหลง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45967326"/>
                  </a:ext>
                </a:extLst>
              </a:tr>
              <a:tr h="2830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ท่าแพ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75036284"/>
                  </a:ext>
                </a:extLst>
              </a:tr>
              <a:tr h="2830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ละงู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88865487"/>
                  </a:ext>
                </a:extLst>
              </a:tr>
              <a:tr h="2830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ทุ่งหว้า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5641824"/>
                  </a:ext>
                </a:extLst>
              </a:tr>
              <a:tr h="28304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มะนัง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22768267"/>
                  </a:ext>
                </a:extLst>
              </a:tr>
              <a:tr h="2830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รวม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5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2292203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DDA4BA8-2012-46B4-9A22-C0CBF39EA23B}"/>
              </a:ext>
            </a:extLst>
          </p:cNvPr>
          <p:cNvSpPr txBox="1"/>
          <p:nvPr/>
        </p:nvSpPr>
        <p:spPr>
          <a:xfrm>
            <a:off x="6593399" y="1898148"/>
            <a:ext cx="5401024" cy="673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ตารางที่ 2</a:t>
            </a:r>
            <a:r>
              <a:rPr lang="th-T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 แสดงข้อมูลจำนวนอำเภอที่ผ่านเกณฑ์การประเมินอำเภออนามัย</a:t>
            </a:r>
            <a:br>
              <a:rPr lang="th-T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lang="th-TH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การเจริญพันธุ์ (</a:t>
            </a:r>
            <a:r>
              <a:rPr lang="en-US" dirty="0"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Cordia New" panose="020B0304020202020204" pitchFamily="34" charset="-34"/>
              </a:rPr>
              <a:t>Reproductive Health District : RHD)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B09BC1C3-FB2B-4605-9243-45EB5195B4B0}"/>
              </a:ext>
            </a:extLst>
          </p:cNvPr>
          <p:cNvCxnSpPr>
            <a:cxnSpLocks/>
          </p:cNvCxnSpPr>
          <p:nvPr/>
        </p:nvCxnSpPr>
        <p:spPr>
          <a:xfrm>
            <a:off x="6314257" y="958308"/>
            <a:ext cx="0" cy="497846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88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2AECF1EF-0319-4F86-9A03-285EA241F624}"/>
              </a:ext>
            </a:extLst>
          </p:cNvPr>
          <p:cNvSpPr/>
          <p:nvPr/>
        </p:nvSpPr>
        <p:spPr>
          <a:xfrm>
            <a:off x="243543" y="2903532"/>
            <a:ext cx="5571394" cy="511178"/>
          </a:xfrm>
          <a:custGeom>
            <a:avLst/>
            <a:gdLst>
              <a:gd name="connsiteX0" fmla="*/ 13632 w 4614207"/>
              <a:gd name="connsiteY0" fmla="*/ 96840 h 511178"/>
              <a:gd name="connsiteX1" fmla="*/ 13632 w 4614207"/>
              <a:gd name="connsiteY1" fmla="*/ 225428 h 511178"/>
              <a:gd name="connsiteX2" fmla="*/ 56495 w 4614207"/>
              <a:gd name="connsiteY2" fmla="*/ 268290 h 511178"/>
              <a:gd name="connsiteX3" fmla="*/ 113645 w 4614207"/>
              <a:gd name="connsiteY3" fmla="*/ 339728 h 511178"/>
              <a:gd name="connsiteX4" fmla="*/ 156507 w 4614207"/>
              <a:gd name="connsiteY4" fmla="*/ 382590 h 511178"/>
              <a:gd name="connsiteX5" fmla="*/ 299382 w 4614207"/>
              <a:gd name="connsiteY5" fmla="*/ 425453 h 511178"/>
              <a:gd name="connsiteX6" fmla="*/ 399395 w 4614207"/>
              <a:gd name="connsiteY6" fmla="*/ 454028 h 511178"/>
              <a:gd name="connsiteX7" fmla="*/ 1242357 w 4614207"/>
              <a:gd name="connsiteY7" fmla="*/ 439740 h 511178"/>
              <a:gd name="connsiteX8" fmla="*/ 1328082 w 4614207"/>
              <a:gd name="connsiteY8" fmla="*/ 411165 h 511178"/>
              <a:gd name="connsiteX9" fmla="*/ 1570970 w 4614207"/>
              <a:gd name="connsiteY9" fmla="*/ 368303 h 511178"/>
              <a:gd name="connsiteX10" fmla="*/ 2271057 w 4614207"/>
              <a:gd name="connsiteY10" fmla="*/ 382590 h 511178"/>
              <a:gd name="connsiteX11" fmla="*/ 2371070 w 4614207"/>
              <a:gd name="connsiteY11" fmla="*/ 396878 h 511178"/>
              <a:gd name="connsiteX12" fmla="*/ 2485370 w 4614207"/>
              <a:gd name="connsiteY12" fmla="*/ 411165 h 511178"/>
              <a:gd name="connsiteX13" fmla="*/ 2556807 w 4614207"/>
              <a:gd name="connsiteY13" fmla="*/ 425453 h 511178"/>
              <a:gd name="connsiteX14" fmla="*/ 2728257 w 4614207"/>
              <a:gd name="connsiteY14" fmla="*/ 439740 h 511178"/>
              <a:gd name="connsiteX15" fmla="*/ 2899707 w 4614207"/>
              <a:gd name="connsiteY15" fmla="*/ 468315 h 511178"/>
              <a:gd name="connsiteX16" fmla="*/ 3099732 w 4614207"/>
              <a:gd name="connsiteY16" fmla="*/ 511178 h 511178"/>
              <a:gd name="connsiteX17" fmla="*/ 4142720 w 4614207"/>
              <a:gd name="connsiteY17" fmla="*/ 496890 h 511178"/>
              <a:gd name="connsiteX18" fmla="*/ 4442757 w 4614207"/>
              <a:gd name="connsiteY18" fmla="*/ 439740 h 511178"/>
              <a:gd name="connsiteX19" fmla="*/ 4485620 w 4614207"/>
              <a:gd name="connsiteY19" fmla="*/ 425453 h 511178"/>
              <a:gd name="connsiteX20" fmla="*/ 4571345 w 4614207"/>
              <a:gd name="connsiteY20" fmla="*/ 354015 h 511178"/>
              <a:gd name="connsiteX21" fmla="*/ 4599920 w 4614207"/>
              <a:gd name="connsiteY21" fmla="*/ 311153 h 511178"/>
              <a:gd name="connsiteX22" fmla="*/ 4614207 w 4614207"/>
              <a:gd name="connsiteY22" fmla="*/ 268290 h 511178"/>
              <a:gd name="connsiteX23" fmla="*/ 4585632 w 4614207"/>
              <a:gd name="connsiteY23" fmla="*/ 125415 h 511178"/>
              <a:gd name="connsiteX24" fmla="*/ 4542770 w 4614207"/>
              <a:gd name="connsiteY24" fmla="*/ 82553 h 511178"/>
              <a:gd name="connsiteX25" fmla="*/ 4499907 w 4614207"/>
              <a:gd name="connsiteY25" fmla="*/ 68265 h 511178"/>
              <a:gd name="connsiteX26" fmla="*/ 3999845 w 4614207"/>
              <a:gd name="connsiteY26" fmla="*/ 82553 h 511178"/>
              <a:gd name="connsiteX27" fmla="*/ 3956982 w 4614207"/>
              <a:gd name="connsiteY27" fmla="*/ 96840 h 511178"/>
              <a:gd name="connsiteX28" fmla="*/ 3899832 w 4614207"/>
              <a:gd name="connsiteY28" fmla="*/ 111128 h 511178"/>
              <a:gd name="connsiteX29" fmla="*/ 3571220 w 4614207"/>
              <a:gd name="connsiteY29" fmla="*/ 125415 h 511178"/>
              <a:gd name="connsiteX30" fmla="*/ 3499782 w 4614207"/>
              <a:gd name="connsiteY30" fmla="*/ 139703 h 511178"/>
              <a:gd name="connsiteX31" fmla="*/ 3456920 w 4614207"/>
              <a:gd name="connsiteY31" fmla="*/ 153990 h 511178"/>
              <a:gd name="connsiteX32" fmla="*/ 3271182 w 4614207"/>
              <a:gd name="connsiteY32" fmla="*/ 182565 h 511178"/>
              <a:gd name="connsiteX33" fmla="*/ 2999720 w 4614207"/>
              <a:gd name="connsiteY33" fmla="*/ 196853 h 511178"/>
              <a:gd name="connsiteX34" fmla="*/ 1570970 w 4614207"/>
              <a:gd name="connsiteY34" fmla="*/ 182565 h 511178"/>
              <a:gd name="connsiteX35" fmla="*/ 1528107 w 4614207"/>
              <a:gd name="connsiteY35" fmla="*/ 168278 h 511178"/>
              <a:gd name="connsiteX36" fmla="*/ 1399520 w 4614207"/>
              <a:gd name="connsiteY36" fmla="*/ 153990 h 511178"/>
              <a:gd name="connsiteX37" fmla="*/ 1313795 w 4614207"/>
              <a:gd name="connsiteY37" fmla="*/ 139703 h 511178"/>
              <a:gd name="connsiteX38" fmla="*/ 842307 w 4614207"/>
              <a:gd name="connsiteY38" fmla="*/ 111128 h 511178"/>
              <a:gd name="connsiteX39" fmla="*/ 799445 w 4614207"/>
              <a:gd name="connsiteY39" fmla="*/ 96840 h 511178"/>
              <a:gd name="connsiteX40" fmla="*/ 656570 w 4614207"/>
              <a:gd name="connsiteY40" fmla="*/ 82553 h 511178"/>
              <a:gd name="connsiteX41" fmla="*/ 513695 w 4614207"/>
              <a:gd name="connsiteY41" fmla="*/ 39690 h 511178"/>
              <a:gd name="connsiteX42" fmla="*/ 385107 w 4614207"/>
              <a:gd name="connsiteY42" fmla="*/ 25403 h 511178"/>
              <a:gd name="connsiteX43" fmla="*/ 285095 w 4614207"/>
              <a:gd name="connsiteY43" fmla="*/ 11115 h 511178"/>
              <a:gd name="connsiteX44" fmla="*/ 42207 w 4614207"/>
              <a:gd name="connsiteY44" fmla="*/ 68265 h 511178"/>
              <a:gd name="connsiteX45" fmla="*/ 13632 w 4614207"/>
              <a:gd name="connsiteY45" fmla="*/ 96840 h 51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614207" h="511178">
                <a:moveTo>
                  <a:pt x="13632" y="96840"/>
                </a:moveTo>
                <a:cubicBezTo>
                  <a:pt x="8870" y="123034"/>
                  <a:pt x="-14505" y="183222"/>
                  <a:pt x="13632" y="225428"/>
                </a:cubicBezTo>
                <a:cubicBezTo>
                  <a:pt x="24840" y="242240"/>
                  <a:pt x="42207" y="254003"/>
                  <a:pt x="56495" y="268290"/>
                </a:cubicBezTo>
                <a:cubicBezTo>
                  <a:pt x="79949" y="338655"/>
                  <a:pt x="53990" y="290016"/>
                  <a:pt x="113645" y="339728"/>
                </a:cubicBezTo>
                <a:cubicBezTo>
                  <a:pt x="129167" y="352663"/>
                  <a:pt x="139373" y="371881"/>
                  <a:pt x="156507" y="382590"/>
                </a:cubicBezTo>
                <a:cubicBezTo>
                  <a:pt x="203616" y="412033"/>
                  <a:pt x="247181" y="413853"/>
                  <a:pt x="299382" y="425453"/>
                </a:cubicBezTo>
                <a:cubicBezTo>
                  <a:pt x="353210" y="437415"/>
                  <a:pt x="351658" y="438115"/>
                  <a:pt x="399395" y="454028"/>
                </a:cubicBezTo>
                <a:cubicBezTo>
                  <a:pt x="680382" y="449265"/>
                  <a:pt x="961628" y="452697"/>
                  <a:pt x="1242357" y="439740"/>
                </a:cubicBezTo>
                <a:cubicBezTo>
                  <a:pt x="1272446" y="438351"/>
                  <a:pt x="1298546" y="417072"/>
                  <a:pt x="1328082" y="411165"/>
                </a:cubicBezTo>
                <a:cubicBezTo>
                  <a:pt x="1456333" y="385516"/>
                  <a:pt x="1375566" y="400870"/>
                  <a:pt x="1570970" y="368303"/>
                </a:cubicBezTo>
                <a:lnTo>
                  <a:pt x="2271057" y="382590"/>
                </a:lnTo>
                <a:cubicBezTo>
                  <a:pt x="2304712" y="383792"/>
                  <a:pt x="2337689" y="392427"/>
                  <a:pt x="2371070" y="396878"/>
                </a:cubicBezTo>
                <a:cubicBezTo>
                  <a:pt x="2409130" y="401953"/>
                  <a:pt x="2447420" y="405327"/>
                  <a:pt x="2485370" y="411165"/>
                </a:cubicBezTo>
                <a:cubicBezTo>
                  <a:pt x="2509372" y="414858"/>
                  <a:pt x="2532689" y="422616"/>
                  <a:pt x="2556807" y="425453"/>
                </a:cubicBezTo>
                <a:cubicBezTo>
                  <a:pt x="2613762" y="432154"/>
                  <a:pt x="2671107" y="434978"/>
                  <a:pt x="2728257" y="439740"/>
                </a:cubicBezTo>
                <a:cubicBezTo>
                  <a:pt x="2831782" y="474249"/>
                  <a:pt x="2699599" y="433514"/>
                  <a:pt x="2899707" y="468315"/>
                </a:cubicBezTo>
                <a:cubicBezTo>
                  <a:pt x="2966887" y="479999"/>
                  <a:pt x="3033057" y="496890"/>
                  <a:pt x="3099732" y="511178"/>
                </a:cubicBezTo>
                <a:cubicBezTo>
                  <a:pt x="3447395" y="506415"/>
                  <a:pt x="3795368" y="512328"/>
                  <a:pt x="4142720" y="496890"/>
                </a:cubicBezTo>
                <a:cubicBezTo>
                  <a:pt x="4176627" y="495383"/>
                  <a:pt x="4360381" y="463276"/>
                  <a:pt x="4442757" y="439740"/>
                </a:cubicBezTo>
                <a:cubicBezTo>
                  <a:pt x="4457238" y="435603"/>
                  <a:pt x="4471332" y="430215"/>
                  <a:pt x="4485620" y="425453"/>
                </a:cubicBezTo>
                <a:cubicBezTo>
                  <a:pt x="4527765" y="397356"/>
                  <a:pt x="4536967" y="395269"/>
                  <a:pt x="4571345" y="354015"/>
                </a:cubicBezTo>
                <a:cubicBezTo>
                  <a:pt x="4582338" y="340824"/>
                  <a:pt x="4590395" y="325440"/>
                  <a:pt x="4599920" y="311153"/>
                </a:cubicBezTo>
                <a:cubicBezTo>
                  <a:pt x="4604682" y="296865"/>
                  <a:pt x="4614207" y="283350"/>
                  <a:pt x="4614207" y="268290"/>
                </a:cubicBezTo>
                <a:cubicBezTo>
                  <a:pt x="4614207" y="261631"/>
                  <a:pt x="4603227" y="151808"/>
                  <a:pt x="4585632" y="125415"/>
                </a:cubicBezTo>
                <a:cubicBezTo>
                  <a:pt x="4574424" y="108603"/>
                  <a:pt x="4559582" y="93761"/>
                  <a:pt x="4542770" y="82553"/>
                </a:cubicBezTo>
                <a:cubicBezTo>
                  <a:pt x="4530239" y="74199"/>
                  <a:pt x="4514195" y="73028"/>
                  <a:pt x="4499907" y="68265"/>
                </a:cubicBezTo>
                <a:cubicBezTo>
                  <a:pt x="4333220" y="73028"/>
                  <a:pt x="4166370" y="73789"/>
                  <a:pt x="3999845" y="82553"/>
                </a:cubicBezTo>
                <a:cubicBezTo>
                  <a:pt x="3984805" y="83345"/>
                  <a:pt x="3971463" y="92703"/>
                  <a:pt x="3956982" y="96840"/>
                </a:cubicBezTo>
                <a:cubicBezTo>
                  <a:pt x="3938101" y="102234"/>
                  <a:pt x="3919415" y="109677"/>
                  <a:pt x="3899832" y="111128"/>
                </a:cubicBezTo>
                <a:cubicBezTo>
                  <a:pt x="3790491" y="119227"/>
                  <a:pt x="3680757" y="120653"/>
                  <a:pt x="3571220" y="125415"/>
                </a:cubicBezTo>
                <a:cubicBezTo>
                  <a:pt x="3547407" y="130178"/>
                  <a:pt x="3523341" y="133813"/>
                  <a:pt x="3499782" y="139703"/>
                </a:cubicBezTo>
                <a:cubicBezTo>
                  <a:pt x="3485172" y="143356"/>
                  <a:pt x="3471722" y="151215"/>
                  <a:pt x="3456920" y="153990"/>
                </a:cubicBezTo>
                <a:cubicBezTo>
                  <a:pt x="3395352" y="165534"/>
                  <a:pt x="3333550" y="176718"/>
                  <a:pt x="3271182" y="182565"/>
                </a:cubicBezTo>
                <a:cubicBezTo>
                  <a:pt x="3180965" y="191023"/>
                  <a:pt x="3090207" y="192090"/>
                  <a:pt x="2999720" y="196853"/>
                </a:cubicBezTo>
                <a:lnTo>
                  <a:pt x="1570970" y="182565"/>
                </a:lnTo>
                <a:cubicBezTo>
                  <a:pt x="1555912" y="182273"/>
                  <a:pt x="1542963" y="170754"/>
                  <a:pt x="1528107" y="168278"/>
                </a:cubicBezTo>
                <a:cubicBezTo>
                  <a:pt x="1485568" y="161188"/>
                  <a:pt x="1442268" y="159690"/>
                  <a:pt x="1399520" y="153990"/>
                </a:cubicBezTo>
                <a:cubicBezTo>
                  <a:pt x="1370805" y="150161"/>
                  <a:pt x="1342370" y="144465"/>
                  <a:pt x="1313795" y="139703"/>
                </a:cubicBezTo>
                <a:cubicBezTo>
                  <a:pt x="1130640" y="78650"/>
                  <a:pt x="1330353" y="140707"/>
                  <a:pt x="842307" y="111128"/>
                </a:cubicBezTo>
                <a:cubicBezTo>
                  <a:pt x="827274" y="110217"/>
                  <a:pt x="814330" y="99130"/>
                  <a:pt x="799445" y="96840"/>
                </a:cubicBezTo>
                <a:cubicBezTo>
                  <a:pt x="752139" y="89562"/>
                  <a:pt x="704195" y="87315"/>
                  <a:pt x="656570" y="82553"/>
                </a:cubicBezTo>
                <a:cubicBezTo>
                  <a:pt x="623198" y="71429"/>
                  <a:pt x="553792" y="45859"/>
                  <a:pt x="513695" y="39690"/>
                </a:cubicBezTo>
                <a:cubicBezTo>
                  <a:pt x="471070" y="33132"/>
                  <a:pt x="427900" y="30752"/>
                  <a:pt x="385107" y="25403"/>
                </a:cubicBezTo>
                <a:cubicBezTo>
                  <a:pt x="351691" y="21226"/>
                  <a:pt x="318432" y="15878"/>
                  <a:pt x="285095" y="11115"/>
                </a:cubicBezTo>
                <a:cubicBezTo>
                  <a:pt x="153803" y="19321"/>
                  <a:pt x="58480" y="-45642"/>
                  <a:pt x="42207" y="68265"/>
                </a:cubicBezTo>
                <a:cubicBezTo>
                  <a:pt x="39513" y="87124"/>
                  <a:pt x="18394" y="70646"/>
                  <a:pt x="13632" y="9684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C6C309-DE30-4A68-9870-D75C05B0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1555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สรุปผลการดำเนินงานส่งเสริมสุขภาพวัยรุ่น ปีงบประมาณ พ.ศ.2563</a:t>
            </a:r>
            <a:endParaRPr lang="en-US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9BABD4-9737-47AA-9037-91398735302C}"/>
              </a:ext>
            </a:extLst>
          </p:cNvPr>
          <p:cNvSpPr txBox="1"/>
          <p:nvPr/>
        </p:nvSpPr>
        <p:spPr>
          <a:xfrm>
            <a:off x="2447391" y="686662"/>
            <a:ext cx="7297218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4. แหล่งเรียนรู้องค์กรปกครองส่วนท้องถิ่นป้องกันและแก้ไขปัญหาการตั้งครรภ์ในวัยรุ่นระดับท้องถิ่น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FD23BCF-255E-42C4-9D4B-AB71E865F46F}"/>
              </a:ext>
            </a:extLst>
          </p:cNvPr>
          <p:cNvSpPr txBox="1"/>
          <p:nvPr/>
        </p:nvSpPr>
        <p:spPr>
          <a:xfrm>
            <a:off x="368934" y="1527399"/>
            <a:ext cx="5650187" cy="673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th-TH" b="1" dirty="0">
                <a:effectLst/>
                <a:latin typeface="Calibri" panose="020F0502020204030204" pitchFamily="34" charset="0"/>
                <a:ea typeface="Cordia New" panose="020B0304020202020204" pitchFamily="34" charset="-34"/>
                <a:cs typeface="TH SarabunIT๙" panose="020B0500040200020003" pitchFamily="34" charset="-34"/>
              </a:rPr>
              <a:t>ตารางที่ 3 </a:t>
            </a:r>
            <a:r>
              <a:rPr lang="th-TH" dirty="0">
                <a:effectLst/>
                <a:latin typeface="Calibri" panose="020F0502020204030204" pitchFamily="34" charset="0"/>
                <a:ea typeface="Cordia New" panose="020B0304020202020204" pitchFamily="34" charset="-34"/>
                <a:cs typeface="TH SarabunIT๙" panose="020B0500040200020003" pitchFamily="34" charset="-34"/>
              </a:rPr>
              <a:t>แสดงข้อมูลจำนวนองค์กรปกครองส่วนท้องถิ่นที่ได้รับการคัดเลือกแหล่งเรียนรู้</a:t>
            </a:r>
            <a:br>
              <a:rPr lang="th-TH" dirty="0">
                <a:effectLst/>
                <a:latin typeface="Calibri" panose="020F0502020204030204" pitchFamily="34" charset="0"/>
                <a:ea typeface="Cordia New" panose="020B0304020202020204" pitchFamily="34" charset="-34"/>
                <a:cs typeface="TH SarabunIT๙" panose="020B0500040200020003" pitchFamily="34" charset="-34"/>
              </a:rPr>
            </a:br>
            <a:r>
              <a:rPr lang="th-TH" dirty="0">
                <a:effectLst/>
                <a:latin typeface="Calibri" panose="020F0502020204030204" pitchFamily="34" charset="0"/>
                <a:ea typeface="Cordia New" panose="020B0304020202020204" pitchFamily="34" charset="-34"/>
                <a:cs typeface="TH SarabunIT๙" panose="020B0500040200020003" pitchFamily="34" charset="-34"/>
              </a:rPr>
              <a:t>องค์กรปกครองส่วนท้องถิ่นป้องกันและแก้ไขปัญหาการตั้งครรภ์ในวัยรุ่นระดับท้องถิ่น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D28E670B-FE9A-4268-89D3-41F4C7011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989943"/>
              </p:ext>
            </p:extLst>
          </p:nvPr>
        </p:nvGraphicFramePr>
        <p:xfrm>
          <a:off x="342429" y="2339074"/>
          <a:ext cx="5369255" cy="3311178"/>
        </p:xfrm>
        <a:graphic>
          <a:graphicData uri="http://schemas.openxmlformats.org/drawingml/2006/table">
            <a:tbl>
              <a:tblPr firstRow="1" firstCol="1" bandRow="1"/>
              <a:tblGrid>
                <a:gridCol w="2088285">
                  <a:extLst>
                    <a:ext uri="{9D8B030D-6E8A-4147-A177-3AD203B41FA5}">
                      <a16:colId xmlns="" xmlns:a16="http://schemas.microsoft.com/office/drawing/2014/main" val="3812572712"/>
                    </a:ext>
                  </a:extLst>
                </a:gridCol>
                <a:gridCol w="3280970">
                  <a:extLst>
                    <a:ext uri="{9D8B030D-6E8A-4147-A177-3AD203B41FA5}">
                      <a16:colId xmlns="" xmlns:a16="http://schemas.microsoft.com/office/drawing/2014/main" val="2690905276"/>
                    </a:ext>
                  </a:extLst>
                </a:gridCol>
              </a:tblGrid>
              <a:tr h="6729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อำเภอ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จำนวนองค์กรปกครองส่วนท้องถิ่น</a:t>
                      </a:r>
                      <a:b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</a:br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ที่ได้รับการคัดเลือก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44165506"/>
                  </a:ext>
                </a:extLst>
              </a:tr>
              <a:tr h="32977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เมืองสตูล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230279794"/>
                  </a:ext>
                </a:extLst>
              </a:tr>
              <a:tr h="32977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ควนโดน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31256304"/>
                  </a:ext>
                </a:extLst>
              </a:tr>
              <a:tr h="32977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ควนกาหลง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0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76053507"/>
                  </a:ext>
                </a:extLst>
              </a:tr>
              <a:tr h="32977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ท่าแพ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8565625"/>
                  </a:ext>
                </a:extLst>
              </a:tr>
              <a:tr h="32977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ละงู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23285478"/>
                  </a:ext>
                </a:extLst>
              </a:tr>
              <a:tr h="32977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ทุ่งหว้า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73982767"/>
                  </a:ext>
                </a:extLst>
              </a:tr>
              <a:tr h="32977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มะนัง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45244222"/>
                  </a:ext>
                </a:extLst>
              </a:tr>
              <a:tr h="3297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รวม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42609333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717C8F0-5AAE-4468-A98D-28183E8B4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876" y="4184597"/>
            <a:ext cx="1759173" cy="24836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01333BF-95F2-4E33-9E03-8AEDA171D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574" y="1550420"/>
            <a:ext cx="1759173" cy="2483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C596A13-250F-4142-A82F-A52A61F0F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109" y="1553162"/>
            <a:ext cx="1693003" cy="24836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C79C363F-AFE2-42F6-882A-CBCAE2A34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576" y="1565788"/>
            <a:ext cx="1759172" cy="25352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41CC1F0C-B79B-492F-B945-D1F48ACAF0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21" y="4248794"/>
            <a:ext cx="1788016" cy="24194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30105274-76B6-40A1-9C1A-B42F5AAECFCE}"/>
              </a:ext>
            </a:extLst>
          </p:cNvPr>
          <p:cNvSpPr/>
          <p:nvPr/>
        </p:nvSpPr>
        <p:spPr>
          <a:xfrm>
            <a:off x="6122504" y="1550504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="" xmlns:a16="http://schemas.microsoft.com/office/drawing/2014/main" id="{5CAFBDA0-291F-44CB-B368-58537644E826}"/>
              </a:ext>
            </a:extLst>
          </p:cNvPr>
          <p:cNvSpPr/>
          <p:nvPr/>
        </p:nvSpPr>
        <p:spPr>
          <a:xfrm>
            <a:off x="5865401" y="3233124"/>
            <a:ext cx="461197" cy="39175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2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การประชุมผู้บริหารสถานศึกษาในสังกัด ประจำเดือน กุมภาพันธ์ 2559">
            <a:extLst>
              <a:ext uri="{FF2B5EF4-FFF2-40B4-BE49-F238E27FC236}">
                <a16:creationId xmlns="" xmlns:a16="http://schemas.microsoft.com/office/drawing/2014/main" id="{0A5EEE71-9F93-440A-AA22-F7B51BDB8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181" y="1711187"/>
            <a:ext cx="5393635" cy="404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1AC1EE-F84D-4C59-A257-C7425AAD03C5}"/>
              </a:ext>
            </a:extLst>
          </p:cNvPr>
          <p:cNvSpPr txBox="1"/>
          <p:nvPr/>
        </p:nvSpPr>
        <p:spPr>
          <a:xfrm>
            <a:off x="1490869" y="644297"/>
            <a:ext cx="92102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รายละเอียดตัวชี้วัดการดำเนินงานส่งเสริมสุขภาพวัยรุ่น </a:t>
            </a:r>
            <a:b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36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ปีงบประมาณ พ.ศ.2564</a:t>
            </a:r>
          </a:p>
        </p:txBody>
      </p:sp>
    </p:spTree>
    <p:extLst>
      <p:ext uri="{BB962C8B-B14F-4D97-AF65-F5344CB8AC3E}">
        <p14:creationId xmlns:p14="http://schemas.microsoft.com/office/powerpoint/2010/main" val="353067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8 สิ่งในร่างกาย ที่จำเป็นต้องตรวจหลังการคลอด - Jaotourlek :: เจ้าตัวเล็ก  เว็ปรู้ใจของคุณแม่ และคนท้อง ::">
            <a:extLst>
              <a:ext uri="{FF2B5EF4-FFF2-40B4-BE49-F238E27FC236}">
                <a16:creationId xmlns="" xmlns:a16="http://schemas.microsoft.com/office/drawing/2014/main" id="{99231B8B-A2B9-4D38-AC53-6CB9375C4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850" y="5810572"/>
            <a:ext cx="1534223" cy="100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9E5DC9-2E3D-4B72-8448-F9D46429AEC9}"/>
              </a:ext>
            </a:extLst>
          </p:cNvPr>
          <p:cNvSpPr txBox="1"/>
          <p:nvPr/>
        </p:nvSpPr>
        <p:spPr>
          <a:xfrm>
            <a:off x="0" y="1"/>
            <a:ext cx="12192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th-TH" sz="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1. รายละเอียดตัวชี้วัด</a:t>
            </a:r>
            <a:r>
              <a:rPr lang="th-TH" sz="3200" b="1" u="sng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การดำเนินงานป้องกันและแก้ไขปัญหาการตั้งครรภ์ในวัยรุ่น</a:t>
            </a:r>
          </a:p>
          <a:p>
            <a:pPr algn="ctr"/>
            <a:endParaRPr lang="en-US" sz="800" b="1" u="sng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7DAF3F4-B1FE-4805-AB22-0BEF41802647}"/>
              </a:ext>
            </a:extLst>
          </p:cNvPr>
          <p:cNvSpPr txBox="1"/>
          <p:nvPr/>
        </p:nvSpPr>
        <p:spPr>
          <a:xfrm>
            <a:off x="685896" y="1031254"/>
            <a:ext cx="515718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1.1 อัตราการคลอดมีชีพในหญิงอายุ 10 – 14 ปี  </a:t>
            </a:r>
            <a:endParaRPr lang="en-US" sz="2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A6359DA-9946-414E-BC53-1778D071E438}"/>
              </a:ext>
            </a:extLst>
          </p:cNvPr>
          <p:cNvGrpSpPr/>
          <p:nvPr/>
        </p:nvGrpSpPr>
        <p:grpSpPr>
          <a:xfrm>
            <a:off x="455568" y="1891326"/>
            <a:ext cx="11308505" cy="3842724"/>
            <a:chOff x="485872" y="1118544"/>
            <a:chExt cx="11308505" cy="276459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37196D93-9656-40CC-A253-6FED655F8B48}"/>
                </a:ext>
              </a:extLst>
            </p:cNvPr>
            <p:cNvSpPr/>
            <p:nvPr/>
          </p:nvSpPr>
          <p:spPr>
            <a:xfrm>
              <a:off x="493061" y="1118544"/>
              <a:ext cx="11301316" cy="58477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800" b="1" dirty="0">
                  <a:solidFill>
                    <a:schemeClr val="tx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คำนิยาม : จำนวนการคลอดบุตรมีชีวิตของผู้หญิงอายุ 10 – 14 ปี </a:t>
              </a:r>
              <a:r>
                <a:rPr lang="th-TH" sz="2800" b="1" dirty="0" smtClean="0">
                  <a:solidFill>
                    <a:schemeClr val="tx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ต่อ</a:t>
              </a:r>
              <a:r>
                <a:rPr lang="th-TH" sz="2800" b="1" dirty="0">
                  <a:solidFill>
                    <a:schemeClr val="tx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จำนวนประชากรหญิงอายุ 15-19 ปี 1,000 คน</a:t>
              </a:r>
              <a:endParaRPr lang="en-US" sz="2800" b="1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65FEA662-E4F1-44BD-BEED-C52D0CA794C5}"/>
                </a:ext>
              </a:extLst>
            </p:cNvPr>
            <p:cNvSpPr/>
            <p:nvPr/>
          </p:nvSpPr>
          <p:spPr>
            <a:xfrm>
              <a:off x="493061" y="1762815"/>
              <a:ext cx="11301316" cy="584775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8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เกณฑ์เป้าหมาย </a:t>
              </a:r>
              <a:r>
                <a:rPr lang="en-US" sz="28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: </a:t>
              </a:r>
              <a:r>
                <a:rPr lang="th-TH" sz="28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ไม่เกิน 1.0 ต่อประชากรหญิงอายุ 10 – 14 ปี 1</a:t>
              </a:r>
              <a:r>
                <a:rPr lang="en-US" sz="28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,</a:t>
              </a:r>
              <a:r>
                <a:rPr lang="th-TH" sz="28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000 คน </a:t>
              </a:r>
              <a:endParaRPr lang="en-US" sz="2800" b="1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25DC86D2-A488-4DA2-8B9D-B370ECD85638}"/>
                </a:ext>
              </a:extLst>
            </p:cNvPr>
            <p:cNvSpPr/>
            <p:nvPr/>
          </p:nvSpPr>
          <p:spPr>
            <a:xfrm>
              <a:off x="493061" y="2390091"/>
              <a:ext cx="11301316" cy="58477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800" b="1" dirty="0" smtClean="0">
                  <a:solidFill>
                    <a:schemeClr val="tx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กลุ่มเป้าหมาย </a:t>
              </a:r>
              <a:r>
                <a:rPr lang="th-TH" sz="2800" b="1" dirty="0">
                  <a:solidFill>
                    <a:schemeClr val="tx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: ผู้หญิงอายุ 10 – 14 ปี ที่มีการคลอดบุตรมีชีพในระหว่างปีที่ทำการเก็บข้อมูล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8210835A-F64A-496F-9268-B7D0B883A202}"/>
                </a:ext>
              </a:extLst>
            </p:cNvPr>
            <p:cNvSpPr/>
            <p:nvPr/>
          </p:nvSpPr>
          <p:spPr>
            <a:xfrm>
              <a:off x="485872" y="3013412"/>
              <a:ext cx="11301316" cy="86972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8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วิธีการจัดเก็บข้อมูลและแหล่งข้อมูล </a:t>
              </a:r>
              <a:r>
                <a:rPr lang="en-US" sz="28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: </a:t>
              </a:r>
              <a:r>
                <a:rPr lang="th-TH" sz="28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เก็บรวบรวมข้อมูลจากผู้หญิงอายุ 10 – 14  ปี ที่มีในแฟ้ม </a:t>
              </a:r>
              <a:r>
                <a:rPr lang="en-US" sz="28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labor </a:t>
              </a:r>
              <a:r>
                <a:rPr lang="th-TH" sz="28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ข้อมูลในระบบ </a:t>
              </a:r>
              <a:r>
                <a:rPr lang="en-US" sz="28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Health Data Center </a:t>
              </a:r>
              <a:r>
                <a:rPr lang="th-TH" sz="28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กระทรวงสาธารณสุข</a:t>
              </a:r>
              <a:endParaRPr lang="en-US" sz="2800" b="1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3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ทบทวนผดุงครรภ์ Quiz | Quizalize">
            <a:extLst>
              <a:ext uri="{FF2B5EF4-FFF2-40B4-BE49-F238E27FC236}">
                <a16:creationId xmlns="" xmlns:a16="http://schemas.microsoft.com/office/drawing/2014/main" id="{1BE7D1C5-9DA8-455C-8E72-1B9632C3C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512" y="5372153"/>
            <a:ext cx="1608595" cy="125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9E5DC9-2E3D-4B72-8448-F9D46429AEC9}"/>
              </a:ext>
            </a:extLst>
          </p:cNvPr>
          <p:cNvSpPr txBox="1"/>
          <p:nvPr/>
        </p:nvSpPr>
        <p:spPr>
          <a:xfrm>
            <a:off x="0" y="1"/>
            <a:ext cx="12192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th-TH" sz="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1. รายละเอียดตัวชี้วัด</a:t>
            </a:r>
            <a:r>
              <a:rPr lang="th-TH" sz="3200" b="1" u="sng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การดำเนินงานป้องกันและแก้ไขปัญหาการตั้งครรภ์ในวัยรุ่น</a:t>
            </a:r>
          </a:p>
          <a:p>
            <a:pPr algn="ctr"/>
            <a:endParaRPr lang="en-US" sz="800" b="1" u="sng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7DAF3F4-B1FE-4805-AB22-0BEF41802647}"/>
              </a:ext>
            </a:extLst>
          </p:cNvPr>
          <p:cNvSpPr txBox="1"/>
          <p:nvPr/>
        </p:nvSpPr>
        <p:spPr>
          <a:xfrm>
            <a:off x="938819" y="1516937"/>
            <a:ext cx="515718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th-TH" sz="2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1.2 อัตราการคลอดมีชีพในหญิงอายุ 15 – 19 ปี </a:t>
            </a:r>
            <a:endParaRPr lang="en-US" sz="2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A6359DA-9946-414E-BC53-1778D071E438}"/>
              </a:ext>
            </a:extLst>
          </p:cNvPr>
          <p:cNvGrpSpPr/>
          <p:nvPr/>
        </p:nvGrpSpPr>
        <p:grpSpPr>
          <a:xfrm>
            <a:off x="685896" y="2605046"/>
            <a:ext cx="11308505" cy="2764591"/>
            <a:chOff x="485872" y="1118544"/>
            <a:chExt cx="11308505" cy="276459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37196D93-9656-40CC-A253-6FED655F8B48}"/>
                </a:ext>
              </a:extLst>
            </p:cNvPr>
            <p:cNvSpPr/>
            <p:nvPr/>
          </p:nvSpPr>
          <p:spPr>
            <a:xfrm>
              <a:off x="493061" y="1118544"/>
              <a:ext cx="11301316" cy="58477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200" b="1" dirty="0">
                  <a:solidFill>
                    <a:schemeClr val="tx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คำนิยาม : จำนวนการคลอดบุตรมีชีวิตของผู้หญิงอายุ 15-19 ปี จากข้อมูลในระบบ </a:t>
              </a:r>
              <a:r>
                <a:rPr lang="en-US" sz="2200" b="1" dirty="0">
                  <a:solidFill>
                    <a:schemeClr val="tx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HDC </a:t>
              </a:r>
              <a:r>
                <a:rPr lang="th-TH" sz="2200" b="1" dirty="0">
                  <a:solidFill>
                    <a:schemeClr val="tx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ต่อจำนวนประชากรหญิงอายุ 15-19 ปี 1,000 คน</a:t>
              </a:r>
              <a:endParaRPr lang="en-US" sz="2200" b="1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65FEA662-E4F1-44BD-BEED-C52D0CA794C5}"/>
                </a:ext>
              </a:extLst>
            </p:cNvPr>
            <p:cNvSpPr/>
            <p:nvPr/>
          </p:nvSpPr>
          <p:spPr>
            <a:xfrm>
              <a:off x="493061" y="1762815"/>
              <a:ext cx="11301316" cy="584775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2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เกณฑ์เป้าหมาย </a:t>
              </a:r>
              <a:r>
                <a:rPr lang="en-US" sz="22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: </a:t>
              </a:r>
              <a:r>
                <a:rPr lang="th-TH" sz="22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ไม่เกิน 27 ต่อประชากรหญิงอายุ 15-19 ปี 1,000 คน </a:t>
              </a:r>
              <a:endParaRPr lang="en-US" sz="2200" b="1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25DC86D2-A488-4DA2-8B9D-B370ECD85638}"/>
                </a:ext>
              </a:extLst>
            </p:cNvPr>
            <p:cNvSpPr/>
            <p:nvPr/>
          </p:nvSpPr>
          <p:spPr>
            <a:xfrm>
              <a:off x="493061" y="2390091"/>
              <a:ext cx="11301316" cy="584775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200" b="1" dirty="0">
                  <a:solidFill>
                    <a:schemeClr val="tx1"/>
                  </a:solidFill>
                  <a:latin typeface="TH SarabunIT๙" panose="020B0500040200020003" pitchFamily="34" charset="-34"/>
                  <a:cs typeface="TH SarabunIT๙" panose="020B0500040200020003" pitchFamily="34" charset="-34"/>
                </a:rPr>
                <a:t>ประชากรกลุ่มเป้าหมาย : ผู้หญิงอายุ 15-19 ปี ที่มีการคลอดบุตรมีชีพในระหว่างปีที่ทำการเก็บข้อมูล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8210835A-F64A-496F-9268-B7D0B883A202}"/>
                </a:ext>
              </a:extLst>
            </p:cNvPr>
            <p:cNvSpPr/>
            <p:nvPr/>
          </p:nvSpPr>
          <p:spPr>
            <a:xfrm>
              <a:off x="485872" y="3013412"/>
              <a:ext cx="11301316" cy="86972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2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วิธีการจัดเก็บข้อมูลและแหล่งข้อมูล </a:t>
              </a:r>
              <a:r>
                <a:rPr lang="en-US" sz="22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: </a:t>
              </a:r>
              <a:r>
                <a:rPr lang="th-TH" sz="22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เก็บรวบรวมข้อมูลจากผู้หญิงอายุ 15 – 19  ปี ที่มีในแฟ้ม </a:t>
              </a:r>
              <a:r>
                <a:rPr lang="en-US" sz="22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labor </a:t>
              </a:r>
              <a:r>
                <a:rPr lang="th-TH" sz="22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ข้อมูลในระบบ </a:t>
              </a:r>
              <a:r>
                <a:rPr lang="en-US" sz="22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Health Data Center </a:t>
              </a:r>
              <a:r>
                <a:rPr lang="th-TH" sz="2200" b="1" dirty="0">
                  <a:solidFill>
                    <a:schemeClr val="tx1"/>
                  </a:solidFill>
                  <a:effectLst/>
                  <a:latin typeface="TH SarabunIT๙" panose="020B0500040200020003" pitchFamily="34" charset="-34"/>
                  <a:ea typeface="Calibri" panose="020F0502020204030204" pitchFamily="34" charset="0"/>
                  <a:cs typeface="TH SarabunIT๙" panose="020B0500040200020003" pitchFamily="34" charset="-34"/>
                </a:rPr>
                <a:t>กระทรวงสาธารณสุข</a:t>
              </a:r>
              <a:endParaRPr lang="en-US" sz="2200" b="1" dirty="0">
                <a:solidFill>
                  <a:schemeClr val="tx1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144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7C182F-C9F6-4E75-95CC-192B16E26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638" y="5393894"/>
            <a:ext cx="2303878" cy="1437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9E5DC9-2E3D-4B72-8448-F9D46429AEC9}"/>
              </a:ext>
            </a:extLst>
          </p:cNvPr>
          <p:cNvSpPr txBox="1"/>
          <p:nvPr/>
        </p:nvSpPr>
        <p:spPr>
          <a:xfrm>
            <a:off x="0" y="1"/>
            <a:ext cx="12192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1. รายละเอียดตัวชี้วัด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การดำเนินงานป้องกันและแก้ไขปัญหาการตั้งครรภ์ในวัยรุ่น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7DAF3F4-B1FE-4805-AB22-0BEF41802647}"/>
              </a:ext>
            </a:extLst>
          </p:cNvPr>
          <p:cNvSpPr txBox="1"/>
          <p:nvPr/>
        </p:nvSpPr>
        <p:spPr>
          <a:xfrm>
            <a:off x="700528" y="788497"/>
            <a:ext cx="545694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1.3 ร้อยละการตั้งครรภ์ซ้ำในหญิงอายุน้อยกว่า 20 ปี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7196D93-9656-40CC-A253-6FED655F8B48}"/>
              </a:ext>
            </a:extLst>
          </p:cNvPr>
          <p:cNvSpPr/>
          <p:nvPr/>
        </p:nvSpPr>
        <p:spPr>
          <a:xfrm>
            <a:off x="704122" y="1406993"/>
            <a:ext cx="11301316" cy="100606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คำนิยาม : ร้อยละของหญิงอายุน้อยกว่า 20 ปีที่ตั้งครรภ์ตั้งแต่ครั้งที่ 2 ขึ้นไปต่อจำนวนหญิงอายุน้อยกว่า 20 ปี ที่มารับบริการด้วยเรื่องการคลอดทั้งการคลอดมีชีพ การคลอดไร้ชีพและการแท้งทุกประเภท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5FEA662-E4F1-44BD-BEED-C52D0CA794C5}"/>
              </a:ext>
            </a:extLst>
          </p:cNvPr>
          <p:cNvSpPr/>
          <p:nvPr/>
        </p:nvSpPr>
        <p:spPr>
          <a:xfrm>
            <a:off x="704122" y="2489197"/>
            <a:ext cx="11301316" cy="58477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เกณฑ์เป้าหมาย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: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ไม่เกินร้อยละ 13.5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25DC86D2-A488-4DA2-8B9D-B370ECD85638}"/>
              </a:ext>
            </a:extLst>
          </p:cNvPr>
          <p:cNvSpPr/>
          <p:nvPr/>
        </p:nvSpPr>
        <p:spPr>
          <a:xfrm>
            <a:off x="700528" y="3131978"/>
            <a:ext cx="11301316" cy="100606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ประชากรกลุ่มเป้าหมาย : หญิงอายุน้อยกว่า 20 ปี ที่มารับบริการอันเนื่องมาจากสิ้นสุดการตั้งครรภ์ด้วยการคลอดทั้งการคลอดมีชีพ </a:t>
            </a:r>
            <a:b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การคลอดไร้ชีพและการแท้งทุกประเภทในระหว่างปีที่ทำข้อมูลที่เป็นการตั้งครรภ์ตั้งแต่ครั้งที่ 2 เป็นต้นไป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210835A-F64A-496F-9268-B7D0B883A202}"/>
              </a:ext>
            </a:extLst>
          </p:cNvPr>
          <p:cNvSpPr/>
          <p:nvPr/>
        </p:nvSpPr>
        <p:spPr>
          <a:xfrm>
            <a:off x="700528" y="4216282"/>
            <a:ext cx="11301316" cy="11051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วิธีการจัดเก็บข้อมูลและแหล่งข้อมูล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: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เก็บรวบรวมข้อมูลจากผู้หญิงอายุน้อยกว่า 20 ปี ที่มารับบริการเนื่องมาจากสิ้นสุดการตั้งครรภ์ด้วยเรื่อง</a:t>
            </a:r>
            <a:b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การคลอดและการแท้งในสถานบริการสาธารณสุข ข้อมูลในระบบ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Health Data Center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กระทรวงสาธารณสุข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3709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9E5DC9-2E3D-4B72-8448-F9D46429AEC9}"/>
              </a:ext>
            </a:extLst>
          </p:cNvPr>
          <p:cNvSpPr txBox="1"/>
          <p:nvPr/>
        </p:nvSpPr>
        <p:spPr>
          <a:xfrm>
            <a:off x="0" y="1"/>
            <a:ext cx="1219200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1. รายละเอียดตัวชี้วัด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การดำเนินงานป้องกันและแก้ไขปัญหาการตั้งครรภ์ในวัยรุ่น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7DAF3F4-B1FE-4805-AB22-0BEF41802647}"/>
              </a:ext>
            </a:extLst>
          </p:cNvPr>
          <p:cNvSpPr txBox="1"/>
          <p:nvPr/>
        </p:nvSpPr>
        <p:spPr>
          <a:xfrm>
            <a:off x="839758" y="977978"/>
            <a:ext cx="1075166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1.4 ร้อยละของหญิงอายุน้อยกว่า 20 ปี ที่ได้รับบริการคุมกำเนิดหลังคลอดหรือหลังแท้ง (จำแนกรายวิธี 7 วิธี)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37196D93-9656-40CC-A253-6FED655F8B48}"/>
              </a:ext>
            </a:extLst>
          </p:cNvPr>
          <p:cNvSpPr/>
          <p:nvPr/>
        </p:nvSpPr>
        <p:spPr>
          <a:xfrm>
            <a:off x="700528" y="1648180"/>
            <a:ext cx="11301316" cy="11232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คำนิยาม : ร้อยละของหญิงอายุน้อยกว่า 20 ปีที่ได้รับบริการคุมกำเนิดวิธีใดวิธีหนึ่ง ดังต่อไปนี้ ได้แก่ 1) ยาเม็ดคุมกำเนิด</a:t>
            </a:r>
            <a:r>
              <a:rPr lang="en-US" sz="2200" b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2</a:t>
            </a:r>
            <a:r>
              <a:rPr lang="th-TH" sz="2200" b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) ยาฉีดคุมกำเนิด </a:t>
            </a:r>
            <a:br>
              <a:rPr lang="th-TH" sz="2200" b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200" b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3) ห่วงอนามัย 4) ยาฝังคุมกำเนิด 5) ถุงยางอนามัย 6) หมันชาย และ 7) หมันหญิง ภายใน 42 วันหลังคลอดหรือหลังแท้งต่อหญิงอายุน้อยกว่า </a:t>
            </a:r>
            <a:br>
              <a:rPr lang="th-TH" sz="2200" b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200" b="1" dirty="0">
                <a:solidFill>
                  <a:prstClr val="black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20 ปี ที่มารับบริการด้วยเรื่องคลอดหรือแท้งบุตรทั้งหมด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5FEA662-E4F1-44BD-BEED-C52D0CA794C5}"/>
              </a:ext>
            </a:extLst>
          </p:cNvPr>
          <p:cNvSpPr/>
          <p:nvPr/>
        </p:nvSpPr>
        <p:spPr>
          <a:xfrm>
            <a:off x="700528" y="2858170"/>
            <a:ext cx="11301316" cy="58477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เกณฑ์เป้าหมาย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: </a:t>
            </a:r>
            <a:r>
              <a:rPr lang="th-TH" sz="2200" b="1" dirty="0">
                <a:solidFill>
                  <a:prstClr val="black"/>
                </a:solidFill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กำหนดเป้าหมายการคุมกำเนิดด้วยวิธีกึ่งถาวร (ยาฝังคุมกำเนิดและห่วงอนามัยรวมกัน) ไม่น้อยกว่าร้อยละ 30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25DC86D2-A488-4DA2-8B9D-B370ECD85638}"/>
              </a:ext>
            </a:extLst>
          </p:cNvPr>
          <p:cNvSpPr/>
          <p:nvPr/>
        </p:nvSpPr>
        <p:spPr>
          <a:xfrm>
            <a:off x="700528" y="3523153"/>
            <a:ext cx="11301316" cy="100606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ประชากรกลุ่มเป้าหมาย : </a:t>
            </a:r>
            <a:r>
              <a:rPr kumimoji="0" lang="th-TH" sz="2200" b="1" i="0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หญิงอายุน้อยกว่า 20 ปี หลังคลอดหรือแท้งบุตรในระหว่างปีที่เก็บข้อมูล และได้รับบริการคุมกำเนิดด้วยวิธีคุมกำเนิดต่างดังต่อไปนี้ ยาเม็ดคุมกำเนิด ยาฉีดคุมกำเนิด ห่วงอนามัย ยาฝังคุมกำเนิด ถุงยางอนามัย หมันชาย และหมันหญิง ภายใน 42 วันหลังคลอดหรือหลังแท้ง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8210835A-F64A-496F-9268-B7D0B883A202}"/>
              </a:ext>
            </a:extLst>
          </p:cNvPr>
          <p:cNvSpPr/>
          <p:nvPr/>
        </p:nvSpPr>
        <p:spPr>
          <a:xfrm>
            <a:off x="700528" y="4609421"/>
            <a:ext cx="11301316" cy="11051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วิธีการจัดเก็บข้อมูลและแหล่งข้อมูล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: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 เก็บรวบรวมข้อมูลจากผู้หญิงอายุน้อยกว่า 20 ปี หลังคลอดหรือหลังแท้งบุตรในสถานบริการสาธารณสุข ข้อมูลในระบบ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Health Data Center </a:t>
            </a:r>
            <a:r>
              <a:rPr kumimoji="0" lang="th-TH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</a:rPr>
              <a:t>กระทรวงสาธารณสุข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698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A51AE15-D019-4039-A709-FAED077055C3}"/>
              </a:ext>
            </a:extLst>
          </p:cNvPr>
          <p:cNvSpPr txBox="1"/>
          <p:nvPr/>
        </p:nvSpPr>
        <p:spPr>
          <a:xfrm>
            <a:off x="0" y="1"/>
            <a:ext cx="12192000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2. รายละเอียดตัวชี้วัด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การดำเนินงานพัฒนาโรงพยาบาลตามมาตรฐานบริการสุขภาพที่เป็นมิตร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สำหรับวัยรุ่นและเยาวชน (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Youth Friendly Health Services : YFHS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7F9DBF8-9842-4B2A-9D45-D92100EADCF7}"/>
              </a:ext>
            </a:extLst>
          </p:cNvPr>
          <p:cNvSpPr/>
          <p:nvPr/>
        </p:nvSpPr>
        <p:spPr>
          <a:xfrm>
            <a:off x="3799616" y="4190735"/>
            <a:ext cx="8167096" cy="1014399"/>
          </a:xfrm>
          <a:prstGeom prst="rect">
            <a:avLst/>
          </a:prstGeom>
          <a:solidFill>
            <a:srgbClr val="D3D3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        *</a:t>
            </a:r>
            <a:r>
              <a:rPr kumimoji="0" lang="th-TH" sz="23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ผู้รับผิดชอบงานโรงพยาบาลกำหนดวันรับการประเมิน (</a:t>
            </a:r>
            <a:r>
              <a:rPr lang="th-TH" sz="2300" b="1" kern="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ภายใน</a:t>
            </a:r>
            <a:r>
              <a:rPr kumimoji="0" lang="th-TH" sz="23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เดือนพฤษภาคม) </a:t>
            </a: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×           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kern="0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</a:t>
            </a:r>
            <a:r>
              <a:rPr kumimoji="0" lang="th-TH" sz="24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(ขอให้แจ้งวันที่การรับการประเมินฯ ภายในวันที่ 30 ธันวาคม 2563)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5DBBC60-EBB4-4526-AEFE-2522795861F8}"/>
              </a:ext>
            </a:extLst>
          </p:cNvPr>
          <p:cNvSpPr/>
          <p:nvPr/>
        </p:nvSpPr>
        <p:spPr>
          <a:xfrm>
            <a:off x="3799617" y="2842057"/>
            <a:ext cx="8167096" cy="878115"/>
          </a:xfrm>
          <a:prstGeom prst="rect">
            <a:avLst/>
          </a:prstGeom>
          <a:solidFill>
            <a:srgbClr val="D3D3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th-TH" sz="2300" b="1" kern="0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     *</a:t>
            </a:r>
            <a:r>
              <a:rPr lang="th-TH" sz="2300" b="1" kern="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ผู้รับผิดชอบงานของโรงพยาบาลประเมินตนเองผ่านโปรแกรมออนไลน์ </a:t>
            </a:r>
            <a:r>
              <a:rPr lang="en-US" sz="2300" b="1" kern="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YFHS</a:t>
            </a:r>
            <a:r>
              <a:rPr lang="th-TH" sz="2300" b="1" kern="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ฉบับปรับปรุง </a:t>
            </a:r>
            <a:r>
              <a:rPr lang="th-TH" sz="4400" b="1" kern="0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×</a:t>
            </a:r>
            <a:br>
              <a:rPr lang="th-TH" sz="4400" b="1" kern="0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400" b="1" kern="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</a:t>
            </a:r>
            <a:r>
              <a:rPr lang="th-TH" sz="2400" kern="0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(โดยทางศูนย์ฯ 12 กำหนดวันสอนการใช้โปรแกรมในวันที่ 6 มกราคม </a:t>
            </a:r>
            <a:r>
              <a:rPr lang="th-TH" sz="2400" kern="0" dirty="0" smtClean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2564)</a:t>
            </a:r>
            <a:endParaRPr lang="th-TH" sz="2400" kern="0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44AAB47-51EA-4B61-B5C6-CF8D82B704E4}"/>
              </a:ext>
            </a:extLst>
          </p:cNvPr>
          <p:cNvSpPr/>
          <p:nvPr/>
        </p:nvSpPr>
        <p:spPr>
          <a:xfrm>
            <a:off x="3174712" y="5498360"/>
            <a:ext cx="8792000" cy="878115"/>
          </a:xfrm>
          <a:prstGeom prst="rect">
            <a:avLst/>
          </a:prstGeom>
          <a:solidFill>
            <a:srgbClr val="D3D3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kern="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เตรียมความพร้อม และรับการประเมินฯ จากศูนย์ฯ 12 และสำนักอนามัยเจริญพันธุ์ </a:t>
            </a: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×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EBEF4F7-F880-4257-ABA2-285E51E76D12}"/>
              </a:ext>
            </a:extLst>
          </p:cNvPr>
          <p:cNvSpPr/>
          <p:nvPr/>
        </p:nvSpPr>
        <p:spPr>
          <a:xfrm>
            <a:off x="3174712" y="1530015"/>
            <a:ext cx="8792001" cy="878115"/>
          </a:xfrm>
          <a:prstGeom prst="rect">
            <a:avLst/>
          </a:prstGeom>
          <a:solidFill>
            <a:srgbClr val="D3D3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r"/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พัฒนาศักยภาพทีมผู้ประเมินโรงพยาบาลตามมาตรฐาน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YFHS 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ฉบับปรับปรุง (พัฒนาครู ข)   </a:t>
            </a:r>
            <a:r>
              <a:rPr lang="th-TH" sz="2800" b="1" kern="0" dirty="0">
                <a:solidFill>
                  <a:srgbClr val="FF0000"/>
                </a:solidFill>
                <a:latin typeface="Agency FB" panose="020B0503020202020204" pitchFamily="34" charset="0"/>
                <a:cs typeface="TH SarabunIT๙" panose="020B0500040200020003" pitchFamily="34" charset="-34"/>
              </a:rPr>
              <a:t>√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5D5EE6BE-6C23-4D36-8EFF-4C56BD68DC6D}"/>
              </a:ext>
            </a:extLst>
          </p:cNvPr>
          <p:cNvCxnSpPr>
            <a:cxnSpLocks/>
          </p:cNvCxnSpPr>
          <p:nvPr/>
        </p:nvCxnSpPr>
        <p:spPr>
          <a:xfrm>
            <a:off x="1630469" y="5090202"/>
            <a:ext cx="1517491" cy="847215"/>
          </a:xfrm>
          <a:prstGeom prst="line">
            <a:avLst/>
          </a:prstGeom>
          <a:noFill/>
          <a:ln w="152400" cap="flat" cmpd="sng" algn="ctr">
            <a:solidFill>
              <a:srgbClr val="FE76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15622968-8105-4425-87B4-F5CF7963C0C9}"/>
              </a:ext>
            </a:extLst>
          </p:cNvPr>
          <p:cNvSpPr/>
          <p:nvPr/>
        </p:nvSpPr>
        <p:spPr>
          <a:xfrm>
            <a:off x="2766960" y="5498360"/>
            <a:ext cx="878115" cy="878115"/>
          </a:xfrm>
          <a:prstGeom prst="ellipse">
            <a:avLst/>
          </a:prstGeom>
          <a:solidFill>
            <a:srgbClr val="FE76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</a:p>
        </p:txBody>
      </p:sp>
      <p:sp>
        <p:nvSpPr>
          <p:cNvPr id="18" name="Freeform 14">
            <a:extLst>
              <a:ext uri="{FF2B5EF4-FFF2-40B4-BE49-F238E27FC236}">
                <a16:creationId xmlns="" xmlns:a16="http://schemas.microsoft.com/office/drawing/2014/main" id="{8360D5C4-A842-44AD-B47D-522F57C30D84}"/>
              </a:ext>
            </a:extLst>
          </p:cNvPr>
          <p:cNvSpPr>
            <a:spLocks/>
          </p:cNvSpPr>
          <p:nvPr/>
        </p:nvSpPr>
        <p:spPr bwMode="auto">
          <a:xfrm>
            <a:off x="1694" y="1607859"/>
            <a:ext cx="2309813" cy="4619625"/>
          </a:xfrm>
          <a:custGeom>
            <a:avLst/>
            <a:gdLst>
              <a:gd name="T0" fmla="*/ 0 w 3559"/>
              <a:gd name="T1" fmla="*/ 0 h 7118"/>
              <a:gd name="T2" fmla="*/ 3559 w 3559"/>
              <a:gd name="T3" fmla="*/ 3559 h 7118"/>
              <a:gd name="T4" fmla="*/ 0 w 3559"/>
              <a:gd name="T5" fmla="*/ 7118 h 7118"/>
              <a:gd name="T6" fmla="*/ 0 w 3559"/>
              <a:gd name="T7" fmla="*/ 6593 h 7118"/>
              <a:gd name="T8" fmla="*/ 3034 w 3559"/>
              <a:gd name="T9" fmla="*/ 3559 h 7118"/>
              <a:gd name="T10" fmla="*/ 0 w 3559"/>
              <a:gd name="T11" fmla="*/ 525 h 7118"/>
              <a:gd name="T12" fmla="*/ 0 w 3559"/>
              <a:gd name="T13" fmla="*/ 0 h 7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59" h="7118">
                <a:moveTo>
                  <a:pt x="0" y="0"/>
                </a:moveTo>
                <a:cubicBezTo>
                  <a:pt x="1966" y="0"/>
                  <a:pt x="3559" y="1594"/>
                  <a:pt x="3559" y="3559"/>
                </a:cubicBezTo>
                <a:cubicBezTo>
                  <a:pt x="3559" y="5525"/>
                  <a:pt x="1966" y="7118"/>
                  <a:pt x="0" y="7118"/>
                </a:cubicBezTo>
                <a:lnTo>
                  <a:pt x="0" y="6593"/>
                </a:lnTo>
                <a:cubicBezTo>
                  <a:pt x="1676" y="6593"/>
                  <a:pt x="3034" y="5235"/>
                  <a:pt x="3034" y="3559"/>
                </a:cubicBezTo>
                <a:cubicBezTo>
                  <a:pt x="3034" y="1884"/>
                  <a:pt x="1676" y="525"/>
                  <a:pt x="0" y="525"/>
                </a:cubicBezTo>
                <a:lnTo>
                  <a:pt x="0" y="0"/>
                </a:lnTo>
                <a:close/>
              </a:path>
            </a:pathLst>
          </a:custGeom>
          <a:solidFill>
            <a:srgbClr val="FE7600"/>
          </a:solidFill>
          <a:ln w="0">
            <a:solidFill>
              <a:srgbClr val="FE7600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D649F018-EB42-46DD-A4BC-4BD1DFDA6069}"/>
              </a:ext>
            </a:extLst>
          </p:cNvPr>
          <p:cNvCxnSpPr>
            <a:cxnSpLocks/>
          </p:cNvCxnSpPr>
          <p:nvPr/>
        </p:nvCxnSpPr>
        <p:spPr>
          <a:xfrm>
            <a:off x="1630469" y="4255905"/>
            <a:ext cx="2118348" cy="332835"/>
          </a:xfrm>
          <a:prstGeom prst="line">
            <a:avLst/>
          </a:prstGeom>
          <a:noFill/>
          <a:ln w="152400" cap="flat" cmpd="sng" algn="ctr">
            <a:solidFill>
              <a:srgbClr val="B1DB15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3B279E01-A6FB-4A13-88B2-0B40518CED37}"/>
              </a:ext>
            </a:extLst>
          </p:cNvPr>
          <p:cNvSpPr/>
          <p:nvPr/>
        </p:nvSpPr>
        <p:spPr>
          <a:xfrm>
            <a:off x="3350812" y="4190735"/>
            <a:ext cx="878115" cy="878115"/>
          </a:xfrm>
          <a:prstGeom prst="ellipse">
            <a:avLst/>
          </a:prstGeom>
          <a:solidFill>
            <a:srgbClr val="B1DB15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sp>
        <p:nvSpPr>
          <p:cNvPr id="21" name="Freeform 11">
            <a:extLst>
              <a:ext uri="{FF2B5EF4-FFF2-40B4-BE49-F238E27FC236}">
                <a16:creationId xmlns="" xmlns:a16="http://schemas.microsoft.com/office/drawing/2014/main" id="{19717D23-2190-4176-8E77-51960B1351C3}"/>
              </a:ext>
            </a:extLst>
          </p:cNvPr>
          <p:cNvSpPr>
            <a:spLocks/>
          </p:cNvSpPr>
          <p:nvPr/>
        </p:nvSpPr>
        <p:spPr bwMode="auto">
          <a:xfrm>
            <a:off x="1694" y="1947584"/>
            <a:ext cx="1968500" cy="3940175"/>
          </a:xfrm>
          <a:custGeom>
            <a:avLst/>
            <a:gdLst>
              <a:gd name="T0" fmla="*/ 0 w 3034"/>
              <a:gd name="T1" fmla="*/ 0 h 6068"/>
              <a:gd name="T2" fmla="*/ 3034 w 3034"/>
              <a:gd name="T3" fmla="*/ 3034 h 6068"/>
              <a:gd name="T4" fmla="*/ 0 w 3034"/>
              <a:gd name="T5" fmla="*/ 6068 h 6068"/>
              <a:gd name="T6" fmla="*/ 0 w 3034"/>
              <a:gd name="T7" fmla="*/ 5543 h 6068"/>
              <a:gd name="T8" fmla="*/ 2510 w 3034"/>
              <a:gd name="T9" fmla="*/ 3034 h 6068"/>
              <a:gd name="T10" fmla="*/ 0 w 3034"/>
              <a:gd name="T11" fmla="*/ 525 h 6068"/>
              <a:gd name="T12" fmla="*/ 0 w 3034"/>
              <a:gd name="T13" fmla="*/ 0 h 6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34" h="6068">
                <a:moveTo>
                  <a:pt x="0" y="0"/>
                </a:moveTo>
                <a:cubicBezTo>
                  <a:pt x="1676" y="0"/>
                  <a:pt x="3034" y="1359"/>
                  <a:pt x="3034" y="3034"/>
                </a:cubicBezTo>
                <a:cubicBezTo>
                  <a:pt x="3034" y="4710"/>
                  <a:pt x="1676" y="6068"/>
                  <a:pt x="0" y="6068"/>
                </a:cubicBezTo>
                <a:lnTo>
                  <a:pt x="0" y="5543"/>
                </a:lnTo>
                <a:cubicBezTo>
                  <a:pt x="1386" y="5543"/>
                  <a:pt x="2510" y="4420"/>
                  <a:pt x="2510" y="3034"/>
                </a:cubicBezTo>
                <a:cubicBezTo>
                  <a:pt x="2510" y="1649"/>
                  <a:pt x="1386" y="525"/>
                  <a:pt x="0" y="525"/>
                </a:cubicBezTo>
                <a:lnTo>
                  <a:pt x="0" y="0"/>
                </a:lnTo>
                <a:close/>
              </a:path>
            </a:pathLst>
          </a:custGeom>
          <a:solidFill>
            <a:srgbClr val="B1DB15"/>
          </a:solidFill>
          <a:ln w="0">
            <a:solidFill>
              <a:srgbClr val="B1DB15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7E36A74A-ADD7-49F5-A4C3-F69205C2D125}"/>
              </a:ext>
            </a:extLst>
          </p:cNvPr>
          <p:cNvCxnSpPr>
            <a:cxnSpLocks/>
          </p:cNvCxnSpPr>
          <p:nvPr/>
        </p:nvCxnSpPr>
        <p:spPr>
          <a:xfrm flipV="1">
            <a:off x="1391983" y="3272786"/>
            <a:ext cx="2339829" cy="470563"/>
          </a:xfrm>
          <a:prstGeom prst="line">
            <a:avLst/>
          </a:prstGeom>
          <a:noFill/>
          <a:ln w="152400" cap="flat" cmpd="sng" algn="ctr">
            <a:solidFill>
              <a:srgbClr val="00A891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78608BB3-1FFE-4D76-85FB-2F4B1F380B5C}"/>
              </a:ext>
            </a:extLst>
          </p:cNvPr>
          <p:cNvSpPr/>
          <p:nvPr/>
        </p:nvSpPr>
        <p:spPr>
          <a:xfrm>
            <a:off x="3350812" y="2833729"/>
            <a:ext cx="878115" cy="878115"/>
          </a:xfrm>
          <a:prstGeom prst="ellipse">
            <a:avLst/>
          </a:prstGeom>
          <a:solidFill>
            <a:srgbClr val="00A891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sp>
        <p:nvSpPr>
          <p:cNvPr id="24" name="Freeform 8">
            <a:extLst>
              <a:ext uri="{FF2B5EF4-FFF2-40B4-BE49-F238E27FC236}">
                <a16:creationId xmlns="" xmlns:a16="http://schemas.microsoft.com/office/drawing/2014/main" id="{09AC5A63-3345-4692-94A9-28AC72006E2C}"/>
              </a:ext>
            </a:extLst>
          </p:cNvPr>
          <p:cNvSpPr>
            <a:spLocks/>
          </p:cNvSpPr>
          <p:nvPr/>
        </p:nvSpPr>
        <p:spPr bwMode="auto">
          <a:xfrm>
            <a:off x="1694" y="2288897"/>
            <a:ext cx="1628775" cy="3257550"/>
          </a:xfrm>
          <a:custGeom>
            <a:avLst/>
            <a:gdLst>
              <a:gd name="T0" fmla="*/ 0 w 2510"/>
              <a:gd name="T1" fmla="*/ 0 h 5018"/>
              <a:gd name="T2" fmla="*/ 2510 w 2510"/>
              <a:gd name="T3" fmla="*/ 2509 h 5018"/>
              <a:gd name="T4" fmla="*/ 0 w 2510"/>
              <a:gd name="T5" fmla="*/ 5018 h 5018"/>
              <a:gd name="T6" fmla="*/ 0 w 2510"/>
              <a:gd name="T7" fmla="*/ 4493 h 5018"/>
              <a:gd name="T8" fmla="*/ 1985 w 2510"/>
              <a:gd name="T9" fmla="*/ 2509 h 5018"/>
              <a:gd name="T10" fmla="*/ 0 w 2510"/>
              <a:gd name="T11" fmla="*/ 525 h 5018"/>
              <a:gd name="T12" fmla="*/ 0 w 2510"/>
              <a:gd name="T13" fmla="*/ 0 h 50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10" h="5018">
                <a:moveTo>
                  <a:pt x="0" y="0"/>
                </a:moveTo>
                <a:cubicBezTo>
                  <a:pt x="1386" y="0"/>
                  <a:pt x="2510" y="1124"/>
                  <a:pt x="2510" y="2509"/>
                </a:cubicBezTo>
                <a:cubicBezTo>
                  <a:pt x="2510" y="3895"/>
                  <a:pt x="1386" y="5018"/>
                  <a:pt x="0" y="5018"/>
                </a:cubicBezTo>
                <a:lnTo>
                  <a:pt x="0" y="4493"/>
                </a:lnTo>
                <a:cubicBezTo>
                  <a:pt x="1096" y="4493"/>
                  <a:pt x="1985" y="3605"/>
                  <a:pt x="1985" y="2509"/>
                </a:cubicBezTo>
                <a:cubicBezTo>
                  <a:pt x="1985" y="1413"/>
                  <a:pt x="1096" y="525"/>
                  <a:pt x="0" y="525"/>
                </a:cubicBezTo>
                <a:lnTo>
                  <a:pt x="0" y="0"/>
                </a:lnTo>
                <a:close/>
              </a:path>
            </a:pathLst>
          </a:custGeom>
          <a:solidFill>
            <a:srgbClr val="00A891"/>
          </a:solidFill>
          <a:ln w="0">
            <a:solidFill>
              <a:srgbClr val="00A891"/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79A275B-1FAC-4666-B250-8748EB47B450}"/>
              </a:ext>
            </a:extLst>
          </p:cNvPr>
          <p:cNvCxnSpPr>
            <a:cxnSpLocks/>
          </p:cNvCxnSpPr>
          <p:nvPr/>
        </p:nvCxnSpPr>
        <p:spPr>
          <a:xfrm flipV="1">
            <a:off x="838200" y="2010124"/>
            <a:ext cx="2326765" cy="1307626"/>
          </a:xfrm>
          <a:prstGeom prst="line">
            <a:avLst/>
          </a:prstGeom>
          <a:noFill/>
          <a:ln w="152400" cap="flat" cmpd="sng" algn="ctr">
            <a:solidFill>
              <a:srgbClr val="013D4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50815E30-A8A4-4693-BF8A-2DEB41875288}"/>
              </a:ext>
            </a:extLst>
          </p:cNvPr>
          <p:cNvSpPr/>
          <p:nvPr/>
        </p:nvSpPr>
        <p:spPr>
          <a:xfrm>
            <a:off x="2766960" y="1530015"/>
            <a:ext cx="878115" cy="878115"/>
          </a:xfrm>
          <a:prstGeom prst="ellipse">
            <a:avLst/>
          </a:prstGeom>
          <a:solidFill>
            <a:srgbClr val="013D4D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27" name="Freeform 5">
            <a:extLst>
              <a:ext uri="{FF2B5EF4-FFF2-40B4-BE49-F238E27FC236}">
                <a16:creationId xmlns="" xmlns:a16="http://schemas.microsoft.com/office/drawing/2014/main" id="{D3EE0C15-3224-471D-9117-F0CB40C3D0CC}"/>
              </a:ext>
            </a:extLst>
          </p:cNvPr>
          <p:cNvSpPr>
            <a:spLocks/>
          </p:cNvSpPr>
          <p:nvPr/>
        </p:nvSpPr>
        <p:spPr bwMode="auto">
          <a:xfrm>
            <a:off x="1694" y="2630209"/>
            <a:ext cx="1287463" cy="2574925"/>
          </a:xfrm>
          <a:custGeom>
            <a:avLst/>
            <a:gdLst>
              <a:gd name="T0" fmla="*/ 0 w 1985"/>
              <a:gd name="T1" fmla="*/ 0 h 3968"/>
              <a:gd name="T2" fmla="*/ 1985 w 1985"/>
              <a:gd name="T3" fmla="*/ 1984 h 3968"/>
              <a:gd name="T4" fmla="*/ 0 w 1985"/>
              <a:gd name="T5" fmla="*/ 3968 h 3968"/>
              <a:gd name="T6" fmla="*/ 0 w 1985"/>
              <a:gd name="T7" fmla="*/ 3443 h 3968"/>
              <a:gd name="T8" fmla="*/ 1460 w 1985"/>
              <a:gd name="T9" fmla="*/ 1984 h 3968"/>
              <a:gd name="T10" fmla="*/ 0 w 1985"/>
              <a:gd name="T11" fmla="*/ 525 h 3968"/>
              <a:gd name="T12" fmla="*/ 0 w 1985"/>
              <a:gd name="T13" fmla="*/ 0 h 3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985" h="3968">
                <a:moveTo>
                  <a:pt x="0" y="0"/>
                </a:moveTo>
                <a:cubicBezTo>
                  <a:pt x="1096" y="0"/>
                  <a:pt x="1985" y="888"/>
                  <a:pt x="1985" y="1984"/>
                </a:cubicBezTo>
                <a:cubicBezTo>
                  <a:pt x="1985" y="3080"/>
                  <a:pt x="1096" y="3968"/>
                  <a:pt x="0" y="3968"/>
                </a:cubicBezTo>
                <a:lnTo>
                  <a:pt x="0" y="3443"/>
                </a:lnTo>
                <a:cubicBezTo>
                  <a:pt x="806" y="3443"/>
                  <a:pt x="1460" y="2790"/>
                  <a:pt x="1460" y="1984"/>
                </a:cubicBezTo>
                <a:cubicBezTo>
                  <a:pt x="1460" y="1178"/>
                  <a:pt x="806" y="525"/>
                  <a:pt x="0" y="525"/>
                </a:cubicBezTo>
                <a:lnTo>
                  <a:pt x="0" y="0"/>
                </a:lnTo>
                <a:close/>
              </a:path>
            </a:pathLst>
          </a:custGeom>
          <a:solidFill>
            <a:srgbClr val="013D4D"/>
          </a:solidFill>
          <a:ln w="0">
            <a:noFill/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8106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A51AE15-D019-4039-A709-FAED077055C3}"/>
              </a:ext>
            </a:extLst>
          </p:cNvPr>
          <p:cNvSpPr txBox="1"/>
          <p:nvPr/>
        </p:nvSpPr>
        <p:spPr>
          <a:xfrm>
            <a:off x="0" y="1"/>
            <a:ext cx="1219200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3. รายละเอียดตัวชี้วัด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การดำเนินงานสร้างการมีส่วนร่วมในการดำเนินงานตามมาตรฐาน</a:t>
            </a:r>
            <a:b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</a:b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อำเภออนามัยการเจริญพันธุ์ (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Reproductive Health District : RHD)</a:t>
            </a:r>
            <a:endParaRPr kumimoji="0" lang="th-TH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="" xmlns:a16="http://schemas.microsoft.com/office/drawing/2014/main" id="{F82BD04A-9872-435C-812B-FFDB2AA5A218}"/>
              </a:ext>
            </a:extLst>
          </p:cNvPr>
          <p:cNvSpPr/>
          <p:nvPr/>
        </p:nvSpPr>
        <p:spPr>
          <a:xfrm>
            <a:off x="280871" y="1624744"/>
            <a:ext cx="3920854" cy="31803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20" extrusionOk="0">
                <a:moveTo>
                  <a:pt x="20516" y="8520"/>
                </a:moveTo>
                <a:cubicBezTo>
                  <a:pt x="20241" y="7134"/>
                  <a:pt x="19933" y="5713"/>
                  <a:pt x="19189" y="4520"/>
                </a:cubicBezTo>
                <a:cubicBezTo>
                  <a:pt x="18606" y="3590"/>
                  <a:pt x="17796" y="2853"/>
                  <a:pt x="16922" y="2256"/>
                </a:cubicBezTo>
                <a:cubicBezTo>
                  <a:pt x="15999" y="1642"/>
                  <a:pt x="14995" y="1203"/>
                  <a:pt x="13959" y="870"/>
                </a:cubicBezTo>
                <a:cubicBezTo>
                  <a:pt x="12906" y="536"/>
                  <a:pt x="11821" y="308"/>
                  <a:pt x="10736" y="168"/>
                </a:cubicBezTo>
                <a:cubicBezTo>
                  <a:pt x="9716" y="28"/>
                  <a:pt x="8696" y="-25"/>
                  <a:pt x="7660" y="10"/>
                </a:cubicBezTo>
                <a:cubicBezTo>
                  <a:pt x="6624" y="45"/>
                  <a:pt x="5587" y="238"/>
                  <a:pt x="4632" y="659"/>
                </a:cubicBezTo>
                <a:cubicBezTo>
                  <a:pt x="3742" y="1045"/>
                  <a:pt x="2916" y="1607"/>
                  <a:pt x="2236" y="2344"/>
                </a:cubicBezTo>
                <a:cubicBezTo>
                  <a:pt x="1523" y="3098"/>
                  <a:pt x="989" y="4028"/>
                  <a:pt x="633" y="5028"/>
                </a:cubicBezTo>
                <a:cubicBezTo>
                  <a:pt x="196" y="6222"/>
                  <a:pt x="-15" y="7538"/>
                  <a:pt x="1" y="8801"/>
                </a:cubicBezTo>
                <a:cubicBezTo>
                  <a:pt x="17" y="10117"/>
                  <a:pt x="325" y="11451"/>
                  <a:pt x="1037" y="12556"/>
                </a:cubicBezTo>
                <a:cubicBezTo>
                  <a:pt x="1766" y="13679"/>
                  <a:pt x="2819" y="14469"/>
                  <a:pt x="3806" y="15276"/>
                </a:cubicBezTo>
                <a:cubicBezTo>
                  <a:pt x="4324" y="15697"/>
                  <a:pt x="4826" y="16136"/>
                  <a:pt x="5280" y="16627"/>
                </a:cubicBezTo>
                <a:cubicBezTo>
                  <a:pt x="5685" y="17083"/>
                  <a:pt x="6057" y="17574"/>
                  <a:pt x="6413" y="18066"/>
                </a:cubicBezTo>
                <a:cubicBezTo>
                  <a:pt x="7142" y="19048"/>
                  <a:pt x="7870" y="20066"/>
                  <a:pt x="8891" y="20698"/>
                </a:cubicBezTo>
                <a:cubicBezTo>
                  <a:pt x="10024" y="21400"/>
                  <a:pt x="11384" y="21575"/>
                  <a:pt x="12663" y="21505"/>
                </a:cubicBezTo>
                <a:cubicBezTo>
                  <a:pt x="14023" y="21435"/>
                  <a:pt x="15351" y="21119"/>
                  <a:pt x="16679" y="20803"/>
                </a:cubicBezTo>
                <a:cubicBezTo>
                  <a:pt x="17699" y="20575"/>
                  <a:pt x="18751" y="20399"/>
                  <a:pt x="19658" y="19785"/>
                </a:cubicBezTo>
                <a:cubicBezTo>
                  <a:pt x="20306" y="19347"/>
                  <a:pt x="20824" y="18697"/>
                  <a:pt x="21132" y="17943"/>
                </a:cubicBezTo>
                <a:cubicBezTo>
                  <a:pt x="21439" y="17171"/>
                  <a:pt x="21553" y="16329"/>
                  <a:pt x="21569" y="15486"/>
                </a:cubicBezTo>
                <a:cubicBezTo>
                  <a:pt x="21585" y="14556"/>
                  <a:pt x="21472" y="13609"/>
                  <a:pt x="21326" y="12679"/>
                </a:cubicBezTo>
                <a:cubicBezTo>
                  <a:pt x="21180" y="11714"/>
                  <a:pt x="20970" y="10766"/>
                  <a:pt x="20775" y="9819"/>
                </a:cubicBezTo>
                <a:cubicBezTo>
                  <a:pt x="20678" y="9380"/>
                  <a:pt x="20597" y="8941"/>
                  <a:pt x="20516" y="8520"/>
                </a:cubicBezTo>
                <a:cubicBezTo>
                  <a:pt x="20500" y="8450"/>
                  <a:pt x="20387" y="8468"/>
                  <a:pt x="20403" y="8555"/>
                </a:cubicBezTo>
                <a:cubicBezTo>
                  <a:pt x="20581" y="9450"/>
                  <a:pt x="20775" y="10363"/>
                  <a:pt x="20953" y="11258"/>
                </a:cubicBezTo>
                <a:cubicBezTo>
                  <a:pt x="21132" y="12188"/>
                  <a:pt x="21293" y="13117"/>
                  <a:pt x="21391" y="14065"/>
                </a:cubicBezTo>
                <a:cubicBezTo>
                  <a:pt x="21472" y="14942"/>
                  <a:pt x="21488" y="15837"/>
                  <a:pt x="21342" y="16715"/>
                </a:cubicBezTo>
                <a:cubicBezTo>
                  <a:pt x="21212" y="17504"/>
                  <a:pt x="20937" y="18259"/>
                  <a:pt x="20451" y="18873"/>
                </a:cubicBezTo>
                <a:cubicBezTo>
                  <a:pt x="19901" y="19575"/>
                  <a:pt x="19140" y="20013"/>
                  <a:pt x="18330" y="20277"/>
                </a:cubicBezTo>
                <a:cubicBezTo>
                  <a:pt x="17780" y="20452"/>
                  <a:pt x="17197" y="20557"/>
                  <a:pt x="16614" y="20680"/>
                </a:cubicBezTo>
                <a:cubicBezTo>
                  <a:pt x="15966" y="20838"/>
                  <a:pt x="15302" y="20978"/>
                  <a:pt x="14639" y="21119"/>
                </a:cubicBezTo>
                <a:cubicBezTo>
                  <a:pt x="13327" y="21364"/>
                  <a:pt x="11967" y="21522"/>
                  <a:pt x="10655" y="21242"/>
                </a:cubicBezTo>
                <a:cubicBezTo>
                  <a:pt x="10040" y="21119"/>
                  <a:pt x="9425" y="20891"/>
                  <a:pt x="8874" y="20540"/>
                </a:cubicBezTo>
                <a:cubicBezTo>
                  <a:pt x="8372" y="20224"/>
                  <a:pt x="7935" y="19803"/>
                  <a:pt x="7547" y="19347"/>
                </a:cubicBezTo>
                <a:cubicBezTo>
                  <a:pt x="6769" y="18452"/>
                  <a:pt x="6138" y="17399"/>
                  <a:pt x="5328" y="16522"/>
                </a:cubicBezTo>
                <a:cubicBezTo>
                  <a:pt x="4454" y="15556"/>
                  <a:pt x="3385" y="14837"/>
                  <a:pt x="2430" y="13977"/>
                </a:cubicBezTo>
                <a:cubicBezTo>
                  <a:pt x="1960" y="13539"/>
                  <a:pt x="1507" y="13065"/>
                  <a:pt x="1135" y="12521"/>
                </a:cubicBezTo>
                <a:cubicBezTo>
                  <a:pt x="778" y="11977"/>
                  <a:pt x="519" y="11380"/>
                  <a:pt x="341" y="10731"/>
                </a:cubicBezTo>
                <a:cubicBezTo>
                  <a:pt x="1" y="9450"/>
                  <a:pt x="34" y="8064"/>
                  <a:pt x="260" y="6766"/>
                </a:cubicBezTo>
                <a:cubicBezTo>
                  <a:pt x="471" y="5643"/>
                  <a:pt x="827" y="4537"/>
                  <a:pt x="1410" y="3572"/>
                </a:cubicBezTo>
                <a:cubicBezTo>
                  <a:pt x="1928" y="2712"/>
                  <a:pt x="2624" y="1975"/>
                  <a:pt x="3434" y="1414"/>
                </a:cubicBezTo>
                <a:cubicBezTo>
                  <a:pt x="4260" y="852"/>
                  <a:pt x="5199" y="484"/>
                  <a:pt x="6154" y="291"/>
                </a:cubicBezTo>
                <a:cubicBezTo>
                  <a:pt x="7142" y="98"/>
                  <a:pt x="8162" y="98"/>
                  <a:pt x="9182" y="150"/>
                </a:cubicBezTo>
                <a:cubicBezTo>
                  <a:pt x="10234" y="203"/>
                  <a:pt x="11303" y="343"/>
                  <a:pt x="12339" y="572"/>
                </a:cubicBezTo>
                <a:cubicBezTo>
                  <a:pt x="13408" y="800"/>
                  <a:pt x="14461" y="1133"/>
                  <a:pt x="15448" y="1589"/>
                </a:cubicBezTo>
                <a:cubicBezTo>
                  <a:pt x="16387" y="2028"/>
                  <a:pt x="17294" y="2589"/>
                  <a:pt x="18055" y="3344"/>
                </a:cubicBezTo>
                <a:cubicBezTo>
                  <a:pt x="18444" y="3730"/>
                  <a:pt x="18800" y="4151"/>
                  <a:pt x="19091" y="4625"/>
                </a:cubicBezTo>
                <a:cubicBezTo>
                  <a:pt x="19448" y="5221"/>
                  <a:pt x="19707" y="5888"/>
                  <a:pt x="19917" y="6555"/>
                </a:cubicBezTo>
                <a:cubicBezTo>
                  <a:pt x="20111" y="7204"/>
                  <a:pt x="20257" y="7871"/>
                  <a:pt x="20371" y="8538"/>
                </a:cubicBezTo>
                <a:cubicBezTo>
                  <a:pt x="20419" y="8626"/>
                  <a:pt x="20532" y="8590"/>
                  <a:pt x="20516" y="8520"/>
                </a:cubicBezTo>
                <a:close/>
              </a:path>
            </a:pathLst>
          </a:custGeom>
          <a:solidFill>
            <a:srgbClr val="A2B969">
              <a:lumMod val="75000"/>
            </a:srgb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2641C859-BC0F-4818-9F1D-AAC4A255A10D}"/>
              </a:ext>
            </a:extLst>
          </p:cNvPr>
          <p:cNvGrpSpPr/>
          <p:nvPr/>
        </p:nvGrpSpPr>
        <p:grpSpPr>
          <a:xfrm>
            <a:off x="171224" y="1427696"/>
            <a:ext cx="11936760" cy="3594289"/>
            <a:chOff x="127620" y="1455234"/>
            <a:chExt cx="11936760" cy="3594289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6CC0E644-58BA-4DD8-8A1D-4B51CD123EAB}"/>
                </a:ext>
              </a:extLst>
            </p:cNvPr>
            <p:cNvGrpSpPr/>
            <p:nvPr/>
          </p:nvGrpSpPr>
          <p:grpSpPr>
            <a:xfrm>
              <a:off x="3917396" y="1624744"/>
              <a:ext cx="4171445" cy="3416410"/>
              <a:chOff x="4068006" y="1225132"/>
              <a:chExt cx="3410561" cy="3010505"/>
            </a:xfrm>
          </p:grpSpPr>
          <p:sp>
            <p:nvSpPr>
              <p:cNvPr id="31" name="Shape">
                <a:extLst>
                  <a:ext uri="{FF2B5EF4-FFF2-40B4-BE49-F238E27FC236}">
                    <a16:creationId xmlns="" xmlns:a16="http://schemas.microsoft.com/office/drawing/2014/main" id="{88257928-EBF4-4C24-8DAC-BE8E4C28232C}"/>
                  </a:ext>
                </a:extLst>
              </p:cNvPr>
              <p:cNvSpPr/>
              <p:nvPr/>
            </p:nvSpPr>
            <p:spPr>
              <a:xfrm>
                <a:off x="4405139" y="1268929"/>
                <a:ext cx="3034400" cy="2934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9" h="20734" extrusionOk="0">
                    <a:moveTo>
                      <a:pt x="19728" y="14171"/>
                    </a:moveTo>
                    <a:cubicBezTo>
                      <a:pt x="20467" y="12119"/>
                      <a:pt x="20643" y="9976"/>
                      <a:pt x="20590" y="7814"/>
                    </a:cubicBezTo>
                    <a:cubicBezTo>
                      <a:pt x="20555" y="5780"/>
                      <a:pt x="20643" y="3289"/>
                      <a:pt x="19182" y="1695"/>
                    </a:cubicBezTo>
                    <a:cubicBezTo>
                      <a:pt x="17210" y="-467"/>
                      <a:pt x="13461" y="-156"/>
                      <a:pt x="10873" y="431"/>
                    </a:cubicBezTo>
                    <a:cubicBezTo>
                      <a:pt x="8602" y="944"/>
                      <a:pt x="6419" y="1786"/>
                      <a:pt x="4342" y="2794"/>
                    </a:cubicBezTo>
                    <a:cubicBezTo>
                      <a:pt x="2969" y="3454"/>
                      <a:pt x="1296" y="4131"/>
                      <a:pt x="522" y="5506"/>
                    </a:cubicBezTo>
                    <a:cubicBezTo>
                      <a:pt x="-957" y="8089"/>
                      <a:pt x="1032" y="10360"/>
                      <a:pt x="2441" y="12412"/>
                    </a:cubicBezTo>
                    <a:cubicBezTo>
                      <a:pt x="3409" y="13841"/>
                      <a:pt x="4166" y="15399"/>
                      <a:pt x="5134" y="16809"/>
                    </a:cubicBezTo>
                    <a:cubicBezTo>
                      <a:pt x="6102" y="18238"/>
                      <a:pt x="7334" y="19557"/>
                      <a:pt x="8936" y="20235"/>
                    </a:cubicBezTo>
                    <a:cubicBezTo>
                      <a:pt x="11049" y="21133"/>
                      <a:pt x="13619" y="20767"/>
                      <a:pt x="15591" y="19539"/>
                    </a:cubicBezTo>
                    <a:cubicBezTo>
                      <a:pt x="17562" y="18312"/>
                      <a:pt x="18953" y="16333"/>
                      <a:pt x="19728" y="14171"/>
                    </a:cubicBezTo>
                    <a:close/>
                  </a:path>
                </a:pathLst>
              </a:custGeom>
              <a:solidFill>
                <a:srgbClr val="F7931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Shape">
                <a:extLst>
                  <a:ext uri="{FF2B5EF4-FFF2-40B4-BE49-F238E27FC236}">
                    <a16:creationId xmlns="" xmlns:a16="http://schemas.microsoft.com/office/drawing/2014/main" id="{7E7FC020-1753-4C3B-9F4A-15F013453CEF}"/>
                  </a:ext>
                </a:extLst>
              </p:cNvPr>
              <p:cNvSpPr/>
              <p:nvPr/>
            </p:nvSpPr>
            <p:spPr>
              <a:xfrm>
                <a:off x="4426023" y="1349044"/>
                <a:ext cx="3052544" cy="2886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3" h="21184" extrusionOk="0">
                    <a:moveTo>
                      <a:pt x="18922" y="15774"/>
                    </a:moveTo>
                    <a:cubicBezTo>
                      <a:pt x="19515" y="14670"/>
                      <a:pt x="19964" y="13471"/>
                      <a:pt x="20270" y="12234"/>
                    </a:cubicBezTo>
                    <a:cubicBezTo>
                      <a:pt x="20575" y="11054"/>
                      <a:pt x="20755" y="9836"/>
                      <a:pt x="20917" y="8618"/>
                    </a:cubicBezTo>
                    <a:cubicBezTo>
                      <a:pt x="21222" y="6506"/>
                      <a:pt x="21474" y="4108"/>
                      <a:pt x="20036" y="2376"/>
                    </a:cubicBezTo>
                    <a:cubicBezTo>
                      <a:pt x="18868" y="949"/>
                      <a:pt x="17035" y="378"/>
                      <a:pt x="15328" y="149"/>
                    </a:cubicBezTo>
                    <a:cubicBezTo>
                      <a:pt x="13280" y="-136"/>
                      <a:pt x="11159" y="16"/>
                      <a:pt x="9129" y="359"/>
                    </a:cubicBezTo>
                    <a:cubicBezTo>
                      <a:pt x="7853" y="568"/>
                      <a:pt x="6577" y="892"/>
                      <a:pt x="5337" y="1253"/>
                    </a:cubicBezTo>
                    <a:cubicBezTo>
                      <a:pt x="4367" y="1539"/>
                      <a:pt x="3360" y="1786"/>
                      <a:pt x="2444" y="2224"/>
                    </a:cubicBezTo>
                    <a:cubicBezTo>
                      <a:pt x="1509" y="2681"/>
                      <a:pt x="701" y="3385"/>
                      <a:pt x="287" y="4393"/>
                    </a:cubicBezTo>
                    <a:cubicBezTo>
                      <a:pt x="-126" y="5402"/>
                      <a:pt x="-54" y="6487"/>
                      <a:pt x="251" y="7514"/>
                    </a:cubicBezTo>
                    <a:cubicBezTo>
                      <a:pt x="575" y="8599"/>
                      <a:pt x="1096" y="9608"/>
                      <a:pt x="1581" y="10635"/>
                    </a:cubicBezTo>
                    <a:cubicBezTo>
                      <a:pt x="2156" y="11834"/>
                      <a:pt x="2587" y="13090"/>
                      <a:pt x="3073" y="14346"/>
                    </a:cubicBezTo>
                    <a:cubicBezTo>
                      <a:pt x="3917" y="16497"/>
                      <a:pt x="4978" y="18685"/>
                      <a:pt x="6864" y="19999"/>
                    </a:cubicBezTo>
                    <a:cubicBezTo>
                      <a:pt x="8679" y="21255"/>
                      <a:pt x="11015" y="21464"/>
                      <a:pt x="13064" y="20855"/>
                    </a:cubicBezTo>
                    <a:cubicBezTo>
                      <a:pt x="15095" y="20265"/>
                      <a:pt x="16820" y="18857"/>
                      <a:pt x="18096" y="17106"/>
                    </a:cubicBezTo>
                    <a:cubicBezTo>
                      <a:pt x="18401" y="16687"/>
                      <a:pt x="18671" y="16231"/>
                      <a:pt x="18922" y="15774"/>
                    </a:cubicBezTo>
                    <a:cubicBezTo>
                      <a:pt x="18958" y="15698"/>
                      <a:pt x="18850" y="15641"/>
                      <a:pt x="18814" y="15698"/>
                    </a:cubicBezTo>
                    <a:cubicBezTo>
                      <a:pt x="17790" y="17582"/>
                      <a:pt x="16299" y="19199"/>
                      <a:pt x="14448" y="20170"/>
                    </a:cubicBezTo>
                    <a:cubicBezTo>
                      <a:pt x="12543" y="21160"/>
                      <a:pt x="10243" y="21369"/>
                      <a:pt x="8248" y="20589"/>
                    </a:cubicBezTo>
                    <a:cubicBezTo>
                      <a:pt x="6199" y="19789"/>
                      <a:pt x="4816" y="17962"/>
                      <a:pt x="3881" y="15945"/>
                    </a:cubicBezTo>
                    <a:cubicBezTo>
                      <a:pt x="3324" y="14765"/>
                      <a:pt x="2893" y="13509"/>
                      <a:pt x="2426" y="12291"/>
                    </a:cubicBezTo>
                    <a:cubicBezTo>
                      <a:pt x="2192" y="11701"/>
                      <a:pt x="1958" y="11130"/>
                      <a:pt x="1689" y="10578"/>
                    </a:cubicBezTo>
                    <a:cubicBezTo>
                      <a:pt x="1455" y="10084"/>
                      <a:pt x="1204" y="9570"/>
                      <a:pt x="970" y="9075"/>
                    </a:cubicBezTo>
                    <a:cubicBezTo>
                      <a:pt x="521" y="8085"/>
                      <a:pt x="126" y="7039"/>
                      <a:pt x="126" y="5935"/>
                    </a:cubicBezTo>
                    <a:cubicBezTo>
                      <a:pt x="126" y="4812"/>
                      <a:pt x="629" y="3746"/>
                      <a:pt x="1437" y="3042"/>
                    </a:cubicBezTo>
                    <a:cubicBezTo>
                      <a:pt x="2210" y="2376"/>
                      <a:pt x="3180" y="2034"/>
                      <a:pt x="4115" y="1748"/>
                    </a:cubicBezTo>
                    <a:cubicBezTo>
                      <a:pt x="5211" y="1425"/>
                      <a:pt x="6307" y="1101"/>
                      <a:pt x="7421" y="835"/>
                    </a:cubicBezTo>
                    <a:cubicBezTo>
                      <a:pt x="9578" y="340"/>
                      <a:pt x="11788" y="35"/>
                      <a:pt x="13998" y="149"/>
                    </a:cubicBezTo>
                    <a:cubicBezTo>
                      <a:pt x="15724" y="226"/>
                      <a:pt x="17592" y="549"/>
                      <a:pt x="19048" y="1615"/>
                    </a:cubicBezTo>
                    <a:cubicBezTo>
                      <a:pt x="19803" y="2167"/>
                      <a:pt x="20414" y="2928"/>
                      <a:pt x="20719" y="3841"/>
                    </a:cubicBezTo>
                    <a:cubicBezTo>
                      <a:pt x="21079" y="4869"/>
                      <a:pt x="21079" y="6011"/>
                      <a:pt x="20971" y="7096"/>
                    </a:cubicBezTo>
                    <a:cubicBezTo>
                      <a:pt x="20917" y="7648"/>
                      <a:pt x="20845" y="8200"/>
                      <a:pt x="20773" y="8751"/>
                    </a:cubicBezTo>
                    <a:cubicBezTo>
                      <a:pt x="20701" y="9322"/>
                      <a:pt x="20611" y="9893"/>
                      <a:pt x="20521" y="10464"/>
                    </a:cubicBezTo>
                    <a:cubicBezTo>
                      <a:pt x="20306" y="11682"/>
                      <a:pt x="20018" y="12900"/>
                      <a:pt x="19569" y="14042"/>
                    </a:cubicBezTo>
                    <a:cubicBezTo>
                      <a:pt x="19353" y="14613"/>
                      <a:pt x="19102" y="15184"/>
                      <a:pt x="18796" y="15717"/>
                    </a:cubicBezTo>
                    <a:cubicBezTo>
                      <a:pt x="18778" y="15774"/>
                      <a:pt x="18886" y="15850"/>
                      <a:pt x="18922" y="15774"/>
                    </a:cubicBezTo>
                    <a:close/>
                  </a:path>
                </a:pathLst>
              </a:custGeom>
              <a:solidFill>
                <a:srgbClr val="F7931F">
                  <a:lumMod val="7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Circle">
                <a:extLst>
                  <a:ext uri="{FF2B5EF4-FFF2-40B4-BE49-F238E27FC236}">
                    <a16:creationId xmlns="" xmlns:a16="http://schemas.microsoft.com/office/drawing/2014/main" id="{4168DB7A-068E-43BB-BFE5-47D8E6DD75C8}"/>
                  </a:ext>
                </a:extLst>
              </p:cNvPr>
              <p:cNvSpPr/>
              <p:nvPr/>
            </p:nvSpPr>
            <p:spPr>
              <a:xfrm>
                <a:off x="4068006" y="1225132"/>
                <a:ext cx="855370" cy="822196"/>
              </a:xfrm>
              <a:prstGeom prst="ellipse">
                <a:avLst/>
              </a:prstGeom>
              <a:solidFill>
                <a:sysClr val="window" lastClr="FFFFFF"/>
              </a:solidFill>
              <a:ln w="12700">
                <a:miter lim="400000"/>
              </a:ln>
              <a:effectLst>
                <a:outerShdw blurRad="1397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3" name="Shape">
              <a:extLst>
                <a:ext uri="{FF2B5EF4-FFF2-40B4-BE49-F238E27FC236}">
                  <a16:creationId xmlns="" xmlns:a16="http://schemas.microsoft.com/office/drawing/2014/main" id="{7EA3A982-E251-40CC-A4CC-70D76FC0932E}"/>
                </a:ext>
              </a:extLst>
            </p:cNvPr>
            <p:cNvSpPr/>
            <p:nvPr/>
          </p:nvSpPr>
          <p:spPr>
            <a:xfrm>
              <a:off x="212207" y="1715197"/>
              <a:ext cx="4053854" cy="305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1" h="20594" extrusionOk="0">
                  <a:moveTo>
                    <a:pt x="17291" y="5825"/>
                  </a:moveTo>
                  <a:cubicBezTo>
                    <a:pt x="16775" y="4427"/>
                    <a:pt x="16203" y="3011"/>
                    <a:pt x="15255" y="2050"/>
                  </a:cubicBezTo>
                  <a:cubicBezTo>
                    <a:pt x="12731" y="-554"/>
                    <a:pt x="8227" y="-257"/>
                    <a:pt x="5229" y="652"/>
                  </a:cubicBezTo>
                  <a:cubicBezTo>
                    <a:pt x="2078" y="1613"/>
                    <a:pt x="0" y="4392"/>
                    <a:pt x="0" y="8586"/>
                  </a:cubicBezTo>
                  <a:cubicBezTo>
                    <a:pt x="0" y="10805"/>
                    <a:pt x="502" y="13129"/>
                    <a:pt x="1924" y="14580"/>
                  </a:cubicBezTo>
                  <a:cubicBezTo>
                    <a:pt x="3179" y="15838"/>
                    <a:pt x="4797" y="16293"/>
                    <a:pt x="6136" y="17394"/>
                  </a:cubicBezTo>
                  <a:cubicBezTo>
                    <a:pt x="7446" y="18477"/>
                    <a:pt x="8576" y="20120"/>
                    <a:pt x="10193" y="20487"/>
                  </a:cubicBezTo>
                  <a:cubicBezTo>
                    <a:pt x="12592" y="21046"/>
                    <a:pt x="14990" y="19298"/>
                    <a:pt x="17110" y="18128"/>
                  </a:cubicBezTo>
                  <a:cubicBezTo>
                    <a:pt x="21600" y="15611"/>
                    <a:pt x="18811" y="9966"/>
                    <a:pt x="17291" y="5825"/>
                  </a:cubicBezTo>
                  <a:close/>
                </a:path>
              </a:pathLst>
            </a:custGeom>
            <a:solidFill>
              <a:srgbClr val="A2B969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ECD24D19-45A8-4425-A951-4FFD0D7A2967}"/>
                </a:ext>
              </a:extLst>
            </p:cNvPr>
            <p:cNvGrpSpPr/>
            <p:nvPr/>
          </p:nvGrpSpPr>
          <p:grpSpPr>
            <a:xfrm>
              <a:off x="8071113" y="1756992"/>
              <a:ext cx="3993267" cy="3292531"/>
              <a:chOff x="7668529" y="1890011"/>
              <a:chExt cx="3993267" cy="3292531"/>
            </a:xfrm>
          </p:grpSpPr>
          <p:sp>
            <p:nvSpPr>
              <p:cNvPr id="39" name="Shape">
                <a:extLst>
                  <a:ext uri="{FF2B5EF4-FFF2-40B4-BE49-F238E27FC236}">
                    <a16:creationId xmlns="" xmlns:a16="http://schemas.microsoft.com/office/drawing/2014/main" id="{A7D0CD69-C839-441C-9370-AE4D334A8F34}"/>
                  </a:ext>
                </a:extLst>
              </p:cNvPr>
              <p:cNvSpPr/>
              <p:nvPr/>
            </p:nvSpPr>
            <p:spPr>
              <a:xfrm>
                <a:off x="7798579" y="1939919"/>
                <a:ext cx="3863217" cy="3242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9" h="20345" extrusionOk="0">
                    <a:moveTo>
                      <a:pt x="14967" y="1408"/>
                    </a:moveTo>
                    <a:cubicBezTo>
                      <a:pt x="12925" y="533"/>
                      <a:pt x="10749" y="221"/>
                      <a:pt x="8542" y="96"/>
                    </a:cubicBezTo>
                    <a:cubicBezTo>
                      <a:pt x="6471" y="-8"/>
                      <a:pt x="3934" y="-279"/>
                      <a:pt x="2163" y="1033"/>
                    </a:cubicBezTo>
                    <a:cubicBezTo>
                      <a:pt x="-209" y="2804"/>
                      <a:pt x="-194" y="6532"/>
                      <a:pt x="196" y="9136"/>
                    </a:cubicBezTo>
                    <a:cubicBezTo>
                      <a:pt x="526" y="11406"/>
                      <a:pt x="1217" y="13614"/>
                      <a:pt x="2088" y="15739"/>
                    </a:cubicBezTo>
                    <a:cubicBezTo>
                      <a:pt x="2658" y="17134"/>
                      <a:pt x="3213" y="18821"/>
                      <a:pt x="4549" y="19696"/>
                    </a:cubicBezTo>
                    <a:cubicBezTo>
                      <a:pt x="7071" y="21321"/>
                      <a:pt x="9548" y="19530"/>
                      <a:pt x="11754" y="18301"/>
                    </a:cubicBezTo>
                    <a:cubicBezTo>
                      <a:pt x="13285" y="17447"/>
                      <a:pt x="14937" y="16822"/>
                      <a:pt x="16483" y="15968"/>
                    </a:cubicBezTo>
                    <a:cubicBezTo>
                      <a:pt x="18014" y="15114"/>
                      <a:pt x="19470" y="13989"/>
                      <a:pt x="20295" y="12469"/>
                    </a:cubicBezTo>
                    <a:cubicBezTo>
                      <a:pt x="21391" y="10448"/>
                      <a:pt x="21226" y="7886"/>
                      <a:pt x="20130" y="5866"/>
                    </a:cubicBezTo>
                    <a:cubicBezTo>
                      <a:pt x="19034" y="3824"/>
                      <a:pt x="17113" y="2325"/>
                      <a:pt x="14967" y="1408"/>
                    </a:cubicBezTo>
                    <a:close/>
                  </a:path>
                </a:pathLst>
              </a:custGeom>
              <a:solidFill>
                <a:srgbClr val="FFCC4C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Shape">
                <a:extLst>
                  <a:ext uri="{FF2B5EF4-FFF2-40B4-BE49-F238E27FC236}">
                    <a16:creationId xmlns="" xmlns:a16="http://schemas.microsoft.com/office/drawing/2014/main" id="{F641852E-6DA6-4D18-A614-BD546978F68F}"/>
                  </a:ext>
                </a:extLst>
              </p:cNvPr>
              <p:cNvSpPr/>
              <p:nvPr/>
            </p:nvSpPr>
            <p:spPr>
              <a:xfrm>
                <a:off x="7769621" y="1959330"/>
                <a:ext cx="3809870" cy="3069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1" h="21451" extrusionOk="0">
                    <a:moveTo>
                      <a:pt x="15976" y="3565"/>
                    </a:moveTo>
                    <a:cubicBezTo>
                      <a:pt x="13968" y="2229"/>
                      <a:pt x="11789" y="1453"/>
                      <a:pt x="9611" y="871"/>
                    </a:cubicBezTo>
                    <a:cubicBezTo>
                      <a:pt x="8607" y="612"/>
                      <a:pt x="7587" y="310"/>
                      <a:pt x="6567" y="138"/>
                    </a:cubicBezTo>
                    <a:cubicBezTo>
                      <a:pt x="5578" y="-35"/>
                      <a:pt x="4574" y="-78"/>
                      <a:pt x="3601" y="202"/>
                    </a:cubicBezTo>
                    <a:cubicBezTo>
                      <a:pt x="2782" y="439"/>
                      <a:pt x="2025" y="957"/>
                      <a:pt x="1422" y="1797"/>
                    </a:cubicBezTo>
                    <a:cubicBezTo>
                      <a:pt x="912" y="2509"/>
                      <a:pt x="557" y="3414"/>
                      <a:pt x="340" y="4363"/>
                    </a:cubicBezTo>
                    <a:cubicBezTo>
                      <a:pt x="-154" y="6518"/>
                      <a:pt x="-46" y="8890"/>
                      <a:pt x="263" y="11067"/>
                    </a:cubicBezTo>
                    <a:cubicBezTo>
                      <a:pt x="479" y="12662"/>
                      <a:pt x="850" y="14193"/>
                      <a:pt x="1252" y="15702"/>
                    </a:cubicBezTo>
                    <a:cubicBezTo>
                      <a:pt x="1546" y="16779"/>
                      <a:pt x="1824" y="17900"/>
                      <a:pt x="2303" y="18849"/>
                    </a:cubicBezTo>
                    <a:cubicBezTo>
                      <a:pt x="2874" y="19948"/>
                      <a:pt x="3709" y="20681"/>
                      <a:pt x="4620" y="21091"/>
                    </a:cubicBezTo>
                    <a:cubicBezTo>
                      <a:pt x="5547" y="21500"/>
                      <a:pt x="6552" y="21522"/>
                      <a:pt x="7510" y="21350"/>
                    </a:cubicBezTo>
                    <a:cubicBezTo>
                      <a:pt x="8483" y="21177"/>
                      <a:pt x="9425" y="20832"/>
                      <a:pt x="10383" y="20487"/>
                    </a:cubicBezTo>
                    <a:cubicBezTo>
                      <a:pt x="11480" y="20099"/>
                      <a:pt x="12577" y="19841"/>
                      <a:pt x="13690" y="19560"/>
                    </a:cubicBezTo>
                    <a:cubicBezTo>
                      <a:pt x="14787" y="19280"/>
                      <a:pt x="15884" y="19000"/>
                      <a:pt x="16965" y="18547"/>
                    </a:cubicBezTo>
                    <a:cubicBezTo>
                      <a:pt x="17908" y="18159"/>
                      <a:pt x="18835" y="17620"/>
                      <a:pt x="19623" y="16823"/>
                    </a:cubicBezTo>
                    <a:cubicBezTo>
                      <a:pt x="20349" y="16090"/>
                      <a:pt x="20936" y="15076"/>
                      <a:pt x="21199" y="13869"/>
                    </a:cubicBezTo>
                    <a:cubicBezTo>
                      <a:pt x="21446" y="12662"/>
                      <a:pt x="21384" y="11369"/>
                      <a:pt x="21075" y="10205"/>
                    </a:cubicBezTo>
                    <a:cubicBezTo>
                      <a:pt x="20426" y="7769"/>
                      <a:pt x="18881" y="5915"/>
                      <a:pt x="17336" y="4600"/>
                    </a:cubicBezTo>
                    <a:cubicBezTo>
                      <a:pt x="16873" y="4212"/>
                      <a:pt x="16425" y="3867"/>
                      <a:pt x="15976" y="3565"/>
                    </a:cubicBezTo>
                    <a:cubicBezTo>
                      <a:pt x="15915" y="3522"/>
                      <a:pt x="15853" y="3651"/>
                      <a:pt x="15915" y="3694"/>
                    </a:cubicBezTo>
                    <a:cubicBezTo>
                      <a:pt x="17614" y="4837"/>
                      <a:pt x="19298" y="6389"/>
                      <a:pt x="20349" y="8609"/>
                    </a:cubicBezTo>
                    <a:cubicBezTo>
                      <a:pt x="20859" y="9666"/>
                      <a:pt x="21199" y="10873"/>
                      <a:pt x="21214" y="12123"/>
                    </a:cubicBezTo>
                    <a:cubicBezTo>
                      <a:pt x="21245" y="13373"/>
                      <a:pt x="20952" y="14602"/>
                      <a:pt x="20380" y="15572"/>
                    </a:cubicBezTo>
                    <a:cubicBezTo>
                      <a:pt x="19793" y="16564"/>
                      <a:pt x="18974" y="17254"/>
                      <a:pt x="18124" y="17750"/>
                    </a:cubicBezTo>
                    <a:cubicBezTo>
                      <a:pt x="17151" y="18332"/>
                      <a:pt x="16131" y="18698"/>
                      <a:pt x="15096" y="19000"/>
                    </a:cubicBezTo>
                    <a:cubicBezTo>
                      <a:pt x="13999" y="19323"/>
                      <a:pt x="12902" y="19560"/>
                      <a:pt x="11805" y="19862"/>
                    </a:cubicBezTo>
                    <a:cubicBezTo>
                      <a:pt x="10831" y="20142"/>
                      <a:pt x="9873" y="20509"/>
                      <a:pt x="8900" y="20811"/>
                    </a:cubicBezTo>
                    <a:cubicBezTo>
                      <a:pt x="7958" y="21112"/>
                      <a:pt x="7000" y="21328"/>
                      <a:pt x="6026" y="21263"/>
                    </a:cubicBezTo>
                    <a:cubicBezTo>
                      <a:pt x="5037" y="21199"/>
                      <a:pt x="4049" y="20768"/>
                      <a:pt x="3245" y="19948"/>
                    </a:cubicBezTo>
                    <a:cubicBezTo>
                      <a:pt x="2519" y="19215"/>
                      <a:pt x="2055" y="18138"/>
                      <a:pt x="1716" y="16995"/>
                    </a:cubicBezTo>
                    <a:cubicBezTo>
                      <a:pt x="1561" y="16478"/>
                      <a:pt x="1437" y="15960"/>
                      <a:pt x="1283" y="15443"/>
                    </a:cubicBezTo>
                    <a:cubicBezTo>
                      <a:pt x="1082" y="14710"/>
                      <a:pt x="897" y="13956"/>
                      <a:pt x="727" y="13201"/>
                    </a:cubicBezTo>
                    <a:cubicBezTo>
                      <a:pt x="217" y="10808"/>
                      <a:pt x="-92" y="8243"/>
                      <a:pt x="186" y="5742"/>
                    </a:cubicBezTo>
                    <a:cubicBezTo>
                      <a:pt x="294" y="4772"/>
                      <a:pt x="510" y="3845"/>
                      <a:pt x="866" y="3005"/>
                    </a:cubicBezTo>
                    <a:cubicBezTo>
                      <a:pt x="1252" y="2099"/>
                      <a:pt x="1808" y="1366"/>
                      <a:pt x="2488" y="892"/>
                    </a:cubicBezTo>
                    <a:cubicBezTo>
                      <a:pt x="3322" y="310"/>
                      <a:pt x="4280" y="138"/>
                      <a:pt x="5207" y="159"/>
                    </a:cubicBezTo>
                    <a:cubicBezTo>
                      <a:pt x="6243" y="181"/>
                      <a:pt x="7262" y="418"/>
                      <a:pt x="8267" y="676"/>
                    </a:cubicBezTo>
                    <a:cubicBezTo>
                      <a:pt x="10352" y="1215"/>
                      <a:pt x="12438" y="1776"/>
                      <a:pt x="14447" y="2832"/>
                    </a:cubicBezTo>
                    <a:cubicBezTo>
                      <a:pt x="14941" y="3091"/>
                      <a:pt x="15420" y="3371"/>
                      <a:pt x="15899" y="3694"/>
                    </a:cubicBezTo>
                    <a:cubicBezTo>
                      <a:pt x="15976" y="3738"/>
                      <a:pt x="16038" y="3608"/>
                      <a:pt x="15976" y="3565"/>
                    </a:cubicBezTo>
                    <a:close/>
                  </a:path>
                </a:pathLst>
              </a:custGeom>
              <a:solidFill>
                <a:srgbClr val="FFCC4C">
                  <a:lumMod val="7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Circle">
                <a:extLst>
                  <a:ext uri="{FF2B5EF4-FFF2-40B4-BE49-F238E27FC236}">
                    <a16:creationId xmlns="" xmlns:a16="http://schemas.microsoft.com/office/drawing/2014/main" id="{D69772AC-47A4-4F5D-AE1E-BE15E87D2455}"/>
                  </a:ext>
                </a:extLst>
              </p:cNvPr>
              <p:cNvSpPr/>
              <p:nvPr/>
            </p:nvSpPr>
            <p:spPr>
              <a:xfrm>
                <a:off x="7668529" y="1890011"/>
                <a:ext cx="858523" cy="816992"/>
              </a:xfrm>
              <a:prstGeom prst="ellipse">
                <a:avLst/>
              </a:prstGeom>
              <a:solidFill>
                <a:sysClr val="window" lastClr="FFFFFF"/>
              </a:solidFill>
              <a:ln w="12700">
                <a:miter lim="400000"/>
              </a:ln>
              <a:effectLst>
                <a:outerShdw blurRad="1397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7" name="Graphic 16" descr="Trophy">
              <a:extLst>
                <a:ext uri="{FF2B5EF4-FFF2-40B4-BE49-F238E27FC236}">
                  <a16:creationId xmlns="" xmlns:a16="http://schemas.microsoft.com/office/drawing/2014/main" id="{17350D51-1BA1-42B4-9186-5C43D45B6A20}"/>
                </a:ext>
              </a:extLst>
            </p:cNvPr>
            <p:cNvSpPr/>
            <p:nvPr/>
          </p:nvSpPr>
          <p:spPr>
            <a:xfrm>
              <a:off x="8193702" y="1862045"/>
              <a:ext cx="546155" cy="606629"/>
            </a:xfrm>
            <a:custGeom>
              <a:avLst/>
              <a:gdLst>
                <a:gd name="connsiteX0" fmla="*/ 570548 w 666750"/>
                <a:gd name="connsiteY0" fmla="*/ 361950 h 751522"/>
                <a:gd name="connsiteX1" fmla="*/ 437198 w 666750"/>
                <a:gd name="connsiteY1" fmla="*/ 425768 h 751522"/>
                <a:gd name="connsiteX2" fmla="*/ 494348 w 666750"/>
                <a:gd name="connsiteY2" fmla="*/ 367665 h 751522"/>
                <a:gd name="connsiteX3" fmla="*/ 516255 w 666750"/>
                <a:gd name="connsiteY3" fmla="*/ 339090 h 751522"/>
                <a:gd name="connsiteX4" fmla="*/ 541973 w 666750"/>
                <a:gd name="connsiteY4" fmla="*/ 248602 h 751522"/>
                <a:gd name="connsiteX5" fmla="*/ 541973 w 666750"/>
                <a:gd name="connsiteY5" fmla="*/ 124778 h 751522"/>
                <a:gd name="connsiteX6" fmla="*/ 608648 w 666750"/>
                <a:gd name="connsiteY6" fmla="*/ 124778 h 751522"/>
                <a:gd name="connsiteX7" fmla="*/ 608648 w 666750"/>
                <a:gd name="connsiteY7" fmla="*/ 269558 h 751522"/>
                <a:gd name="connsiteX8" fmla="*/ 570548 w 666750"/>
                <a:gd name="connsiteY8" fmla="*/ 361950 h 751522"/>
                <a:gd name="connsiteX9" fmla="*/ 97155 w 666750"/>
                <a:gd name="connsiteY9" fmla="*/ 361950 h 751522"/>
                <a:gd name="connsiteX10" fmla="*/ 57150 w 666750"/>
                <a:gd name="connsiteY10" fmla="*/ 269558 h 751522"/>
                <a:gd name="connsiteX11" fmla="*/ 57150 w 666750"/>
                <a:gd name="connsiteY11" fmla="*/ 123825 h 751522"/>
                <a:gd name="connsiteX12" fmla="*/ 123825 w 666750"/>
                <a:gd name="connsiteY12" fmla="*/ 123825 h 751522"/>
                <a:gd name="connsiteX13" fmla="*/ 123825 w 666750"/>
                <a:gd name="connsiteY13" fmla="*/ 247650 h 751522"/>
                <a:gd name="connsiteX14" fmla="*/ 149543 w 666750"/>
                <a:gd name="connsiteY14" fmla="*/ 338138 h 751522"/>
                <a:gd name="connsiteX15" fmla="*/ 171450 w 666750"/>
                <a:gd name="connsiteY15" fmla="*/ 366713 h 751522"/>
                <a:gd name="connsiteX16" fmla="*/ 228600 w 666750"/>
                <a:gd name="connsiteY16" fmla="*/ 424815 h 751522"/>
                <a:gd name="connsiteX17" fmla="*/ 97155 w 666750"/>
                <a:gd name="connsiteY17" fmla="*/ 361950 h 751522"/>
                <a:gd name="connsiteX18" fmla="*/ 666750 w 666750"/>
                <a:gd name="connsiteY18" fmla="*/ 266700 h 751522"/>
                <a:gd name="connsiteX19" fmla="*/ 666750 w 666750"/>
                <a:gd name="connsiteY19" fmla="*/ 66675 h 751522"/>
                <a:gd name="connsiteX20" fmla="*/ 542925 w 666750"/>
                <a:gd name="connsiteY20" fmla="*/ 66675 h 751522"/>
                <a:gd name="connsiteX21" fmla="*/ 542925 w 666750"/>
                <a:gd name="connsiteY21" fmla="*/ 0 h 751522"/>
                <a:gd name="connsiteX22" fmla="*/ 333375 w 666750"/>
                <a:gd name="connsiteY22" fmla="*/ 0 h 751522"/>
                <a:gd name="connsiteX23" fmla="*/ 123825 w 666750"/>
                <a:gd name="connsiteY23" fmla="*/ 0 h 751522"/>
                <a:gd name="connsiteX24" fmla="*/ 123825 w 666750"/>
                <a:gd name="connsiteY24" fmla="*/ 66675 h 751522"/>
                <a:gd name="connsiteX25" fmla="*/ 0 w 666750"/>
                <a:gd name="connsiteY25" fmla="*/ 66675 h 751522"/>
                <a:gd name="connsiteX26" fmla="*/ 0 w 666750"/>
                <a:gd name="connsiteY26" fmla="*/ 265748 h 751522"/>
                <a:gd name="connsiteX27" fmla="*/ 54293 w 666750"/>
                <a:gd name="connsiteY27" fmla="*/ 399098 h 751522"/>
                <a:gd name="connsiteX28" fmla="*/ 281940 w 666750"/>
                <a:gd name="connsiteY28" fmla="*/ 484823 h 751522"/>
                <a:gd name="connsiteX29" fmla="*/ 295275 w 666750"/>
                <a:gd name="connsiteY29" fmla="*/ 532448 h 751522"/>
                <a:gd name="connsiteX30" fmla="*/ 295275 w 666750"/>
                <a:gd name="connsiteY30" fmla="*/ 656273 h 751522"/>
                <a:gd name="connsiteX31" fmla="*/ 247650 w 666750"/>
                <a:gd name="connsiteY31" fmla="*/ 656273 h 751522"/>
                <a:gd name="connsiteX32" fmla="*/ 209550 w 666750"/>
                <a:gd name="connsiteY32" fmla="*/ 694373 h 751522"/>
                <a:gd name="connsiteX33" fmla="*/ 161925 w 666750"/>
                <a:gd name="connsiteY33" fmla="*/ 694373 h 751522"/>
                <a:gd name="connsiteX34" fmla="*/ 123825 w 666750"/>
                <a:gd name="connsiteY34" fmla="*/ 732473 h 751522"/>
                <a:gd name="connsiteX35" fmla="*/ 123825 w 666750"/>
                <a:gd name="connsiteY35" fmla="*/ 751523 h 751522"/>
                <a:gd name="connsiteX36" fmla="*/ 542925 w 666750"/>
                <a:gd name="connsiteY36" fmla="*/ 751523 h 751522"/>
                <a:gd name="connsiteX37" fmla="*/ 542925 w 666750"/>
                <a:gd name="connsiteY37" fmla="*/ 732473 h 751522"/>
                <a:gd name="connsiteX38" fmla="*/ 504825 w 666750"/>
                <a:gd name="connsiteY38" fmla="*/ 694373 h 751522"/>
                <a:gd name="connsiteX39" fmla="*/ 457200 w 666750"/>
                <a:gd name="connsiteY39" fmla="*/ 694373 h 751522"/>
                <a:gd name="connsiteX40" fmla="*/ 419100 w 666750"/>
                <a:gd name="connsiteY40" fmla="*/ 656273 h 751522"/>
                <a:gd name="connsiteX41" fmla="*/ 371475 w 666750"/>
                <a:gd name="connsiteY41" fmla="*/ 656273 h 751522"/>
                <a:gd name="connsiteX42" fmla="*/ 371475 w 666750"/>
                <a:gd name="connsiteY42" fmla="*/ 533400 h 751522"/>
                <a:gd name="connsiteX43" fmla="*/ 384810 w 666750"/>
                <a:gd name="connsiteY43" fmla="*/ 485775 h 751522"/>
                <a:gd name="connsiteX44" fmla="*/ 612458 w 666750"/>
                <a:gd name="connsiteY44" fmla="*/ 400050 h 751522"/>
                <a:gd name="connsiteX45" fmla="*/ 666750 w 666750"/>
                <a:gd name="connsiteY45" fmla="*/ 266700 h 751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66750" h="751522">
                  <a:moveTo>
                    <a:pt x="570548" y="361950"/>
                  </a:moveTo>
                  <a:cubicBezTo>
                    <a:pt x="537210" y="396240"/>
                    <a:pt x="505778" y="418148"/>
                    <a:pt x="437198" y="425768"/>
                  </a:cubicBezTo>
                  <a:cubicBezTo>
                    <a:pt x="455295" y="407670"/>
                    <a:pt x="476250" y="389573"/>
                    <a:pt x="494348" y="367665"/>
                  </a:cubicBezTo>
                  <a:cubicBezTo>
                    <a:pt x="501967" y="359093"/>
                    <a:pt x="516255" y="340043"/>
                    <a:pt x="516255" y="339090"/>
                  </a:cubicBezTo>
                  <a:cubicBezTo>
                    <a:pt x="532448" y="312420"/>
                    <a:pt x="541973" y="281940"/>
                    <a:pt x="541973" y="248602"/>
                  </a:cubicBezTo>
                  <a:lnTo>
                    <a:pt x="541973" y="124778"/>
                  </a:lnTo>
                  <a:lnTo>
                    <a:pt x="608648" y="124778"/>
                  </a:lnTo>
                  <a:lnTo>
                    <a:pt x="608648" y="269558"/>
                  </a:lnTo>
                  <a:cubicBezTo>
                    <a:pt x="609600" y="271463"/>
                    <a:pt x="611505" y="319088"/>
                    <a:pt x="570548" y="361950"/>
                  </a:cubicBezTo>
                  <a:close/>
                  <a:moveTo>
                    <a:pt x="97155" y="361950"/>
                  </a:moveTo>
                  <a:cubicBezTo>
                    <a:pt x="55245" y="319088"/>
                    <a:pt x="57150" y="271463"/>
                    <a:pt x="57150" y="269558"/>
                  </a:cubicBezTo>
                  <a:lnTo>
                    <a:pt x="57150" y="123825"/>
                  </a:lnTo>
                  <a:lnTo>
                    <a:pt x="123825" y="123825"/>
                  </a:lnTo>
                  <a:lnTo>
                    <a:pt x="123825" y="247650"/>
                  </a:lnTo>
                  <a:cubicBezTo>
                    <a:pt x="123825" y="280988"/>
                    <a:pt x="133350" y="311468"/>
                    <a:pt x="149543" y="338138"/>
                  </a:cubicBezTo>
                  <a:cubicBezTo>
                    <a:pt x="149543" y="339090"/>
                    <a:pt x="163830" y="359093"/>
                    <a:pt x="171450" y="366713"/>
                  </a:cubicBezTo>
                  <a:cubicBezTo>
                    <a:pt x="190500" y="388620"/>
                    <a:pt x="210502" y="406718"/>
                    <a:pt x="228600" y="424815"/>
                  </a:cubicBezTo>
                  <a:cubicBezTo>
                    <a:pt x="161925" y="417195"/>
                    <a:pt x="129540" y="395288"/>
                    <a:pt x="97155" y="361950"/>
                  </a:cubicBezTo>
                  <a:close/>
                  <a:moveTo>
                    <a:pt x="666750" y="266700"/>
                  </a:moveTo>
                  <a:lnTo>
                    <a:pt x="666750" y="66675"/>
                  </a:lnTo>
                  <a:lnTo>
                    <a:pt x="542925" y="66675"/>
                  </a:lnTo>
                  <a:lnTo>
                    <a:pt x="542925" y="0"/>
                  </a:lnTo>
                  <a:lnTo>
                    <a:pt x="333375" y="0"/>
                  </a:lnTo>
                  <a:lnTo>
                    <a:pt x="123825" y="0"/>
                  </a:lnTo>
                  <a:lnTo>
                    <a:pt x="123825" y="66675"/>
                  </a:lnTo>
                  <a:lnTo>
                    <a:pt x="0" y="66675"/>
                  </a:lnTo>
                  <a:lnTo>
                    <a:pt x="0" y="265748"/>
                  </a:lnTo>
                  <a:cubicBezTo>
                    <a:pt x="0" y="275273"/>
                    <a:pt x="0" y="340995"/>
                    <a:pt x="54293" y="399098"/>
                  </a:cubicBezTo>
                  <a:cubicBezTo>
                    <a:pt x="106680" y="454343"/>
                    <a:pt x="170498" y="482918"/>
                    <a:pt x="281940" y="484823"/>
                  </a:cubicBezTo>
                  <a:cubicBezTo>
                    <a:pt x="290513" y="499110"/>
                    <a:pt x="295275" y="515303"/>
                    <a:pt x="295275" y="532448"/>
                  </a:cubicBezTo>
                  <a:lnTo>
                    <a:pt x="295275" y="656273"/>
                  </a:lnTo>
                  <a:lnTo>
                    <a:pt x="247650" y="656273"/>
                  </a:lnTo>
                  <a:cubicBezTo>
                    <a:pt x="226695" y="656273"/>
                    <a:pt x="209550" y="673418"/>
                    <a:pt x="209550" y="694373"/>
                  </a:cubicBezTo>
                  <a:lnTo>
                    <a:pt x="161925" y="694373"/>
                  </a:lnTo>
                  <a:cubicBezTo>
                    <a:pt x="140970" y="694373"/>
                    <a:pt x="123825" y="711518"/>
                    <a:pt x="123825" y="732473"/>
                  </a:cubicBezTo>
                  <a:lnTo>
                    <a:pt x="123825" y="751523"/>
                  </a:lnTo>
                  <a:lnTo>
                    <a:pt x="542925" y="751523"/>
                  </a:lnTo>
                  <a:lnTo>
                    <a:pt x="542925" y="732473"/>
                  </a:lnTo>
                  <a:cubicBezTo>
                    <a:pt x="542925" y="711518"/>
                    <a:pt x="525780" y="694373"/>
                    <a:pt x="504825" y="694373"/>
                  </a:cubicBezTo>
                  <a:lnTo>
                    <a:pt x="457200" y="694373"/>
                  </a:lnTo>
                  <a:cubicBezTo>
                    <a:pt x="457200" y="673418"/>
                    <a:pt x="440055" y="656273"/>
                    <a:pt x="419100" y="656273"/>
                  </a:cubicBezTo>
                  <a:lnTo>
                    <a:pt x="371475" y="656273"/>
                  </a:lnTo>
                  <a:lnTo>
                    <a:pt x="371475" y="533400"/>
                  </a:lnTo>
                  <a:cubicBezTo>
                    <a:pt x="371475" y="516255"/>
                    <a:pt x="376238" y="500063"/>
                    <a:pt x="384810" y="485775"/>
                  </a:cubicBezTo>
                  <a:cubicBezTo>
                    <a:pt x="496253" y="483870"/>
                    <a:pt x="560070" y="454343"/>
                    <a:pt x="612458" y="400050"/>
                  </a:cubicBezTo>
                  <a:cubicBezTo>
                    <a:pt x="666750" y="342900"/>
                    <a:pt x="666750" y="276225"/>
                    <a:pt x="666750" y="2667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raphic 15" descr="Books">
              <a:extLst>
                <a:ext uri="{FF2B5EF4-FFF2-40B4-BE49-F238E27FC236}">
                  <a16:creationId xmlns="" xmlns:a16="http://schemas.microsoft.com/office/drawing/2014/main" id="{D5B3B281-A819-48AC-9F0E-420A9B930A3B}"/>
                </a:ext>
              </a:extLst>
            </p:cNvPr>
            <p:cNvSpPr/>
            <p:nvPr/>
          </p:nvSpPr>
          <p:spPr>
            <a:xfrm>
              <a:off x="4052636" y="1769668"/>
              <a:ext cx="695283" cy="643204"/>
            </a:xfrm>
            <a:custGeom>
              <a:avLst/>
              <a:gdLst>
                <a:gd name="connsiteX0" fmla="*/ 811530 w 811529"/>
                <a:gd name="connsiteY0" fmla="*/ 266700 h 757237"/>
                <a:gd name="connsiteX1" fmla="*/ 762000 w 811529"/>
                <a:gd name="connsiteY1" fmla="*/ 248603 h 757237"/>
                <a:gd name="connsiteX2" fmla="*/ 762000 w 811529"/>
                <a:gd name="connsiteY2" fmla="*/ 144780 h 757237"/>
                <a:gd name="connsiteX3" fmla="*/ 811530 w 811529"/>
                <a:gd name="connsiteY3" fmla="*/ 123825 h 757237"/>
                <a:gd name="connsiteX4" fmla="*/ 476250 w 811529"/>
                <a:gd name="connsiteY4" fmla="*/ 0 h 757237"/>
                <a:gd name="connsiteX5" fmla="*/ 68580 w 811529"/>
                <a:gd name="connsiteY5" fmla="*/ 142875 h 757237"/>
                <a:gd name="connsiteX6" fmla="*/ 28575 w 811529"/>
                <a:gd name="connsiteY6" fmla="*/ 257175 h 757237"/>
                <a:gd name="connsiteX7" fmla="*/ 33337 w 811529"/>
                <a:gd name="connsiteY7" fmla="*/ 299085 h 757237"/>
                <a:gd name="connsiteX8" fmla="*/ 0 w 811529"/>
                <a:gd name="connsiteY8" fmla="*/ 409575 h 757237"/>
                <a:gd name="connsiteX9" fmla="*/ 28575 w 811529"/>
                <a:gd name="connsiteY9" fmla="*/ 492443 h 757237"/>
                <a:gd name="connsiteX10" fmla="*/ 26670 w 811529"/>
                <a:gd name="connsiteY10" fmla="*/ 552450 h 757237"/>
                <a:gd name="connsiteX11" fmla="*/ 76200 w 811529"/>
                <a:gd name="connsiteY11" fmla="*/ 647700 h 757237"/>
                <a:gd name="connsiteX12" fmla="*/ 340995 w 811529"/>
                <a:gd name="connsiteY12" fmla="*/ 757238 h 757237"/>
                <a:gd name="connsiteX13" fmla="*/ 809625 w 811529"/>
                <a:gd name="connsiteY13" fmla="*/ 562928 h 757237"/>
                <a:gd name="connsiteX14" fmla="*/ 760095 w 811529"/>
                <a:gd name="connsiteY14" fmla="*/ 544830 h 757237"/>
                <a:gd name="connsiteX15" fmla="*/ 760095 w 811529"/>
                <a:gd name="connsiteY15" fmla="*/ 440055 h 757237"/>
                <a:gd name="connsiteX16" fmla="*/ 809625 w 811529"/>
                <a:gd name="connsiteY16" fmla="*/ 419100 h 757237"/>
                <a:gd name="connsiteX17" fmla="*/ 733425 w 811529"/>
                <a:gd name="connsiteY17" fmla="*/ 390525 h 757237"/>
                <a:gd name="connsiteX18" fmla="*/ 733425 w 811529"/>
                <a:gd name="connsiteY18" fmla="*/ 299085 h 757237"/>
                <a:gd name="connsiteX19" fmla="*/ 811530 w 811529"/>
                <a:gd name="connsiteY19" fmla="*/ 266700 h 757237"/>
                <a:gd name="connsiteX20" fmla="*/ 80010 w 811529"/>
                <a:gd name="connsiteY20" fmla="*/ 209550 h 757237"/>
                <a:gd name="connsiteX21" fmla="*/ 344805 w 811529"/>
                <a:gd name="connsiteY21" fmla="*/ 313373 h 757237"/>
                <a:gd name="connsiteX22" fmla="*/ 724853 w 811529"/>
                <a:gd name="connsiteY22" fmla="*/ 160020 h 757237"/>
                <a:gd name="connsiteX23" fmla="*/ 724853 w 811529"/>
                <a:gd name="connsiteY23" fmla="*/ 241935 h 757237"/>
                <a:gd name="connsiteX24" fmla="*/ 344805 w 811529"/>
                <a:gd name="connsiteY24" fmla="*/ 400050 h 757237"/>
                <a:gd name="connsiteX25" fmla="*/ 80010 w 811529"/>
                <a:gd name="connsiteY25" fmla="*/ 295275 h 757237"/>
                <a:gd name="connsiteX26" fmla="*/ 80010 w 811529"/>
                <a:gd name="connsiteY26" fmla="*/ 209550 h 757237"/>
                <a:gd name="connsiteX27" fmla="*/ 722948 w 811529"/>
                <a:gd name="connsiteY27" fmla="*/ 538163 h 757237"/>
                <a:gd name="connsiteX28" fmla="*/ 342900 w 811529"/>
                <a:gd name="connsiteY28" fmla="*/ 695325 h 757237"/>
                <a:gd name="connsiteX29" fmla="*/ 77153 w 811529"/>
                <a:gd name="connsiteY29" fmla="*/ 590550 h 757237"/>
                <a:gd name="connsiteX30" fmla="*/ 77153 w 811529"/>
                <a:gd name="connsiteY30" fmla="*/ 516255 h 757237"/>
                <a:gd name="connsiteX31" fmla="*/ 314325 w 811529"/>
                <a:gd name="connsiteY31" fmla="*/ 613410 h 757237"/>
                <a:gd name="connsiteX32" fmla="*/ 723900 w 811529"/>
                <a:gd name="connsiteY32" fmla="*/ 451485 h 757237"/>
                <a:gd name="connsiteX33" fmla="*/ 722948 w 811529"/>
                <a:gd name="connsiteY33" fmla="*/ 538163 h 757237"/>
                <a:gd name="connsiteX34" fmla="*/ 696278 w 811529"/>
                <a:gd name="connsiteY34" fmla="*/ 395288 h 757237"/>
                <a:gd name="connsiteX35" fmla="*/ 316230 w 811529"/>
                <a:gd name="connsiteY35" fmla="*/ 552450 h 757237"/>
                <a:gd name="connsiteX36" fmla="*/ 51435 w 811529"/>
                <a:gd name="connsiteY36" fmla="*/ 447675 h 757237"/>
                <a:gd name="connsiteX37" fmla="*/ 51435 w 811529"/>
                <a:gd name="connsiteY37" fmla="*/ 361950 h 757237"/>
                <a:gd name="connsiteX38" fmla="*/ 323850 w 811529"/>
                <a:gd name="connsiteY38" fmla="*/ 470535 h 757237"/>
                <a:gd name="connsiteX39" fmla="*/ 697230 w 811529"/>
                <a:gd name="connsiteY39" fmla="*/ 314325 h 757237"/>
                <a:gd name="connsiteX40" fmla="*/ 697230 w 811529"/>
                <a:gd name="connsiteY40" fmla="*/ 395288 h 75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11529" h="757237">
                  <a:moveTo>
                    <a:pt x="811530" y="266700"/>
                  </a:moveTo>
                  <a:lnTo>
                    <a:pt x="762000" y="248603"/>
                  </a:lnTo>
                  <a:lnTo>
                    <a:pt x="762000" y="144780"/>
                  </a:lnTo>
                  <a:lnTo>
                    <a:pt x="811530" y="123825"/>
                  </a:lnTo>
                  <a:lnTo>
                    <a:pt x="476250" y="0"/>
                  </a:lnTo>
                  <a:lnTo>
                    <a:pt x="68580" y="142875"/>
                  </a:lnTo>
                  <a:cubicBezTo>
                    <a:pt x="29528" y="161925"/>
                    <a:pt x="28575" y="214312"/>
                    <a:pt x="28575" y="257175"/>
                  </a:cubicBezTo>
                  <a:cubicBezTo>
                    <a:pt x="28575" y="271463"/>
                    <a:pt x="30480" y="285750"/>
                    <a:pt x="33337" y="299085"/>
                  </a:cubicBezTo>
                  <a:cubicBezTo>
                    <a:pt x="952" y="320040"/>
                    <a:pt x="0" y="368618"/>
                    <a:pt x="0" y="409575"/>
                  </a:cubicBezTo>
                  <a:cubicBezTo>
                    <a:pt x="0" y="442913"/>
                    <a:pt x="7620" y="473393"/>
                    <a:pt x="28575" y="492443"/>
                  </a:cubicBezTo>
                  <a:cubicBezTo>
                    <a:pt x="23813" y="508635"/>
                    <a:pt x="26670" y="528638"/>
                    <a:pt x="26670" y="552450"/>
                  </a:cubicBezTo>
                  <a:cubicBezTo>
                    <a:pt x="26670" y="595313"/>
                    <a:pt x="38100" y="634365"/>
                    <a:pt x="76200" y="647700"/>
                  </a:cubicBezTo>
                  <a:lnTo>
                    <a:pt x="340995" y="757238"/>
                  </a:lnTo>
                  <a:lnTo>
                    <a:pt x="809625" y="562928"/>
                  </a:lnTo>
                  <a:lnTo>
                    <a:pt x="760095" y="544830"/>
                  </a:lnTo>
                  <a:lnTo>
                    <a:pt x="760095" y="440055"/>
                  </a:lnTo>
                  <a:lnTo>
                    <a:pt x="809625" y="419100"/>
                  </a:lnTo>
                  <a:lnTo>
                    <a:pt x="733425" y="390525"/>
                  </a:lnTo>
                  <a:lnTo>
                    <a:pt x="733425" y="299085"/>
                  </a:lnTo>
                  <a:lnTo>
                    <a:pt x="811530" y="266700"/>
                  </a:lnTo>
                  <a:close/>
                  <a:moveTo>
                    <a:pt x="80010" y="209550"/>
                  </a:moveTo>
                  <a:lnTo>
                    <a:pt x="344805" y="313373"/>
                  </a:lnTo>
                  <a:lnTo>
                    <a:pt x="724853" y="160020"/>
                  </a:lnTo>
                  <a:lnTo>
                    <a:pt x="724853" y="241935"/>
                  </a:lnTo>
                  <a:lnTo>
                    <a:pt x="344805" y="400050"/>
                  </a:lnTo>
                  <a:lnTo>
                    <a:pt x="80010" y="295275"/>
                  </a:lnTo>
                  <a:lnTo>
                    <a:pt x="80010" y="209550"/>
                  </a:lnTo>
                  <a:close/>
                  <a:moveTo>
                    <a:pt x="722948" y="538163"/>
                  </a:moveTo>
                  <a:lnTo>
                    <a:pt x="342900" y="695325"/>
                  </a:lnTo>
                  <a:lnTo>
                    <a:pt x="77153" y="590550"/>
                  </a:lnTo>
                  <a:lnTo>
                    <a:pt x="77153" y="516255"/>
                  </a:lnTo>
                  <a:lnTo>
                    <a:pt x="314325" y="613410"/>
                  </a:lnTo>
                  <a:lnTo>
                    <a:pt x="723900" y="451485"/>
                  </a:lnTo>
                  <a:lnTo>
                    <a:pt x="722948" y="538163"/>
                  </a:lnTo>
                  <a:close/>
                  <a:moveTo>
                    <a:pt x="696278" y="395288"/>
                  </a:moveTo>
                  <a:lnTo>
                    <a:pt x="316230" y="552450"/>
                  </a:lnTo>
                  <a:lnTo>
                    <a:pt x="51435" y="447675"/>
                  </a:lnTo>
                  <a:lnTo>
                    <a:pt x="51435" y="361950"/>
                  </a:lnTo>
                  <a:lnTo>
                    <a:pt x="323850" y="470535"/>
                  </a:lnTo>
                  <a:lnTo>
                    <a:pt x="697230" y="314325"/>
                  </a:lnTo>
                  <a:lnTo>
                    <a:pt x="697230" y="395288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364337B3-8319-4DF6-A6E4-C2400D5BEAB7}"/>
                </a:ext>
              </a:extLst>
            </p:cNvPr>
            <p:cNvGrpSpPr/>
            <p:nvPr/>
          </p:nvGrpSpPr>
          <p:grpSpPr>
            <a:xfrm>
              <a:off x="127620" y="1455234"/>
              <a:ext cx="977141" cy="971631"/>
              <a:chOff x="387546" y="2600770"/>
              <a:chExt cx="888392" cy="954107"/>
            </a:xfrm>
          </p:grpSpPr>
          <p:sp>
            <p:nvSpPr>
              <p:cNvPr id="26" name="Circle">
                <a:extLst>
                  <a:ext uri="{FF2B5EF4-FFF2-40B4-BE49-F238E27FC236}">
                    <a16:creationId xmlns="" xmlns:a16="http://schemas.microsoft.com/office/drawing/2014/main" id="{894A3632-509B-497C-8D26-31BD2B105CAB}"/>
                  </a:ext>
                </a:extLst>
              </p:cNvPr>
              <p:cNvSpPr/>
              <p:nvPr/>
            </p:nvSpPr>
            <p:spPr>
              <a:xfrm>
                <a:off x="387546" y="2600770"/>
                <a:ext cx="888392" cy="954107"/>
              </a:xfrm>
              <a:prstGeom prst="ellipse">
                <a:avLst/>
              </a:prstGeom>
              <a:solidFill>
                <a:sysClr val="window" lastClr="FFFFFF"/>
              </a:solidFill>
              <a:ln w="12700">
                <a:miter lim="400000"/>
              </a:ln>
              <a:effectLst>
                <a:outerShdw blurRad="139700" dist="38100" dir="2700000" sx="102000" sy="102000" algn="tl" rotWithShape="0">
                  <a:prstClr val="black">
                    <a:alpha val="27000"/>
                  </a:prstClr>
                </a:outerShdw>
              </a:effectLst>
            </p:spPr>
            <p:txBody>
              <a:bodyPr lIns="38100" tIns="38100" rIns="38100" bIns="3810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2FFACBF0-359C-4B8B-B371-663D2E1CBDFD}"/>
                  </a:ext>
                </a:extLst>
              </p:cNvPr>
              <p:cNvSpPr/>
              <p:nvPr/>
            </p:nvSpPr>
            <p:spPr>
              <a:xfrm>
                <a:off x="452048" y="2734924"/>
                <a:ext cx="723900" cy="723900"/>
              </a:xfrm>
              <a:custGeom>
                <a:avLst/>
                <a:gdLst>
                  <a:gd name="connsiteX0" fmla="*/ 361950 w 723900"/>
                  <a:gd name="connsiteY0" fmla="*/ 666750 h 723900"/>
                  <a:gd name="connsiteX1" fmla="*/ 57150 w 723900"/>
                  <a:gd name="connsiteY1" fmla="*/ 361950 h 723900"/>
                  <a:gd name="connsiteX2" fmla="*/ 361950 w 723900"/>
                  <a:gd name="connsiteY2" fmla="*/ 57150 h 723900"/>
                  <a:gd name="connsiteX3" fmla="*/ 666750 w 723900"/>
                  <a:gd name="connsiteY3" fmla="*/ 361950 h 723900"/>
                  <a:gd name="connsiteX4" fmla="*/ 361950 w 723900"/>
                  <a:gd name="connsiteY4" fmla="*/ 666750 h 723900"/>
                  <a:gd name="connsiteX5" fmla="*/ 361950 w 723900"/>
                  <a:gd name="connsiteY5" fmla="*/ 0 h 723900"/>
                  <a:gd name="connsiteX6" fmla="*/ 0 w 723900"/>
                  <a:gd name="connsiteY6" fmla="*/ 361950 h 723900"/>
                  <a:gd name="connsiteX7" fmla="*/ 361950 w 723900"/>
                  <a:gd name="connsiteY7" fmla="*/ 723900 h 723900"/>
                  <a:gd name="connsiteX8" fmla="*/ 723900 w 723900"/>
                  <a:gd name="connsiteY8" fmla="*/ 361950 h 723900"/>
                  <a:gd name="connsiteX9" fmla="*/ 361950 w 723900"/>
                  <a:gd name="connsiteY9" fmla="*/ 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23900" h="723900">
                    <a:moveTo>
                      <a:pt x="361950" y="666750"/>
                    </a:moveTo>
                    <a:cubicBezTo>
                      <a:pt x="194310" y="666750"/>
                      <a:pt x="57150" y="529590"/>
                      <a:pt x="57150" y="361950"/>
                    </a:cubicBezTo>
                    <a:cubicBezTo>
                      <a:pt x="57150" y="194310"/>
                      <a:pt x="194310" y="57150"/>
                      <a:pt x="361950" y="57150"/>
                    </a:cubicBezTo>
                    <a:cubicBezTo>
                      <a:pt x="529590" y="57150"/>
                      <a:pt x="666750" y="194310"/>
                      <a:pt x="666750" y="361950"/>
                    </a:cubicBezTo>
                    <a:cubicBezTo>
                      <a:pt x="666750" y="529590"/>
                      <a:pt x="529590" y="666750"/>
                      <a:pt x="361950" y="666750"/>
                    </a:cubicBezTo>
                    <a:close/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="" xmlns:a16="http://schemas.microsoft.com/office/drawing/2014/main" id="{356B760E-25AA-4215-8F4D-8735F6478399}"/>
                  </a:ext>
                </a:extLst>
              </p:cNvPr>
              <p:cNvSpPr/>
              <p:nvPr/>
            </p:nvSpPr>
            <p:spPr>
              <a:xfrm>
                <a:off x="794655" y="2863136"/>
                <a:ext cx="166687" cy="338137"/>
              </a:xfrm>
              <a:custGeom>
                <a:avLst/>
                <a:gdLst>
                  <a:gd name="connsiteX0" fmla="*/ 38100 w 166687"/>
                  <a:gd name="connsiteY0" fmla="*/ 0 h 338137"/>
                  <a:gd name="connsiteX1" fmla="*/ 0 w 166687"/>
                  <a:gd name="connsiteY1" fmla="*/ 0 h 338137"/>
                  <a:gd name="connsiteX2" fmla="*/ 0 w 166687"/>
                  <a:gd name="connsiteY2" fmla="*/ 190500 h 338137"/>
                  <a:gd name="connsiteX3" fmla="*/ 5715 w 166687"/>
                  <a:gd name="connsiteY3" fmla="*/ 203835 h 338137"/>
                  <a:gd name="connsiteX4" fmla="*/ 140018 w 166687"/>
                  <a:gd name="connsiteY4" fmla="*/ 338138 h 338137"/>
                  <a:gd name="connsiteX5" fmla="*/ 166688 w 166687"/>
                  <a:gd name="connsiteY5" fmla="*/ 311468 h 338137"/>
                  <a:gd name="connsiteX6" fmla="*/ 38100 w 166687"/>
                  <a:gd name="connsiteY6" fmla="*/ 182880 h 338137"/>
                  <a:gd name="connsiteX7" fmla="*/ 38100 w 166687"/>
                  <a:gd name="connsiteY7" fmla="*/ 0 h 338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6687" h="338137">
                    <a:moveTo>
                      <a:pt x="38100" y="0"/>
                    </a:moveTo>
                    <a:lnTo>
                      <a:pt x="0" y="0"/>
                    </a:lnTo>
                    <a:lnTo>
                      <a:pt x="0" y="190500"/>
                    </a:lnTo>
                    <a:cubicBezTo>
                      <a:pt x="0" y="196215"/>
                      <a:pt x="1905" y="200977"/>
                      <a:pt x="5715" y="203835"/>
                    </a:cubicBezTo>
                    <a:lnTo>
                      <a:pt x="140018" y="338138"/>
                    </a:lnTo>
                    <a:lnTo>
                      <a:pt x="166688" y="311468"/>
                    </a:lnTo>
                    <a:lnTo>
                      <a:pt x="38100" y="182880"/>
                    </a:lnTo>
                    <a:lnTo>
                      <a:pt x="381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F6222E5-63A4-4688-A77D-39FFE8957C22}"/>
              </a:ext>
            </a:extLst>
          </p:cNvPr>
          <p:cNvGrpSpPr/>
          <p:nvPr/>
        </p:nvGrpSpPr>
        <p:grpSpPr>
          <a:xfrm>
            <a:off x="365229" y="1677837"/>
            <a:ext cx="533400" cy="533400"/>
            <a:chOff x="1062993" y="3407882"/>
            <a:chExt cx="533400" cy="533400"/>
          </a:xfrm>
        </p:grpSpPr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99E9C768-9A09-4030-8C29-3FA35379A818}"/>
                </a:ext>
              </a:extLst>
            </p:cNvPr>
            <p:cNvSpPr/>
            <p:nvPr/>
          </p:nvSpPr>
          <p:spPr>
            <a:xfrm>
              <a:off x="1310643" y="3407882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F38BEBCB-8A77-4EF9-ACBD-DEB944E5DA75}"/>
                </a:ext>
              </a:extLst>
            </p:cNvPr>
            <p:cNvSpPr/>
            <p:nvPr/>
          </p:nvSpPr>
          <p:spPr>
            <a:xfrm>
              <a:off x="1310643" y="3903182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CF1952C3-7512-4A8F-BA2C-6C49624D2955}"/>
                </a:ext>
              </a:extLst>
            </p:cNvPr>
            <p:cNvSpPr/>
            <p:nvPr/>
          </p:nvSpPr>
          <p:spPr>
            <a:xfrm>
              <a:off x="1062993" y="3655532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59FA2B63-B0C9-4DAD-81E6-737F46FF6B77}"/>
                </a:ext>
              </a:extLst>
            </p:cNvPr>
            <p:cNvSpPr/>
            <p:nvPr/>
          </p:nvSpPr>
          <p:spPr>
            <a:xfrm>
              <a:off x="1558293" y="3655532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170FCF13-05C4-48BA-8A18-C1679CCF62DF}"/>
              </a:ext>
            </a:extLst>
          </p:cNvPr>
          <p:cNvSpPr txBox="1"/>
          <p:nvPr/>
        </p:nvSpPr>
        <p:spPr>
          <a:xfrm>
            <a:off x="4846932" y="2319685"/>
            <a:ext cx="32052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ผู้รับผิดชอบงาน </a:t>
            </a:r>
            <a:r>
              <a:rPr lang="th-TH" sz="20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สส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อ. กำหนดวันรับ</a:t>
            </a:r>
          </a:p>
          <a:p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การประเมิน </a:t>
            </a:r>
            <a:r>
              <a:rPr lang="th-TH" sz="20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*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(ภายในเดือนพฤษภาคม) </a:t>
            </a:r>
          </a:p>
          <a:p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(ขอให้แจ้งวันที่การรับการประเมินฯ </a:t>
            </a:r>
          </a:p>
          <a:p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ภายในวันที่ 30 ธันวาคม 2563)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9EB90108-816A-4EF8-B2EF-677620E3CDB9}"/>
              </a:ext>
            </a:extLst>
          </p:cNvPr>
          <p:cNvSpPr txBox="1"/>
          <p:nvPr/>
        </p:nvSpPr>
        <p:spPr>
          <a:xfrm>
            <a:off x="8419890" y="2701979"/>
            <a:ext cx="32311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เตรียมความพร้อม และรับการประเมินฯ </a:t>
            </a:r>
          </a:p>
          <a:p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จากศูนย์ฯ 12 และสำนักอนามัยเจริญพันธุ์ </a:t>
            </a:r>
            <a:endParaRPr lang="en-US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FC82023-F89E-4088-B870-6A342A6BEABA}"/>
              </a:ext>
            </a:extLst>
          </p:cNvPr>
          <p:cNvSpPr txBox="1"/>
          <p:nvPr/>
        </p:nvSpPr>
        <p:spPr>
          <a:xfrm>
            <a:off x="1671670" y="5524073"/>
            <a:ext cx="9187993" cy="64633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หมายเหตุ    </a:t>
            </a:r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 </a:t>
            </a:r>
            <a:r>
              <a:rPr lang="en-US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YFHS</a:t>
            </a:r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และ อำเภออนามัยเจริญพันธุ์ ทางศูนย์อนามัยที่ 12 ยะลา และสำนักอนามัยการเจริญพันธุ์ ลงประเมินพร้อมกัน </a:t>
            </a:r>
          </a:p>
          <a:p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จึงขอให้กำหนดวันให้ตรงกัน</a:t>
            </a:r>
            <a:endParaRPr lang="en-US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815E23C-C07B-415F-8E28-7E2CA3ABE0DE}"/>
              </a:ext>
            </a:extLst>
          </p:cNvPr>
          <p:cNvSpPr txBox="1"/>
          <p:nvPr/>
        </p:nvSpPr>
        <p:spPr>
          <a:xfrm>
            <a:off x="964467" y="2282877"/>
            <a:ext cx="2884211" cy="1631216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ศึกษาเกณฑ์จาก</a:t>
            </a:r>
            <a:r>
              <a:rPr kumimoji="0" lang="en-US" sz="20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”</a:t>
            </a:r>
            <a:r>
              <a:rPr kumimoji="0" lang="th-TH" sz="20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คู่มืออำเภออนามัย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การเจริญพันธ์</a:t>
            </a:r>
            <a:r>
              <a:rPr kumimoji="0" lang="en-US" sz="20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” </a:t>
            </a:r>
            <a:r>
              <a:rPr kumimoji="0" lang="th-TH" sz="20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ดาวน์โหลดข้อมูลได้ที่ </a:t>
            </a:r>
            <a:r>
              <a:rPr kumimoji="0" lang="en-US" sz="20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web site </a:t>
            </a:r>
            <a:r>
              <a:rPr kumimoji="0" lang="th-TH" sz="20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สำนักอนามัยการเจริญพันธุ์</a:t>
            </a:r>
            <a:r>
              <a:rPr kumimoji="0" lang="en-US" sz="2000" b="1" i="0" u="none" strike="noStrike" kern="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http://rh.anamai.moph.go.th/main.php?filename=drh </a:t>
            </a:r>
          </a:p>
        </p:txBody>
      </p:sp>
    </p:spTree>
    <p:extLst>
      <p:ext uri="{BB962C8B-B14F-4D97-AF65-F5344CB8AC3E}">
        <p14:creationId xmlns:p14="http://schemas.microsoft.com/office/powerpoint/2010/main" val="116427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A51AE15-D019-4039-A709-FAED077055C3}"/>
              </a:ext>
            </a:extLst>
          </p:cNvPr>
          <p:cNvSpPr txBox="1"/>
          <p:nvPr/>
        </p:nvSpPr>
        <p:spPr>
          <a:xfrm>
            <a:off x="0" y="1"/>
            <a:ext cx="1219200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4. รายละเอียดตัวชี้วัด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แหล่งเรียนรู้องค์กรปกครองส่วนท้องถิ่นป้องกันและแก้ไขปัญหาการตั้งครรภ์ในวัยรุ่นระดับท้องถิ่น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1AE85B9-7E05-4682-A123-DB9494CA3065}"/>
              </a:ext>
            </a:extLst>
          </p:cNvPr>
          <p:cNvGrpSpPr/>
          <p:nvPr/>
        </p:nvGrpSpPr>
        <p:grpSpPr>
          <a:xfrm>
            <a:off x="438508" y="1293445"/>
            <a:ext cx="11365792" cy="5073650"/>
            <a:chOff x="421559" y="977330"/>
            <a:chExt cx="11365792" cy="507365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84B467A6-A521-4246-B774-6DAB6A633564}"/>
                </a:ext>
              </a:extLst>
            </p:cNvPr>
            <p:cNvSpPr/>
            <p:nvPr/>
          </p:nvSpPr>
          <p:spPr>
            <a:xfrm>
              <a:off x="6718131" y="977330"/>
              <a:ext cx="4864100" cy="1060450"/>
            </a:xfrm>
            <a:prstGeom prst="roundRect">
              <a:avLst>
                <a:gd name="adj" fmla="val 50000"/>
              </a:avLst>
            </a:prstGeom>
            <a:solidFill>
              <a:srgbClr val="0639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130D007A-A5BC-40C7-9F58-861E27068166}"/>
                </a:ext>
              </a:extLst>
            </p:cNvPr>
            <p:cNvGrpSpPr/>
            <p:nvPr/>
          </p:nvGrpSpPr>
          <p:grpSpPr>
            <a:xfrm>
              <a:off x="5351296" y="977332"/>
              <a:ext cx="1060448" cy="1060448"/>
              <a:chOff x="6850062" y="5041902"/>
              <a:chExt cx="1060448" cy="1060448"/>
            </a:xfrm>
          </p:grpSpPr>
          <p:sp>
            <p:nvSpPr>
              <p:cNvPr id="30" name="Oval 29">
                <a:extLst>
                  <a:ext uri="{FF2B5EF4-FFF2-40B4-BE49-F238E27FC236}">
                    <a16:creationId xmlns="" xmlns:a16="http://schemas.microsoft.com/office/drawing/2014/main" id="{4F7CD8E2-9654-4CE8-BF23-A1E185A7A126}"/>
                  </a:ext>
                </a:extLst>
              </p:cNvPr>
              <p:cNvSpPr/>
              <p:nvPr/>
            </p:nvSpPr>
            <p:spPr>
              <a:xfrm>
                <a:off x="6850062" y="5041902"/>
                <a:ext cx="1060448" cy="1060448"/>
              </a:xfrm>
              <a:prstGeom prst="ellipse">
                <a:avLst/>
              </a:prstGeom>
              <a:solidFill>
                <a:srgbClr val="A2B96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" name="Graphic 25" descr="Fork and knife">
                <a:extLst>
                  <a:ext uri="{FF2B5EF4-FFF2-40B4-BE49-F238E27FC236}">
                    <a16:creationId xmlns="" xmlns:a16="http://schemas.microsoft.com/office/drawing/2014/main" id="{3A08CCEF-5B66-4E9E-BD08-7443345C4B31}"/>
                  </a:ext>
                </a:extLst>
              </p:cNvPr>
              <p:cNvGrpSpPr/>
              <p:nvPr/>
            </p:nvGrpSpPr>
            <p:grpSpPr>
              <a:xfrm>
                <a:off x="7088832" y="5280649"/>
                <a:ext cx="583957" cy="585125"/>
                <a:chOff x="7088832" y="5325099"/>
                <a:chExt cx="583957" cy="585125"/>
              </a:xfrm>
              <a:solidFill>
                <a:sysClr val="windowText" lastClr="000000">
                  <a:lumMod val="85000"/>
                  <a:lumOff val="15000"/>
                </a:sysClr>
              </a:solidFill>
            </p:grpSpPr>
            <p:sp>
              <p:nvSpPr>
                <p:cNvPr id="32" name="Freeform: Shape 31">
                  <a:extLst>
                    <a:ext uri="{FF2B5EF4-FFF2-40B4-BE49-F238E27FC236}">
                      <a16:creationId xmlns="" xmlns:a16="http://schemas.microsoft.com/office/drawing/2014/main" id="{32B2B6F7-E2B9-437F-9FC6-DCAB62265364}"/>
                    </a:ext>
                  </a:extLst>
                </p:cNvPr>
                <p:cNvSpPr/>
                <p:nvPr/>
              </p:nvSpPr>
              <p:spPr>
                <a:xfrm>
                  <a:off x="7088832" y="5325099"/>
                  <a:ext cx="293020" cy="293669"/>
                </a:xfrm>
                <a:custGeom>
                  <a:avLst/>
                  <a:gdLst>
                    <a:gd name="connsiteX0" fmla="*/ 165818 w 293020"/>
                    <a:gd name="connsiteY0" fmla="*/ 253978 h 293669"/>
                    <a:gd name="connsiteX1" fmla="*/ 186881 w 293020"/>
                    <a:gd name="connsiteY1" fmla="*/ 255664 h 293669"/>
                    <a:gd name="connsiteX2" fmla="*/ 197962 w 293020"/>
                    <a:gd name="connsiteY2" fmla="*/ 257885 h 293669"/>
                    <a:gd name="connsiteX3" fmla="*/ 217904 w 293020"/>
                    <a:gd name="connsiteY3" fmla="*/ 268806 h 293669"/>
                    <a:gd name="connsiteX4" fmla="*/ 241907 w 293020"/>
                    <a:gd name="connsiteY4" fmla="*/ 293669 h 293669"/>
                    <a:gd name="connsiteX5" fmla="*/ 251595 w 293020"/>
                    <a:gd name="connsiteY5" fmla="*/ 284508 h 293669"/>
                    <a:gd name="connsiteX6" fmla="*/ 227499 w 293020"/>
                    <a:gd name="connsiteY6" fmla="*/ 259538 h 293669"/>
                    <a:gd name="connsiteX7" fmla="*/ 200582 w 293020"/>
                    <a:gd name="connsiteY7" fmla="*/ 244803 h 293669"/>
                    <a:gd name="connsiteX8" fmla="*/ 189501 w 293020"/>
                    <a:gd name="connsiteY8" fmla="*/ 242583 h 293669"/>
                    <a:gd name="connsiteX9" fmla="*/ 165911 w 293020"/>
                    <a:gd name="connsiteY9" fmla="*/ 240636 h 293669"/>
                    <a:gd name="connsiteX10" fmla="*/ 98516 w 293020"/>
                    <a:gd name="connsiteY10" fmla="*/ 206805 h 293669"/>
                    <a:gd name="connsiteX11" fmla="*/ 14506 w 293020"/>
                    <a:gd name="connsiteY11" fmla="*/ 100212 h 293669"/>
                    <a:gd name="connsiteX12" fmla="*/ 15312 w 293020"/>
                    <a:gd name="connsiteY12" fmla="*/ 91751 h 293669"/>
                    <a:gd name="connsiteX13" fmla="*/ 16272 w 293020"/>
                    <a:gd name="connsiteY13" fmla="*/ 90790 h 293669"/>
                    <a:gd name="connsiteX14" fmla="*/ 25700 w 293020"/>
                    <a:gd name="connsiteY14" fmla="*/ 90790 h 293669"/>
                    <a:gd name="connsiteX15" fmla="*/ 130100 w 293020"/>
                    <a:gd name="connsiteY15" fmla="*/ 195184 h 293669"/>
                    <a:gd name="connsiteX16" fmla="*/ 141588 w 293020"/>
                    <a:gd name="connsiteY16" fmla="*/ 195184 h 293669"/>
                    <a:gd name="connsiteX17" fmla="*/ 141588 w 293020"/>
                    <a:gd name="connsiteY17" fmla="*/ 183695 h 293669"/>
                    <a:gd name="connsiteX18" fmla="*/ 37188 w 293020"/>
                    <a:gd name="connsiteY18" fmla="*/ 79316 h 293669"/>
                    <a:gd name="connsiteX19" fmla="*/ 37188 w 293020"/>
                    <a:gd name="connsiteY19" fmla="*/ 69888 h 293669"/>
                    <a:gd name="connsiteX20" fmla="*/ 43069 w 293020"/>
                    <a:gd name="connsiteY20" fmla="*/ 64000 h 293669"/>
                    <a:gd name="connsiteX21" fmla="*/ 52497 w 293020"/>
                    <a:gd name="connsiteY21" fmla="*/ 64000 h 293669"/>
                    <a:gd name="connsiteX22" fmla="*/ 156883 w 293020"/>
                    <a:gd name="connsiteY22" fmla="*/ 168387 h 293669"/>
                    <a:gd name="connsiteX23" fmla="*/ 168372 w 293020"/>
                    <a:gd name="connsiteY23" fmla="*/ 168387 h 293669"/>
                    <a:gd name="connsiteX24" fmla="*/ 168372 w 293020"/>
                    <a:gd name="connsiteY24" fmla="*/ 156899 h 293669"/>
                    <a:gd name="connsiteX25" fmla="*/ 63985 w 293020"/>
                    <a:gd name="connsiteY25" fmla="*/ 52519 h 293669"/>
                    <a:gd name="connsiteX26" fmla="*/ 63985 w 293020"/>
                    <a:gd name="connsiteY26" fmla="*/ 43091 h 293669"/>
                    <a:gd name="connsiteX27" fmla="*/ 69866 w 293020"/>
                    <a:gd name="connsiteY27" fmla="*/ 37204 h 293669"/>
                    <a:gd name="connsiteX28" fmla="*/ 79294 w 293020"/>
                    <a:gd name="connsiteY28" fmla="*/ 37204 h 293669"/>
                    <a:gd name="connsiteX29" fmla="*/ 183680 w 293020"/>
                    <a:gd name="connsiteY29" fmla="*/ 141590 h 293669"/>
                    <a:gd name="connsiteX30" fmla="*/ 195155 w 293020"/>
                    <a:gd name="connsiteY30" fmla="*/ 142078 h 293669"/>
                    <a:gd name="connsiteX31" fmla="*/ 195642 w 293020"/>
                    <a:gd name="connsiteY31" fmla="*/ 130603 h 293669"/>
                    <a:gd name="connsiteX32" fmla="*/ 195162 w 293020"/>
                    <a:gd name="connsiteY32" fmla="*/ 130122 h 293669"/>
                    <a:gd name="connsiteX33" fmla="*/ 90762 w 293020"/>
                    <a:gd name="connsiteY33" fmla="*/ 25722 h 293669"/>
                    <a:gd name="connsiteX34" fmla="*/ 90762 w 293020"/>
                    <a:gd name="connsiteY34" fmla="*/ 16294 h 293669"/>
                    <a:gd name="connsiteX35" fmla="*/ 91762 w 293020"/>
                    <a:gd name="connsiteY35" fmla="*/ 15288 h 293669"/>
                    <a:gd name="connsiteX36" fmla="*/ 96483 w 293020"/>
                    <a:gd name="connsiteY36" fmla="*/ 13334 h 293669"/>
                    <a:gd name="connsiteX37" fmla="*/ 100183 w 293020"/>
                    <a:gd name="connsiteY37" fmla="*/ 14461 h 293669"/>
                    <a:gd name="connsiteX38" fmla="*/ 206196 w 293020"/>
                    <a:gd name="connsiteY38" fmla="*/ 99078 h 293669"/>
                    <a:gd name="connsiteX39" fmla="*/ 240034 w 293020"/>
                    <a:gd name="connsiteY39" fmla="*/ 166753 h 293669"/>
                    <a:gd name="connsiteX40" fmla="*/ 241654 w 293020"/>
                    <a:gd name="connsiteY40" fmla="*/ 190870 h 293669"/>
                    <a:gd name="connsiteX41" fmla="*/ 244248 w 293020"/>
                    <a:gd name="connsiteY41" fmla="*/ 205805 h 293669"/>
                    <a:gd name="connsiteX42" fmla="*/ 254916 w 293020"/>
                    <a:gd name="connsiteY42" fmla="*/ 225807 h 293669"/>
                    <a:gd name="connsiteX43" fmla="*/ 283586 w 293020"/>
                    <a:gd name="connsiteY43" fmla="*/ 253244 h 293669"/>
                    <a:gd name="connsiteX44" fmla="*/ 293020 w 293020"/>
                    <a:gd name="connsiteY44" fmla="*/ 243816 h 293669"/>
                    <a:gd name="connsiteX45" fmla="*/ 264150 w 293020"/>
                    <a:gd name="connsiteY45" fmla="*/ 216173 h 293669"/>
                    <a:gd name="connsiteX46" fmla="*/ 257409 w 293020"/>
                    <a:gd name="connsiteY46" fmla="*/ 203505 h 293669"/>
                    <a:gd name="connsiteX47" fmla="*/ 254822 w 293020"/>
                    <a:gd name="connsiteY47" fmla="*/ 188563 h 293669"/>
                    <a:gd name="connsiteX48" fmla="*/ 253395 w 293020"/>
                    <a:gd name="connsiteY48" fmla="*/ 166693 h 293669"/>
                    <a:gd name="connsiteX49" fmla="*/ 215657 w 293020"/>
                    <a:gd name="connsiteY49" fmla="*/ 89624 h 293669"/>
                    <a:gd name="connsiteX50" fmla="*/ 107624 w 293020"/>
                    <a:gd name="connsiteY50" fmla="*/ 3380 h 293669"/>
                    <a:gd name="connsiteX51" fmla="*/ 82354 w 293020"/>
                    <a:gd name="connsiteY51" fmla="*/ 5860 h 293669"/>
                    <a:gd name="connsiteX52" fmla="*/ 81361 w 293020"/>
                    <a:gd name="connsiteY52" fmla="*/ 6853 h 293669"/>
                    <a:gd name="connsiteX53" fmla="*/ 75527 w 293020"/>
                    <a:gd name="connsiteY53" fmla="*/ 21942 h 293669"/>
                    <a:gd name="connsiteX54" fmla="*/ 74580 w 293020"/>
                    <a:gd name="connsiteY54" fmla="*/ 21942 h 293669"/>
                    <a:gd name="connsiteX55" fmla="*/ 60438 w 293020"/>
                    <a:gd name="connsiteY55" fmla="*/ 27803 h 293669"/>
                    <a:gd name="connsiteX56" fmla="*/ 54557 w 293020"/>
                    <a:gd name="connsiteY56" fmla="*/ 33690 h 293669"/>
                    <a:gd name="connsiteX57" fmla="*/ 48697 w 293020"/>
                    <a:gd name="connsiteY57" fmla="*/ 47832 h 293669"/>
                    <a:gd name="connsiteX58" fmla="*/ 48697 w 293020"/>
                    <a:gd name="connsiteY58" fmla="*/ 48765 h 293669"/>
                    <a:gd name="connsiteX59" fmla="*/ 47763 w 293020"/>
                    <a:gd name="connsiteY59" fmla="*/ 48765 h 293669"/>
                    <a:gd name="connsiteX60" fmla="*/ 33621 w 293020"/>
                    <a:gd name="connsiteY60" fmla="*/ 54626 h 293669"/>
                    <a:gd name="connsiteX61" fmla="*/ 27741 w 293020"/>
                    <a:gd name="connsiteY61" fmla="*/ 60513 h 293669"/>
                    <a:gd name="connsiteX62" fmla="*/ 21913 w 293020"/>
                    <a:gd name="connsiteY62" fmla="*/ 75589 h 293669"/>
                    <a:gd name="connsiteX63" fmla="*/ 20966 w 293020"/>
                    <a:gd name="connsiteY63" fmla="*/ 75589 h 293669"/>
                    <a:gd name="connsiteX64" fmla="*/ 6825 w 293020"/>
                    <a:gd name="connsiteY64" fmla="*/ 81449 h 293669"/>
                    <a:gd name="connsiteX65" fmla="*/ 5871 w 293020"/>
                    <a:gd name="connsiteY65" fmla="*/ 82396 h 293669"/>
                    <a:gd name="connsiteX66" fmla="*/ 3471 w 293020"/>
                    <a:gd name="connsiteY66" fmla="*/ 107813 h 293669"/>
                    <a:gd name="connsiteX67" fmla="*/ 88975 w 293020"/>
                    <a:gd name="connsiteY67" fmla="*/ 216133 h 293669"/>
                    <a:gd name="connsiteX68" fmla="*/ 165818 w 293020"/>
                    <a:gd name="connsiteY68" fmla="*/ 253978 h 293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293020" h="293669">
                      <a:moveTo>
                        <a:pt x="165818" y="253978"/>
                      </a:moveTo>
                      <a:cubicBezTo>
                        <a:pt x="172876" y="253884"/>
                        <a:pt x="179928" y="254448"/>
                        <a:pt x="186881" y="255664"/>
                      </a:cubicBezTo>
                      <a:lnTo>
                        <a:pt x="197962" y="257885"/>
                      </a:lnTo>
                      <a:cubicBezTo>
                        <a:pt x="205568" y="259405"/>
                        <a:pt x="212527" y="263216"/>
                        <a:pt x="217904" y="268806"/>
                      </a:cubicBezTo>
                      <a:lnTo>
                        <a:pt x="241907" y="293669"/>
                      </a:lnTo>
                      <a:lnTo>
                        <a:pt x="251595" y="284508"/>
                      </a:lnTo>
                      <a:lnTo>
                        <a:pt x="227499" y="259538"/>
                      </a:lnTo>
                      <a:cubicBezTo>
                        <a:pt x="220232" y="252006"/>
                        <a:pt x="210843" y="246867"/>
                        <a:pt x="200582" y="244803"/>
                      </a:cubicBezTo>
                      <a:lnTo>
                        <a:pt x="189501" y="242583"/>
                      </a:lnTo>
                      <a:cubicBezTo>
                        <a:pt x="181717" y="241187"/>
                        <a:pt x="173818" y="240535"/>
                        <a:pt x="165911" y="240636"/>
                      </a:cubicBezTo>
                      <a:cubicBezTo>
                        <a:pt x="145175" y="240496"/>
                        <a:pt x="122046" y="230335"/>
                        <a:pt x="98516" y="206805"/>
                      </a:cubicBezTo>
                      <a:cubicBezTo>
                        <a:pt x="63845" y="171274"/>
                        <a:pt x="25487" y="116294"/>
                        <a:pt x="14506" y="100212"/>
                      </a:cubicBezTo>
                      <a:cubicBezTo>
                        <a:pt x="12709" y="97563"/>
                        <a:pt x="13048" y="94012"/>
                        <a:pt x="15312" y="91751"/>
                      </a:cubicBezTo>
                      <a:lnTo>
                        <a:pt x="16272" y="90790"/>
                      </a:lnTo>
                      <a:cubicBezTo>
                        <a:pt x="18876" y="88187"/>
                        <a:pt x="23097" y="88187"/>
                        <a:pt x="25700" y="90790"/>
                      </a:cubicBezTo>
                      <a:lnTo>
                        <a:pt x="130100" y="195184"/>
                      </a:lnTo>
                      <a:cubicBezTo>
                        <a:pt x="133272" y="198356"/>
                        <a:pt x="138416" y="198356"/>
                        <a:pt x="141588" y="195184"/>
                      </a:cubicBezTo>
                      <a:cubicBezTo>
                        <a:pt x="144761" y="192011"/>
                        <a:pt x="144761" y="186868"/>
                        <a:pt x="141588" y="183695"/>
                      </a:cubicBezTo>
                      <a:lnTo>
                        <a:pt x="37188" y="79316"/>
                      </a:lnTo>
                      <a:cubicBezTo>
                        <a:pt x="34586" y="76712"/>
                        <a:pt x="34586" y="72492"/>
                        <a:pt x="37188" y="69888"/>
                      </a:cubicBezTo>
                      <a:lnTo>
                        <a:pt x="43069" y="64000"/>
                      </a:lnTo>
                      <a:cubicBezTo>
                        <a:pt x="45673" y="61397"/>
                        <a:pt x="49893" y="61397"/>
                        <a:pt x="52497" y="64000"/>
                      </a:cubicBezTo>
                      <a:lnTo>
                        <a:pt x="156883" y="168387"/>
                      </a:lnTo>
                      <a:cubicBezTo>
                        <a:pt x="160056" y="171559"/>
                        <a:pt x="165199" y="171559"/>
                        <a:pt x="168372" y="168387"/>
                      </a:cubicBezTo>
                      <a:cubicBezTo>
                        <a:pt x="171544" y="165214"/>
                        <a:pt x="171544" y="160071"/>
                        <a:pt x="168372" y="156899"/>
                      </a:cubicBezTo>
                      <a:lnTo>
                        <a:pt x="63985" y="52519"/>
                      </a:lnTo>
                      <a:cubicBezTo>
                        <a:pt x="61382" y="49915"/>
                        <a:pt x="61382" y="45695"/>
                        <a:pt x="63985" y="43091"/>
                      </a:cubicBezTo>
                      <a:lnTo>
                        <a:pt x="69866" y="37204"/>
                      </a:lnTo>
                      <a:cubicBezTo>
                        <a:pt x="72470" y="34601"/>
                        <a:pt x="76690" y="34601"/>
                        <a:pt x="79294" y="37204"/>
                      </a:cubicBezTo>
                      <a:lnTo>
                        <a:pt x="183680" y="141590"/>
                      </a:lnTo>
                      <a:cubicBezTo>
                        <a:pt x="186714" y="144893"/>
                        <a:pt x="191851" y="145112"/>
                        <a:pt x="195155" y="142078"/>
                      </a:cubicBezTo>
                      <a:cubicBezTo>
                        <a:pt x="198458" y="139044"/>
                        <a:pt x="198676" y="133907"/>
                        <a:pt x="195642" y="130603"/>
                      </a:cubicBezTo>
                      <a:cubicBezTo>
                        <a:pt x="195489" y="130436"/>
                        <a:pt x="195328" y="130275"/>
                        <a:pt x="195162" y="130122"/>
                      </a:cubicBezTo>
                      <a:lnTo>
                        <a:pt x="90762" y="25722"/>
                      </a:lnTo>
                      <a:cubicBezTo>
                        <a:pt x="88159" y="23119"/>
                        <a:pt x="88159" y="18898"/>
                        <a:pt x="90762" y="16294"/>
                      </a:cubicBezTo>
                      <a:lnTo>
                        <a:pt x="91762" y="15288"/>
                      </a:lnTo>
                      <a:cubicBezTo>
                        <a:pt x="93013" y="14036"/>
                        <a:pt x="94712" y="13333"/>
                        <a:pt x="96483" y="13334"/>
                      </a:cubicBezTo>
                      <a:cubicBezTo>
                        <a:pt x="97801" y="13332"/>
                        <a:pt x="99090" y="13725"/>
                        <a:pt x="100183" y="14461"/>
                      </a:cubicBezTo>
                      <a:cubicBezTo>
                        <a:pt x="137919" y="39523"/>
                        <a:pt x="173391" y="67837"/>
                        <a:pt x="206196" y="99078"/>
                      </a:cubicBezTo>
                      <a:cubicBezTo>
                        <a:pt x="229833" y="122714"/>
                        <a:pt x="239980" y="145951"/>
                        <a:pt x="240034" y="166753"/>
                      </a:cubicBezTo>
                      <a:cubicBezTo>
                        <a:pt x="239892" y="174824"/>
                        <a:pt x="240434" y="182891"/>
                        <a:pt x="241654" y="190870"/>
                      </a:cubicBezTo>
                      <a:lnTo>
                        <a:pt x="244248" y="205805"/>
                      </a:lnTo>
                      <a:cubicBezTo>
                        <a:pt x="245578" y="213440"/>
                        <a:pt x="249316" y="220449"/>
                        <a:pt x="254916" y="225807"/>
                      </a:cubicBezTo>
                      <a:lnTo>
                        <a:pt x="283586" y="253244"/>
                      </a:lnTo>
                      <a:lnTo>
                        <a:pt x="293020" y="243816"/>
                      </a:lnTo>
                      <a:lnTo>
                        <a:pt x="264150" y="216173"/>
                      </a:lnTo>
                      <a:cubicBezTo>
                        <a:pt x="260601" y="212784"/>
                        <a:pt x="258237" y="208342"/>
                        <a:pt x="257409" y="203505"/>
                      </a:cubicBezTo>
                      <a:lnTo>
                        <a:pt x="254822" y="188563"/>
                      </a:lnTo>
                      <a:cubicBezTo>
                        <a:pt x="253729" y="181326"/>
                        <a:pt x="253252" y="174010"/>
                        <a:pt x="253395" y="166693"/>
                      </a:cubicBezTo>
                      <a:cubicBezTo>
                        <a:pt x="253329" y="140897"/>
                        <a:pt x="240281" y="114247"/>
                        <a:pt x="215657" y="89624"/>
                      </a:cubicBezTo>
                      <a:cubicBezTo>
                        <a:pt x="182223" y="57788"/>
                        <a:pt x="146075" y="28931"/>
                        <a:pt x="107624" y="3380"/>
                      </a:cubicBezTo>
                      <a:cubicBezTo>
                        <a:pt x="99688" y="-1931"/>
                        <a:pt x="89106" y="-893"/>
                        <a:pt x="82354" y="5860"/>
                      </a:cubicBezTo>
                      <a:lnTo>
                        <a:pt x="81361" y="6853"/>
                      </a:lnTo>
                      <a:cubicBezTo>
                        <a:pt x="77374" y="10834"/>
                        <a:pt x="75255" y="16314"/>
                        <a:pt x="75527" y="21942"/>
                      </a:cubicBezTo>
                      <a:cubicBezTo>
                        <a:pt x="75213" y="21942"/>
                        <a:pt x="74900" y="21942"/>
                        <a:pt x="74580" y="21942"/>
                      </a:cubicBezTo>
                      <a:cubicBezTo>
                        <a:pt x="69272" y="21927"/>
                        <a:pt x="64179" y="24037"/>
                        <a:pt x="60438" y="27803"/>
                      </a:cubicBezTo>
                      <a:lnTo>
                        <a:pt x="54557" y="33690"/>
                      </a:lnTo>
                      <a:cubicBezTo>
                        <a:pt x="50791" y="37430"/>
                        <a:pt x="48680" y="42524"/>
                        <a:pt x="48697" y="47832"/>
                      </a:cubicBezTo>
                      <a:cubicBezTo>
                        <a:pt x="48697" y="48138"/>
                        <a:pt x="48697" y="48452"/>
                        <a:pt x="48697" y="48765"/>
                      </a:cubicBezTo>
                      <a:cubicBezTo>
                        <a:pt x="48390" y="48765"/>
                        <a:pt x="48076" y="48765"/>
                        <a:pt x="47763" y="48765"/>
                      </a:cubicBezTo>
                      <a:cubicBezTo>
                        <a:pt x="42455" y="48750"/>
                        <a:pt x="37362" y="50861"/>
                        <a:pt x="33621" y="54626"/>
                      </a:cubicBezTo>
                      <a:lnTo>
                        <a:pt x="27741" y="60513"/>
                      </a:lnTo>
                      <a:cubicBezTo>
                        <a:pt x="23755" y="64489"/>
                        <a:pt x="21638" y="69966"/>
                        <a:pt x="21913" y="75589"/>
                      </a:cubicBezTo>
                      <a:cubicBezTo>
                        <a:pt x="21600" y="75589"/>
                        <a:pt x="21286" y="75589"/>
                        <a:pt x="20966" y="75589"/>
                      </a:cubicBezTo>
                      <a:cubicBezTo>
                        <a:pt x="15659" y="75573"/>
                        <a:pt x="10566" y="77684"/>
                        <a:pt x="6825" y="81449"/>
                      </a:cubicBezTo>
                      <a:lnTo>
                        <a:pt x="5871" y="82396"/>
                      </a:lnTo>
                      <a:cubicBezTo>
                        <a:pt x="-934" y="89190"/>
                        <a:pt x="-1943" y="99865"/>
                        <a:pt x="3471" y="107813"/>
                      </a:cubicBezTo>
                      <a:cubicBezTo>
                        <a:pt x="14586" y="123988"/>
                        <a:pt x="53544" y="179842"/>
                        <a:pt x="88975" y="216133"/>
                      </a:cubicBezTo>
                      <a:cubicBezTo>
                        <a:pt x="113598" y="240756"/>
                        <a:pt x="140135" y="253804"/>
                        <a:pt x="165818" y="253978"/>
                      </a:cubicBezTo>
                      <a:close/>
                    </a:path>
                  </a:pathLst>
                </a:custGeom>
                <a:grpFill/>
                <a:ln w="66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="" xmlns:a16="http://schemas.microsoft.com/office/drawing/2014/main" id="{7EBD65B9-EA91-49D5-BDF0-40ACE76B107A}"/>
                    </a:ext>
                  </a:extLst>
                </p:cNvPr>
                <p:cNvSpPr/>
                <p:nvPr/>
              </p:nvSpPr>
              <p:spPr>
                <a:xfrm>
                  <a:off x="7404215" y="5665167"/>
                  <a:ext cx="252269" cy="227867"/>
                </a:xfrm>
                <a:custGeom>
                  <a:avLst/>
                  <a:gdLst>
                    <a:gd name="connsiteX0" fmla="*/ 78183 w 252269"/>
                    <a:gd name="connsiteY0" fmla="*/ 0 h 227867"/>
                    <a:gd name="connsiteX1" fmla="*/ 69302 w 252269"/>
                    <a:gd name="connsiteY1" fmla="*/ 9961 h 227867"/>
                    <a:gd name="connsiteX2" fmla="*/ 229835 w 252269"/>
                    <a:gd name="connsiteY2" fmla="*/ 163660 h 227867"/>
                    <a:gd name="connsiteX3" fmla="*/ 230891 w 252269"/>
                    <a:gd name="connsiteY3" fmla="*/ 205447 h 227867"/>
                    <a:gd name="connsiteX4" fmla="*/ 189104 w 252269"/>
                    <a:gd name="connsiteY4" fmla="*/ 206502 h 227867"/>
                    <a:gd name="connsiteX5" fmla="*/ 188130 w 252269"/>
                    <a:gd name="connsiteY5" fmla="*/ 205532 h 227867"/>
                    <a:gd name="connsiteX6" fmla="*/ 14842 w 252269"/>
                    <a:gd name="connsiteY6" fmla="*/ 25937 h 227867"/>
                    <a:gd name="connsiteX7" fmla="*/ 6001 w 252269"/>
                    <a:gd name="connsiteY7" fmla="*/ 23270 h 227867"/>
                    <a:gd name="connsiteX8" fmla="*/ 0 w 252269"/>
                    <a:gd name="connsiteY8" fmla="*/ 29737 h 227867"/>
                    <a:gd name="connsiteX9" fmla="*/ 178536 w 252269"/>
                    <a:gd name="connsiteY9" fmla="*/ 214774 h 227867"/>
                    <a:gd name="connsiteX10" fmla="*/ 239175 w 252269"/>
                    <a:gd name="connsiteY10" fmla="*/ 215831 h 227867"/>
                    <a:gd name="connsiteX11" fmla="*/ 240233 w 252269"/>
                    <a:gd name="connsiteY11" fmla="*/ 155191 h 227867"/>
                    <a:gd name="connsiteX12" fmla="*/ 239057 w 252269"/>
                    <a:gd name="connsiteY12" fmla="*/ 154019 h 2278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2269" h="227867">
                      <a:moveTo>
                        <a:pt x="78183" y="0"/>
                      </a:moveTo>
                      <a:lnTo>
                        <a:pt x="69302" y="9961"/>
                      </a:lnTo>
                      <a:lnTo>
                        <a:pt x="229835" y="163660"/>
                      </a:lnTo>
                      <a:cubicBezTo>
                        <a:pt x="241666" y="174908"/>
                        <a:pt x="242138" y="193616"/>
                        <a:pt x="230891" y="205447"/>
                      </a:cubicBezTo>
                      <a:cubicBezTo>
                        <a:pt x="219643" y="217278"/>
                        <a:pt x="200935" y="217751"/>
                        <a:pt x="189104" y="206502"/>
                      </a:cubicBezTo>
                      <a:cubicBezTo>
                        <a:pt x="188772" y="206187"/>
                        <a:pt x="188448" y="205863"/>
                        <a:pt x="188130" y="205532"/>
                      </a:cubicBezTo>
                      <a:lnTo>
                        <a:pt x="14842" y="25937"/>
                      </a:lnTo>
                      <a:cubicBezTo>
                        <a:pt x="12008" y="25203"/>
                        <a:pt x="9094" y="24363"/>
                        <a:pt x="6001" y="23270"/>
                      </a:cubicBezTo>
                      <a:lnTo>
                        <a:pt x="0" y="29737"/>
                      </a:lnTo>
                      <a:lnTo>
                        <a:pt x="178536" y="214774"/>
                      </a:lnTo>
                      <a:cubicBezTo>
                        <a:pt x="194989" y="231811"/>
                        <a:pt x="222138" y="232284"/>
                        <a:pt x="239175" y="215831"/>
                      </a:cubicBezTo>
                      <a:cubicBezTo>
                        <a:pt x="256213" y="199378"/>
                        <a:pt x="256686" y="172228"/>
                        <a:pt x="240233" y="155191"/>
                      </a:cubicBezTo>
                      <a:cubicBezTo>
                        <a:pt x="239849" y="154793"/>
                        <a:pt x="239456" y="154402"/>
                        <a:pt x="239057" y="154019"/>
                      </a:cubicBezTo>
                      <a:close/>
                    </a:path>
                  </a:pathLst>
                </a:custGeom>
                <a:grpFill/>
                <a:ln w="66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="" xmlns:a16="http://schemas.microsoft.com/office/drawing/2014/main" id="{F4A80DC1-1BCE-43EE-A5BE-B66336437EB3}"/>
                    </a:ext>
                  </a:extLst>
                </p:cNvPr>
                <p:cNvSpPr/>
                <p:nvPr/>
              </p:nvSpPr>
              <p:spPr>
                <a:xfrm>
                  <a:off x="7115965" y="5354962"/>
                  <a:ext cx="556824" cy="555262"/>
                </a:xfrm>
                <a:custGeom>
                  <a:avLst/>
                  <a:gdLst>
                    <a:gd name="connsiteX0" fmla="*/ 550069 w 556824"/>
                    <a:gd name="connsiteY0" fmla="*/ 12915 h 555262"/>
                    <a:gd name="connsiteX1" fmla="*/ 525020 w 556824"/>
                    <a:gd name="connsiteY1" fmla="*/ 0 h 555262"/>
                    <a:gd name="connsiteX2" fmla="*/ 524353 w 556824"/>
                    <a:gd name="connsiteY2" fmla="*/ 0 h 555262"/>
                    <a:gd name="connsiteX3" fmla="*/ 496563 w 556824"/>
                    <a:gd name="connsiteY3" fmla="*/ 11635 h 555262"/>
                    <a:gd name="connsiteX4" fmla="*/ 252532 w 556824"/>
                    <a:gd name="connsiteY4" fmla="*/ 255665 h 555262"/>
                    <a:gd name="connsiteX5" fmla="*/ 13302 w 556824"/>
                    <a:gd name="connsiteY5" fmla="*/ 481854 h 555262"/>
                    <a:gd name="connsiteX6" fmla="*/ 11628 w 556824"/>
                    <a:gd name="connsiteY6" fmla="*/ 541960 h 555262"/>
                    <a:gd name="connsiteX7" fmla="*/ 42506 w 556824"/>
                    <a:gd name="connsiteY7" fmla="*/ 555263 h 555262"/>
                    <a:gd name="connsiteX8" fmla="*/ 73670 w 556824"/>
                    <a:gd name="connsiteY8" fmla="*/ 541648 h 555262"/>
                    <a:gd name="connsiteX9" fmla="*/ 288923 w 556824"/>
                    <a:gd name="connsiteY9" fmla="*/ 309825 h 555262"/>
                    <a:gd name="connsiteX10" fmla="*/ 320561 w 556824"/>
                    <a:gd name="connsiteY10" fmla="*/ 318607 h 555262"/>
                    <a:gd name="connsiteX11" fmla="*/ 338470 w 556824"/>
                    <a:gd name="connsiteY11" fmla="*/ 311519 h 555262"/>
                    <a:gd name="connsiteX12" fmla="*/ 487215 w 556824"/>
                    <a:gd name="connsiteY12" fmla="*/ 144538 h 555262"/>
                    <a:gd name="connsiteX13" fmla="*/ 555697 w 556824"/>
                    <a:gd name="connsiteY13" fmla="*/ 41859 h 555262"/>
                    <a:gd name="connsiteX14" fmla="*/ 550069 w 556824"/>
                    <a:gd name="connsiteY14" fmla="*/ 12915 h 555262"/>
                    <a:gd name="connsiteX15" fmla="*/ 542822 w 556824"/>
                    <a:gd name="connsiteY15" fmla="*/ 38385 h 555262"/>
                    <a:gd name="connsiteX16" fmla="*/ 477254 w 556824"/>
                    <a:gd name="connsiteY16" fmla="*/ 135670 h 555262"/>
                    <a:gd name="connsiteX17" fmla="*/ 328675 w 556824"/>
                    <a:gd name="connsiteY17" fmla="*/ 302471 h 555262"/>
                    <a:gd name="connsiteX18" fmla="*/ 320561 w 556824"/>
                    <a:gd name="connsiteY18" fmla="*/ 305272 h 555262"/>
                    <a:gd name="connsiteX19" fmla="*/ 285730 w 556824"/>
                    <a:gd name="connsiteY19" fmla="*/ 293670 h 555262"/>
                    <a:gd name="connsiteX20" fmla="*/ 63895 w 556824"/>
                    <a:gd name="connsiteY20" fmla="*/ 532600 h 555262"/>
                    <a:gd name="connsiteX21" fmla="*/ 22655 w 556824"/>
                    <a:gd name="connsiteY21" fmla="*/ 533967 h 555262"/>
                    <a:gd name="connsiteX22" fmla="*/ 21288 w 556824"/>
                    <a:gd name="connsiteY22" fmla="*/ 492728 h 555262"/>
                    <a:gd name="connsiteX23" fmla="*/ 22463 w 556824"/>
                    <a:gd name="connsiteY23" fmla="*/ 491541 h 555262"/>
                    <a:gd name="connsiteX24" fmla="*/ 261780 w 556824"/>
                    <a:gd name="connsiteY24" fmla="*/ 265220 h 555262"/>
                    <a:gd name="connsiteX25" fmla="*/ 505944 w 556824"/>
                    <a:gd name="connsiteY25" fmla="*/ 21056 h 555262"/>
                    <a:gd name="connsiteX26" fmla="*/ 524299 w 556824"/>
                    <a:gd name="connsiteY26" fmla="*/ 13328 h 555262"/>
                    <a:gd name="connsiteX27" fmla="*/ 524753 w 556824"/>
                    <a:gd name="connsiteY27" fmla="*/ 13328 h 555262"/>
                    <a:gd name="connsiteX28" fmla="*/ 543532 w 556824"/>
                    <a:gd name="connsiteY28" fmla="*/ 34002 h 555262"/>
                    <a:gd name="connsiteX29" fmla="*/ 542822 w 556824"/>
                    <a:gd name="connsiteY29" fmla="*/ 38385 h 555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56824" h="555262">
                      <a:moveTo>
                        <a:pt x="550069" y="12915"/>
                      </a:moveTo>
                      <a:cubicBezTo>
                        <a:pt x="544171" y="4962"/>
                        <a:pt x="534919" y="193"/>
                        <a:pt x="525020" y="0"/>
                      </a:cubicBezTo>
                      <a:lnTo>
                        <a:pt x="524353" y="0"/>
                      </a:lnTo>
                      <a:cubicBezTo>
                        <a:pt x="513907" y="11"/>
                        <a:pt x="503900" y="4201"/>
                        <a:pt x="496563" y="11635"/>
                      </a:cubicBezTo>
                      <a:lnTo>
                        <a:pt x="252532" y="255665"/>
                      </a:lnTo>
                      <a:lnTo>
                        <a:pt x="13302" y="481854"/>
                      </a:lnTo>
                      <a:cubicBezTo>
                        <a:pt x="-3758" y="497990"/>
                        <a:pt x="-4508" y="524900"/>
                        <a:pt x="11628" y="541960"/>
                      </a:cubicBezTo>
                      <a:cubicBezTo>
                        <a:pt x="19656" y="550449"/>
                        <a:pt x="30823" y="555259"/>
                        <a:pt x="42506" y="555263"/>
                      </a:cubicBezTo>
                      <a:cubicBezTo>
                        <a:pt x="54331" y="555239"/>
                        <a:pt x="65617" y="550308"/>
                        <a:pt x="73670" y="541648"/>
                      </a:cubicBezTo>
                      <a:lnTo>
                        <a:pt x="288923" y="309825"/>
                      </a:lnTo>
                      <a:cubicBezTo>
                        <a:pt x="298788" y="314808"/>
                        <a:pt x="309539" y="317792"/>
                        <a:pt x="320561" y="318607"/>
                      </a:cubicBezTo>
                      <a:cubicBezTo>
                        <a:pt x="327272" y="318933"/>
                        <a:pt x="333799" y="316350"/>
                        <a:pt x="338470" y="311519"/>
                      </a:cubicBezTo>
                      <a:lnTo>
                        <a:pt x="487215" y="144538"/>
                      </a:lnTo>
                      <a:cubicBezTo>
                        <a:pt x="526040" y="100959"/>
                        <a:pt x="549076" y="66415"/>
                        <a:pt x="555697" y="41859"/>
                      </a:cubicBezTo>
                      <a:cubicBezTo>
                        <a:pt x="558345" y="31858"/>
                        <a:pt x="556272" y="21195"/>
                        <a:pt x="550069" y="12915"/>
                      </a:cubicBezTo>
                      <a:close/>
                      <a:moveTo>
                        <a:pt x="542822" y="38385"/>
                      </a:moveTo>
                      <a:cubicBezTo>
                        <a:pt x="538488" y="54473"/>
                        <a:pt x="523306" y="83977"/>
                        <a:pt x="477254" y="135670"/>
                      </a:cubicBezTo>
                      <a:lnTo>
                        <a:pt x="328675" y="302471"/>
                      </a:lnTo>
                      <a:cubicBezTo>
                        <a:pt x="326484" y="304504"/>
                        <a:pt x="323539" y="305520"/>
                        <a:pt x="320561" y="305272"/>
                      </a:cubicBezTo>
                      <a:cubicBezTo>
                        <a:pt x="309659" y="305272"/>
                        <a:pt x="293084" y="297104"/>
                        <a:pt x="285730" y="293670"/>
                      </a:cubicBezTo>
                      <a:lnTo>
                        <a:pt x="63895" y="532600"/>
                      </a:lnTo>
                      <a:cubicBezTo>
                        <a:pt x="52884" y="544365"/>
                        <a:pt x="34421" y="544978"/>
                        <a:pt x="22655" y="533967"/>
                      </a:cubicBezTo>
                      <a:cubicBezTo>
                        <a:pt x="10890" y="522957"/>
                        <a:pt x="10277" y="504494"/>
                        <a:pt x="21288" y="492728"/>
                      </a:cubicBezTo>
                      <a:cubicBezTo>
                        <a:pt x="21668" y="492321"/>
                        <a:pt x="22060" y="491926"/>
                        <a:pt x="22463" y="491541"/>
                      </a:cubicBezTo>
                      <a:lnTo>
                        <a:pt x="261780" y="265220"/>
                      </a:lnTo>
                      <a:lnTo>
                        <a:pt x="505944" y="21056"/>
                      </a:lnTo>
                      <a:cubicBezTo>
                        <a:pt x="510786" y="16133"/>
                        <a:pt x="517395" y="13351"/>
                        <a:pt x="524299" y="13328"/>
                      </a:cubicBezTo>
                      <a:lnTo>
                        <a:pt x="524753" y="13328"/>
                      </a:lnTo>
                      <a:cubicBezTo>
                        <a:pt x="535648" y="13852"/>
                        <a:pt x="544055" y="23108"/>
                        <a:pt x="543532" y="34002"/>
                      </a:cubicBezTo>
                      <a:cubicBezTo>
                        <a:pt x="543460" y="35485"/>
                        <a:pt x="543222" y="36955"/>
                        <a:pt x="542822" y="38385"/>
                      </a:cubicBezTo>
                      <a:close/>
                    </a:path>
                  </a:pathLst>
                </a:custGeom>
                <a:grpFill/>
                <a:ln w="66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D7808B8F-58C7-4FB4-9597-CB16A7BA930B}"/>
                </a:ext>
              </a:extLst>
            </p:cNvPr>
            <p:cNvGrpSpPr/>
            <p:nvPr/>
          </p:nvGrpSpPr>
          <p:grpSpPr>
            <a:xfrm>
              <a:off x="11438989" y="1333282"/>
              <a:ext cx="348362" cy="348362"/>
              <a:chOff x="1385940" y="5416902"/>
              <a:chExt cx="348362" cy="348362"/>
            </a:xfrm>
          </p:grpSpPr>
          <p:sp>
            <p:nvSpPr>
              <p:cNvPr id="39" name="Oval 38">
                <a:extLst>
                  <a:ext uri="{FF2B5EF4-FFF2-40B4-BE49-F238E27FC236}">
                    <a16:creationId xmlns="" xmlns:a16="http://schemas.microsoft.com/office/drawing/2014/main" id="{64E9F0BA-C776-42DB-B366-67DA4FBE5044}"/>
                  </a:ext>
                </a:extLst>
              </p:cNvPr>
              <p:cNvSpPr/>
              <p:nvPr/>
            </p:nvSpPr>
            <p:spPr>
              <a:xfrm>
                <a:off x="1412977" y="5443939"/>
                <a:ext cx="294288" cy="294288"/>
              </a:xfrm>
              <a:prstGeom prst="ellipse">
                <a:avLst/>
              </a:prstGeom>
              <a:solidFill>
                <a:srgbClr val="06395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85E261D7-90DA-4B0B-B1C2-008F80DE30A3}"/>
                  </a:ext>
                </a:extLst>
              </p:cNvPr>
              <p:cNvSpPr/>
              <p:nvPr/>
            </p:nvSpPr>
            <p:spPr>
              <a:xfrm>
                <a:off x="1385940" y="5416902"/>
                <a:ext cx="348362" cy="348362"/>
              </a:xfrm>
              <a:custGeom>
                <a:avLst/>
                <a:gdLst>
                  <a:gd name="connsiteX0" fmla="*/ 180092 w 348362"/>
                  <a:gd name="connsiteY0" fmla="*/ 125733 h 348362"/>
                  <a:gd name="connsiteX1" fmla="*/ 180092 w 348362"/>
                  <a:gd name="connsiteY1" fmla="*/ 192411 h 348362"/>
                  <a:gd name="connsiteX2" fmla="*/ 134410 w 348362"/>
                  <a:gd name="connsiteY2" fmla="*/ 192411 h 348362"/>
                  <a:gd name="connsiteX3" fmla="*/ 145224 w 348362"/>
                  <a:gd name="connsiteY3" fmla="*/ 179317 h 348362"/>
                  <a:gd name="connsiteX4" fmla="*/ 155731 w 348362"/>
                  <a:gd name="connsiteY4" fmla="*/ 165100 h 348362"/>
                  <a:gd name="connsiteX5" fmla="*/ 166999 w 348362"/>
                  <a:gd name="connsiteY5" fmla="*/ 147889 h 348362"/>
                  <a:gd name="connsiteX6" fmla="*/ 180092 w 348362"/>
                  <a:gd name="connsiteY6" fmla="*/ 125733 h 348362"/>
                  <a:gd name="connsiteX7" fmla="*/ 178721 w 348362"/>
                  <a:gd name="connsiteY7" fmla="*/ 91929 h 348362"/>
                  <a:gd name="connsiteX8" fmla="*/ 165101 w 348362"/>
                  <a:gd name="connsiteY8" fmla="*/ 117130 h 348362"/>
                  <a:gd name="connsiteX9" fmla="*/ 148421 w 348362"/>
                  <a:gd name="connsiteY9" fmla="*/ 143321 h 348362"/>
                  <a:gd name="connsiteX10" fmla="*/ 129232 w 348362"/>
                  <a:gd name="connsiteY10" fmla="*/ 169283 h 348362"/>
                  <a:gd name="connsiteX11" fmla="*/ 108370 w 348362"/>
                  <a:gd name="connsiteY11" fmla="*/ 193649 h 348362"/>
                  <a:gd name="connsiteX12" fmla="*/ 108370 w 348362"/>
                  <a:gd name="connsiteY12" fmla="*/ 214507 h 348362"/>
                  <a:gd name="connsiteX13" fmla="*/ 180093 w 348362"/>
                  <a:gd name="connsiteY13" fmla="*/ 214507 h 348362"/>
                  <a:gd name="connsiteX14" fmla="*/ 180093 w 348362"/>
                  <a:gd name="connsiteY14" fmla="*/ 247247 h 348362"/>
                  <a:gd name="connsiteX15" fmla="*/ 206435 w 348362"/>
                  <a:gd name="connsiteY15" fmla="*/ 247247 h 348362"/>
                  <a:gd name="connsiteX16" fmla="*/ 206435 w 348362"/>
                  <a:gd name="connsiteY16" fmla="*/ 214507 h 348362"/>
                  <a:gd name="connsiteX17" fmla="*/ 227298 w 348362"/>
                  <a:gd name="connsiteY17" fmla="*/ 214507 h 348362"/>
                  <a:gd name="connsiteX18" fmla="*/ 227298 w 348362"/>
                  <a:gd name="connsiteY18" fmla="*/ 192429 h 348362"/>
                  <a:gd name="connsiteX19" fmla="*/ 206435 w 348362"/>
                  <a:gd name="connsiteY19" fmla="*/ 192429 h 348362"/>
                  <a:gd name="connsiteX20" fmla="*/ 206435 w 348362"/>
                  <a:gd name="connsiteY20" fmla="*/ 91929 h 348362"/>
                  <a:gd name="connsiteX21" fmla="*/ 174186 w 348362"/>
                  <a:gd name="connsiteY21" fmla="*/ 0 h 348362"/>
                  <a:gd name="connsiteX22" fmla="*/ 174337 w 348362"/>
                  <a:gd name="connsiteY22" fmla="*/ 0 h 348362"/>
                  <a:gd name="connsiteX23" fmla="*/ 348362 w 348362"/>
                  <a:gd name="connsiteY23" fmla="*/ 174181 h 348362"/>
                  <a:gd name="connsiteX24" fmla="*/ 348362 w 348362"/>
                  <a:gd name="connsiteY24" fmla="*/ 174186 h 348362"/>
                  <a:gd name="connsiteX25" fmla="*/ 174176 w 348362"/>
                  <a:gd name="connsiteY25" fmla="*/ 348362 h 348362"/>
                  <a:gd name="connsiteX26" fmla="*/ 0 w 348362"/>
                  <a:gd name="connsiteY26" fmla="*/ 174176 h 348362"/>
                  <a:gd name="connsiteX27" fmla="*/ 174186 w 348362"/>
                  <a:gd name="connsiteY27" fmla="*/ 0 h 34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48362" h="348362">
                    <a:moveTo>
                      <a:pt x="180092" y="125733"/>
                    </a:moveTo>
                    <a:lnTo>
                      <a:pt x="180092" y="192411"/>
                    </a:lnTo>
                    <a:lnTo>
                      <a:pt x="134410" y="192411"/>
                    </a:lnTo>
                    <a:cubicBezTo>
                      <a:pt x="138174" y="188032"/>
                      <a:pt x="141779" y="183668"/>
                      <a:pt x="145224" y="179317"/>
                    </a:cubicBezTo>
                    <a:cubicBezTo>
                      <a:pt x="148670" y="174966"/>
                      <a:pt x="152172" y="170228"/>
                      <a:pt x="155731" y="165100"/>
                    </a:cubicBezTo>
                    <a:cubicBezTo>
                      <a:pt x="159290" y="159970"/>
                      <a:pt x="163046" y="154233"/>
                      <a:pt x="166999" y="147889"/>
                    </a:cubicBezTo>
                    <a:cubicBezTo>
                      <a:pt x="170952" y="141545"/>
                      <a:pt x="175317" y="134159"/>
                      <a:pt x="180092" y="125733"/>
                    </a:cubicBezTo>
                    <a:close/>
                    <a:moveTo>
                      <a:pt x="178721" y="91929"/>
                    </a:moveTo>
                    <a:cubicBezTo>
                      <a:pt x="174771" y="100050"/>
                      <a:pt x="170231" y="108449"/>
                      <a:pt x="165101" y="117130"/>
                    </a:cubicBezTo>
                    <a:cubicBezTo>
                      <a:pt x="159970" y="125810"/>
                      <a:pt x="154410" y="134540"/>
                      <a:pt x="148421" y="143321"/>
                    </a:cubicBezTo>
                    <a:cubicBezTo>
                      <a:pt x="142431" y="152102"/>
                      <a:pt x="136035" y="160756"/>
                      <a:pt x="129232" y="169283"/>
                    </a:cubicBezTo>
                    <a:cubicBezTo>
                      <a:pt x="122430" y="177810"/>
                      <a:pt x="115475" y="185932"/>
                      <a:pt x="108370" y="193649"/>
                    </a:cubicBezTo>
                    <a:lnTo>
                      <a:pt x="108370" y="214507"/>
                    </a:lnTo>
                    <a:lnTo>
                      <a:pt x="180093" y="214507"/>
                    </a:lnTo>
                    <a:lnTo>
                      <a:pt x="180093" y="247247"/>
                    </a:lnTo>
                    <a:lnTo>
                      <a:pt x="206435" y="247247"/>
                    </a:lnTo>
                    <a:lnTo>
                      <a:pt x="206435" y="214507"/>
                    </a:lnTo>
                    <a:lnTo>
                      <a:pt x="227298" y="214507"/>
                    </a:lnTo>
                    <a:lnTo>
                      <a:pt x="227298" y="192429"/>
                    </a:lnTo>
                    <a:lnTo>
                      <a:pt x="206435" y="192429"/>
                    </a:lnTo>
                    <a:lnTo>
                      <a:pt x="206435" y="91929"/>
                    </a:lnTo>
                    <a:close/>
                    <a:moveTo>
                      <a:pt x="174186" y="0"/>
                    </a:moveTo>
                    <a:cubicBezTo>
                      <a:pt x="174236" y="0"/>
                      <a:pt x="174287" y="0"/>
                      <a:pt x="174337" y="0"/>
                    </a:cubicBezTo>
                    <a:cubicBezTo>
                      <a:pt x="270491" y="43"/>
                      <a:pt x="348405" y="78026"/>
                      <a:pt x="348362" y="174181"/>
                    </a:cubicBezTo>
                    <a:cubicBezTo>
                      <a:pt x="348362" y="174182"/>
                      <a:pt x="348362" y="174184"/>
                      <a:pt x="348362" y="174186"/>
                    </a:cubicBezTo>
                    <a:cubicBezTo>
                      <a:pt x="348359" y="270383"/>
                      <a:pt x="270374" y="348364"/>
                      <a:pt x="174176" y="348362"/>
                    </a:cubicBezTo>
                    <a:cubicBezTo>
                      <a:pt x="77979" y="348359"/>
                      <a:pt x="-3" y="270374"/>
                      <a:pt x="0" y="174176"/>
                    </a:cubicBezTo>
                    <a:cubicBezTo>
                      <a:pt x="3" y="77979"/>
                      <a:pt x="77988" y="-3"/>
                      <a:pt x="174186" y="0"/>
                    </a:cubicBezTo>
                    <a:close/>
                  </a:path>
                </a:pathLst>
              </a:custGeom>
              <a:solidFill>
                <a:srgbClr val="A2B969"/>
              </a:solidFill>
              <a:ln w="45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E79B23AC-99ED-46C5-903C-326BB44C59A8}"/>
                </a:ext>
              </a:extLst>
            </p:cNvPr>
            <p:cNvSpPr/>
            <p:nvPr/>
          </p:nvSpPr>
          <p:spPr>
            <a:xfrm>
              <a:off x="5074878" y="2315065"/>
              <a:ext cx="4864100" cy="1060450"/>
            </a:xfrm>
            <a:prstGeom prst="roundRect">
              <a:avLst>
                <a:gd name="adj" fmla="val 50000"/>
              </a:avLst>
            </a:prstGeom>
            <a:solidFill>
              <a:srgbClr val="0639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D0B0459E-5EC1-4A28-9F30-64F949B71C41}"/>
                </a:ext>
              </a:extLst>
            </p:cNvPr>
            <p:cNvGrpSpPr/>
            <p:nvPr/>
          </p:nvGrpSpPr>
          <p:grpSpPr>
            <a:xfrm>
              <a:off x="3708043" y="2315064"/>
              <a:ext cx="1060448" cy="1060448"/>
              <a:chOff x="3087690" y="3704167"/>
              <a:chExt cx="1060448" cy="1060448"/>
            </a:xfrm>
          </p:grpSpPr>
          <p:sp>
            <p:nvSpPr>
              <p:cNvPr id="43" name="Oval 42">
                <a:extLst>
                  <a:ext uri="{FF2B5EF4-FFF2-40B4-BE49-F238E27FC236}">
                    <a16:creationId xmlns="" xmlns:a16="http://schemas.microsoft.com/office/drawing/2014/main" id="{981746B7-0DA0-4FB2-96E4-EE8A805BD49B}"/>
                  </a:ext>
                </a:extLst>
              </p:cNvPr>
              <p:cNvSpPr/>
              <p:nvPr/>
            </p:nvSpPr>
            <p:spPr>
              <a:xfrm>
                <a:off x="3087690" y="3704167"/>
                <a:ext cx="1060448" cy="1060448"/>
              </a:xfrm>
              <a:prstGeom prst="ellipse">
                <a:avLst/>
              </a:prstGeom>
              <a:solidFill>
                <a:srgbClr val="C1301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Graphic 31" descr="Backpack">
                <a:extLst>
                  <a:ext uri="{FF2B5EF4-FFF2-40B4-BE49-F238E27FC236}">
                    <a16:creationId xmlns="" xmlns:a16="http://schemas.microsoft.com/office/drawing/2014/main" id="{30A5833E-0174-4F29-8566-0591C22D7327}"/>
                  </a:ext>
                </a:extLst>
              </p:cNvPr>
              <p:cNvSpPr/>
              <p:nvPr/>
            </p:nvSpPr>
            <p:spPr>
              <a:xfrm>
                <a:off x="3391219" y="3960970"/>
                <a:ext cx="453390" cy="513450"/>
              </a:xfrm>
              <a:custGeom>
                <a:avLst/>
                <a:gdLst>
                  <a:gd name="connsiteX0" fmla="*/ 420053 w 453390"/>
                  <a:gd name="connsiteY0" fmla="*/ 293423 h 513450"/>
                  <a:gd name="connsiteX1" fmla="*/ 413385 w 453390"/>
                  <a:gd name="connsiteY1" fmla="*/ 293423 h 513450"/>
                  <a:gd name="connsiteX2" fmla="*/ 413385 w 453390"/>
                  <a:gd name="connsiteY2" fmla="*/ 153406 h 513450"/>
                  <a:gd name="connsiteX3" fmla="*/ 340043 w 453390"/>
                  <a:gd name="connsiteY3" fmla="*/ 80063 h 513450"/>
                  <a:gd name="connsiteX4" fmla="*/ 313032 w 453390"/>
                  <a:gd name="connsiteY4" fmla="*/ 80063 h 513450"/>
                  <a:gd name="connsiteX5" fmla="*/ 220157 w 453390"/>
                  <a:gd name="connsiteY5" fmla="*/ 251 h 513450"/>
                  <a:gd name="connsiteX6" fmla="*/ 140344 w 453390"/>
                  <a:gd name="connsiteY6" fmla="*/ 80063 h 513450"/>
                  <a:gd name="connsiteX7" fmla="*/ 113348 w 453390"/>
                  <a:gd name="connsiteY7" fmla="*/ 80063 h 513450"/>
                  <a:gd name="connsiteX8" fmla="*/ 40005 w 453390"/>
                  <a:gd name="connsiteY8" fmla="*/ 153406 h 513450"/>
                  <a:gd name="connsiteX9" fmla="*/ 40005 w 453390"/>
                  <a:gd name="connsiteY9" fmla="*/ 293423 h 513450"/>
                  <a:gd name="connsiteX10" fmla="*/ 33338 w 453390"/>
                  <a:gd name="connsiteY10" fmla="*/ 293423 h 513450"/>
                  <a:gd name="connsiteX11" fmla="*/ 0 w 453390"/>
                  <a:gd name="connsiteY11" fmla="*/ 326761 h 513450"/>
                  <a:gd name="connsiteX12" fmla="*/ 0 w 453390"/>
                  <a:gd name="connsiteY12" fmla="*/ 420106 h 513450"/>
                  <a:gd name="connsiteX13" fmla="*/ 33338 w 453390"/>
                  <a:gd name="connsiteY13" fmla="*/ 453443 h 513450"/>
                  <a:gd name="connsiteX14" fmla="*/ 40005 w 453390"/>
                  <a:gd name="connsiteY14" fmla="*/ 453443 h 513450"/>
                  <a:gd name="connsiteX15" fmla="*/ 40005 w 453390"/>
                  <a:gd name="connsiteY15" fmla="*/ 466778 h 513450"/>
                  <a:gd name="connsiteX16" fmla="*/ 86678 w 453390"/>
                  <a:gd name="connsiteY16" fmla="*/ 513451 h 513450"/>
                  <a:gd name="connsiteX17" fmla="*/ 380048 w 453390"/>
                  <a:gd name="connsiteY17" fmla="*/ 513451 h 513450"/>
                  <a:gd name="connsiteX18" fmla="*/ 413385 w 453390"/>
                  <a:gd name="connsiteY18" fmla="*/ 480113 h 513450"/>
                  <a:gd name="connsiteX19" fmla="*/ 413385 w 453390"/>
                  <a:gd name="connsiteY19" fmla="*/ 453443 h 513450"/>
                  <a:gd name="connsiteX20" fmla="*/ 420053 w 453390"/>
                  <a:gd name="connsiteY20" fmla="*/ 453443 h 513450"/>
                  <a:gd name="connsiteX21" fmla="*/ 453390 w 453390"/>
                  <a:gd name="connsiteY21" fmla="*/ 420106 h 513450"/>
                  <a:gd name="connsiteX22" fmla="*/ 453390 w 453390"/>
                  <a:gd name="connsiteY22" fmla="*/ 326761 h 513450"/>
                  <a:gd name="connsiteX23" fmla="*/ 420053 w 453390"/>
                  <a:gd name="connsiteY23" fmla="*/ 293423 h 513450"/>
                  <a:gd name="connsiteX24" fmla="*/ 226695 w 453390"/>
                  <a:gd name="connsiteY24" fmla="*/ 13388 h 513450"/>
                  <a:gd name="connsiteX25" fmla="*/ 299697 w 453390"/>
                  <a:gd name="connsiteY25" fmla="*/ 80063 h 513450"/>
                  <a:gd name="connsiteX26" fmla="*/ 153679 w 453390"/>
                  <a:gd name="connsiteY26" fmla="*/ 80063 h 513450"/>
                  <a:gd name="connsiteX27" fmla="*/ 226695 w 453390"/>
                  <a:gd name="connsiteY27" fmla="*/ 13388 h 513450"/>
                  <a:gd name="connsiteX28" fmla="*/ 340043 w 453390"/>
                  <a:gd name="connsiteY28" fmla="*/ 93398 h 513450"/>
                  <a:gd name="connsiteX29" fmla="*/ 346710 w 453390"/>
                  <a:gd name="connsiteY29" fmla="*/ 93792 h 513450"/>
                  <a:gd name="connsiteX30" fmla="*/ 346710 w 453390"/>
                  <a:gd name="connsiteY30" fmla="*/ 206746 h 513450"/>
                  <a:gd name="connsiteX31" fmla="*/ 326708 w 453390"/>
                  <a:gd name="connsiteY31" fmla="*/ 226748 h 513450"/>
                  <a:gd name="connsiteX32" fmla="*/ 253365 w 453390"/>
                  <a:gd name="connsiteY32" fmla="*/ 226748 h 513450"/>
                  <a:gd name="connsiteX33" fmla="*/ 253365 w 453390"/>
                  <a:gd name="connsiteY33" fmla="*/ 213413 h 513450"/>
                  <a:gd name="connsiteX34" fmla="*/ 233363 w 453390"/>
                  <a:gd name="connsiteY34" fmla="*/ 193411 h 513450"/>
                  <a:gd name="connsiteX35" fmla="*/ 220028 w 453390"/>
                  <a:gd name="connsiteY35" fmla="*/ 193411 h 513450"/>
                  <a:gd name="connsiteX36" fmla="*/ 200025 w 453390"/>
                  <a:gd name="connsiteY36" fmla="*/ 213413 h 513450"/>
                  <a:gd name="connsiteX37" fmla="*/ 200025 w 453390"/>
                  <a:gd name="connsiteY37" fmla="*/ 226748 h 513450"/>
                  <a:gd name="connsiteX38" fmla="*/ 126683 w 453390"/>
                  <a:gd name="connsiteY38" fmla="*/ 226748 h 513450"/>
                  <a:gd name="connsiteX39" fmla="*/ 106680 w 453390"/>
                  <a:gd name="connsiteY39" fmla="*/ 206746 h 513450"/>
                  <a:gd name="connsiteX40" fmla="*/ 106680 w 453390"/>
                  <a:gd name="connsiteY40" fmla="*/ 93792 h 513450"/>
                  <a:gd name="connsiteX41" fmla="*/ 113348 w 453390"/>
                  <a:gd name="connsiteY41" fmla="*/ 93398 h 513450"/>
                  <a:gd name="connsiteX42" fmla="*/ 240030 w 453390"/>
                  <a:gd name="connsiteY42" fmla="*/ 213413 h 513450"/>
                  <a:gd name="connsiteX43" fmla="*/ 240030 w 453390"/>
                  <a:gd name="connsiteY43" fmla="*/ 253418 h 513450"/>
                  <a:gd name="connsiteX44" fmla="*/ 233363 w 453390"/>
                  <a:gd name="connsiteY44" fmla="*/ 260086 h 513450"/>
                  <a:gd name="connsiteX45" fmla="*/ 220028 w 453390"/>
                  <a:gd name="connsiteY45" fmla="*/ 260086 h 513450"/>
                  <a:gd name="connsiteX46" fmla="*/ 213360 w 453390"/>
                  <a:gd name="connsiteY46" fmla="*/ 253418 h 513450"/>
                  <a:gd name="connsiteX47" fmla="*/ 213360 w 453390"/>
                  <a:gd name="connsiteY47" fmla="*/ 213413 h 513450"/>
                  <a:gd name="connsiteX48" fmla="*/ 220028 w 453390"/>
                  <a:gd name="connsiteY48" fmla="*/ 206746 h 513450"/>
                  <a:gd name="connsiteX49" fmla="*/ 233363 w 453390"/>
                  <a:gd name="connsiteY49" fmla="*/ 206746 h 513450"/>
                  <a:gd name="connsiteX50" fmla="*/ 240030 w 453390"/>
                  <a:gd name="connsiteY50" fmla="*/ 213413 h 513450"/>
                  <a:gd name="connsiteX51" fmla="*/ 33338 w 453390"/>
                  <a:gd name="connsiteY51" fmla="*/ 440108 h 513450"/>
                  <a:gd name="connsiteX52" fmla="*/ 13335 w 453390"/>
                  <a:gd name="connsiteY52" fmla="*/ 420106 h 513450"/>
                  <a:gd name="connsiteX53" fmla="*/ 13335 w 453390"/>
                  <a:gd name="connsiteY53" fmla="*/ 326761 h 513450"/>
                  <a:gd name="connsiteX54" fmla="*/ 33338 w 453390"/>
                  <a:gd name="connsiteY54" fmla="*/ 306758 h 513450"/>
                  <a:gd name="connsiteX55" fmla="*/ 40005 w 453390"/>
                  <a:gd name="connsiteY55" fmla="*/ 306758 h 513450"/>
                  <a:gd name="connsiteX56" fmla="*/ 40005 w 453390"/>
                  <a:gd name="connsiteY56" fmla="*/ 440108 h 513450"/>
                  <a:gd name="connsiteX57" fmla="*/ 326708 w 453390"/>
                  <a:gd name="connsiteY57" fmla="*/ 500116 h 513450"/>
                  <a:gd name="connsiteX58" fmla="*/ 126683 w 453390"/>
                  <a:gd name="connsiteY58" fmla="*/ 500116 h 513450"/>
                  <a:gd name="connsiteX59" fmla="*/ 126683 w 453390"/>
                  <a:gd name="connsiteY59" fmla="*/ 426773 h 513450"/>
                  <a:gd name="connsiteX60" fmla="*/ 146685 w 453390"/>
                  <a:gd name="connsiteY60" fmla="*/ 406771 h 513450"/>
                  <a:gd name="connsiteX61" fmla="*/ 306705 w 453390"/>
                  <a:gd name="connsiteY61" fmla="*/ 406771 h 513450"/>
                  <a:gd name="connsiteX62" fmla="*/ 326708 w 453390"/>
                  <a:gd name="connsiteY62" fmla="*/ 426773 h 513450"/>
                  <a:gd name="connsiteX63" fmla="*/ 400050 w 453390"/>
                  <a:gd name="connsiteY63" fmla="*/ 480113 h 513450"/>
                  <a:gd name="connsiteX64" fmla="*/ 380048 w 453390"/>
                  <a:gd name="connsiteY64" fmla="*/ 500116 h 513450"/>
                  <a:gd name="connsiteX65" fmla="*/ 340043 w 453390"/>
                  <a:gd name="connsiteY65" fmla="*/ 500116 h 513450"/>
                  <a:gd name="connsiteX66" fmla="*/ 340043 w 453390"/>
                  <a:gd name="connsiteY66" fmla="*/ 426773 h 513450"/>
                  <a:gd name="connsiteX67" fmla="*/ 306705 w 453390"/>
                  <a:gd name="connsiteY67" fmla="*/ 393436 h 513450"/>
                  <a:gd name="connsiteX68" fmla="*/ 146685 w 453390"/>
                  <a:gd name="connsiteY68" fmla="*/ 393436 h 513450"/>
                  <a:gd name="connsiteX69" fmla="*/ 113348 w 453390"/>
                  <a:gd name="connsiteY69" fmla="*/ 426773 h 513450"/>
                  <a:gd name="connsiteX70" fmla="*/ 113348 w 453390"/>
                  <a:gd name="connsiteY70" fmla="*/ 500116 h 513450"/>
                  <a:gd name="connsiteX71" fmla="*/ 86678 w 453390"/>
                  <a:gd name="connsiteY71" fmla="*/ 500116 h 513450"/>
                  <a:gd name="connsiteX72" fmla="*/ 53340 w 453390"/>
                  <a:gd name="connsiteY72" fmla="*/ 466778 h 513450"/>
                  <a:gd name="connsiteX73" fmla="*/ 53340 w 453390"/>
                  <a:gd name="connsiteY73" fmla="*/ 153406 h 513450"/>
                  <a:gd name="connsiteX74" fmla="*/ 93345 w 453390"/>
                  <a:gd name="connsiteY74" fmla="*/ 96899 h 513450"/>
                  <a:gd name="connsiteX75" fmla="*/ 93345 w 453390"/>
                  <a:gd name="connsiteY75" fmla="*/ 206746 h 513450"/>
                  <a:gd name="connsiteX76" fmla="*/ 126683 w 453390"/>
                  <a:gd name="connsiteY76" fmla="*/ 240083 h 513450"/>
                  <a:gd name="connsiteX77" fmla="*/ 200025 w 453390"/>
                  <a:gd name="connsiteY77" fmla="*/ 240083 h 513450"/>
                  <a:gd name="connsiteX78" fmla="*/ 200025 w 453390"/>
                  <a:gd name="connsiteY78" fmla="*/ 253418 h 513450"/>
                  <a:gd name="connsiteX79" fmla="*/ 220028 w 453390"/>
                  <a:gd name="connsiteY79" fmla="*/ 273421 h 513450"/>
                  <a:gd name="connsiteX80" fmla="*/ 233363 w 453390"/>
                  <a:gd name="connsiteY80" fmla="*/ 273421 h 513450"/>
                  <a:gd name="connsiteX81" fmla="*/ 253365 w 453390"/>
                  <a:gd name="connsiteY81" fmla="*/ 253418 h 513450"/>
                  <a:gd name="connsiteX82" fmla="*/ 253365 w 453390"/>
                  <a:gd name="connsiteY82" fmla="*/ 240083 h 513450"/>
                  <a:gd name="connsiteX83" fmla="*/ 326708 w 453390"/>
                  <a:gd name="connsiteY83" fmla="*/ 240083 h 513450"/>
                  <a:gd name="connsiteX84" fmla="*/ 360045 w 453390"/>
                  <a:gd name="connsiteY84" fmla="*/ 206746 h 513450"/>
                  <a:gd name="connsiteX85" fmla="*/ 360045 w 453390"/>
                  <a:gd name="connsiteY85" fmla="*/ 96899 h 513450"/>
                  <a:gd name="connsiteX86" fmla="*/ 400050 w 453390"/>
                  <a:gd name="connsiteY86" fmla="*/ 153406 h 513450"/>
                  <a:gd name="connsiteX87" fmla="*/ 400050 w 453390"/>
                  <a:gd name="connsiteY87" fmla="*/ 480113 h 513450"/>
                  <a:gd name="connsiteX88" fmla="*/ 440055 w 453390"/>
                  <a:gd name="connsiteY88" fmla="*/ 420106 h 513450"/>
                  <a:gd name="connsiteX89" fmla="*/ 420053 w 453390"/>
                  <a:gd name="connsiteY89" fmla="*/ 440108 h 513450"/>
                  <a:gd name="connsiteX90" fmla="*/ 413385 w 453390"/>
                  <a:gd name="connsiteY90" fmla="*/ 440108 h 513450"/>
                  <a:gd name="connsiteX91" fmla="*/ 413385 w 453390"/>
                  <a:gd name="connsiteY91" fmla="*/ 306758 h 513450"/>
                  <a:gd name="connsiteX92" fmla="*/ 420053 w 453390"/>
                  <a:gd name="connsiteY92" fmla="*/ 306758 h 513450"/>
                  <a:gd name="connsiteX93" fmla="*/ 440055 w 453390"/>
                  <a:gd name="connsiteY93" fmla="*/ 326761 h 51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453390" h="513450">
                    <a:moveTo>
                      <a:pt x="420053" y="293423"/>
                    </a:moveTo>
                    <a:lnTo>
                      <a:pt x="413385" y="293423"/>
                    </a:lnTo>
                    <a:lnTo>
                      <a:pt x="413385" y="153406"/>
                    </a:lnTo>
                    <a:cubicBezTo>
                      <a:pt x="413337" y="112919"/>
                      <a:pt x="380529" y="80111"/>
                      <a:pt x="340043" y="80063"/>
                    </a:cubicBezTo>
                    <a:lnTo>
                      <a:pt x="313032" y="80063"/>
                    </a:lnTo>
                    <a:cubicBezTo>
                      <a:pt x="309425" y="32377"/>
                      <a:pt x="267843" y="-3357"/>
                      <a:pt x="220157" y="251"/>
                    </a:cubicBezTo>
                    <a:cubicBezTo>
                      <a:pt x="177486" y="3479"/>
                      <a:pt x="143572" y="37393"/>
                      <a:pt x="140344" y="80063"/>
                    </a:cubicBezTo>
                    <a:lnTo>
                      <a:pt x="113348" y="80063"/>
                    </a:lnTo>
                    <a:cubicBezTo>
                      <a:pt x="72861" y="80111"/>
                      <a:pt x="40053" y="112919"/>
                      <a:pt x="40005" y="153406"/>
                    </a:cubicBezTo>
                    <a:lnTo>
                      <a:pt x="40005" y="293423"/>
                    </a:lnTo>
                    <a:lnTo>
                      <a:pt x="33338" y="293423"/>
                    </a:lnTo>
                    <a:cubicBezTo>
                      <a:pt x="14935" y="293445"/>
                      <a:pt x="22" y="308358"/>
                      <a:pt x="0" y="326761"/>
                    </a:cubicBezTo>
                    <a:lnTo>
                      <a:pt x="0" y="420106"/>
                    </a:lnTo>
                    <a:cubicBezTo>
                      <a:pt x="22" y="438509"/>
                      <a:pt x="14935" y="453421"/>
                      <a:pt x="33338" y="453443"/>
                    </a:cubicBezTo>
                    <a:lnTo>
                      <a:pt x="40005" y="453443"/>
                    </a:lnTo>
                    <a:lnTo>
                      <a:pt x="40005" y="466778"/>
                    </a:lnTo>
                    <a:cubicBezTo>
                      <a:pt x="40034" y="492543"/>
                      <a:pt x="60913" y="513421"/>
                      <a:pt x="86678" y="513451"/>
                    </a:cubicBezTo>
                    <a:lnTo>
                      <a:pt x="380048" y="513451"/>
                    </a:lnTo>
                    <a:cubicBezTo>
                      <a:pt x="398450" y="513429"/>
                      <a:pt x="413363" y="498516"/>
                      <a:pt x="413385" y="480113"/>
                    </a:cubicBezTo>
                    <a:lnTo>
                      <a:pt x="413385" y="453443"/>
                    </a:lnTo>
                    <a:lnTo>
                      <a:pt x="420053" y="453443"/>
                    </a:lnTo>
                    <a:cubicBezTo>
                      <a:pt x="438455" y="453421"/>
                      <a:pt x="453368" y="438509"/>
                      <a:pt x="453390" y="420106"/>
                    </a:cubicBezTo>
                    <a:lnTo>
                      <a:pt x="453390" y="326761"/>
                    </a:lnTo>
                    <a:cubicBezTo>
                      <a:pt x="453368" y="308358"/>
                      <a:pt x="438455" y="293445"/>
                      <a:pt x="420053" y="293423"/>
                    </a:cubicBezTo>
                    <a:close/>
                    <a:moveTo>
                      <a:pt x="226695" y="13388"/>
                    </a:moveTo>
                    <a:cubicBezTo>
                      <a:pt x="264591" y="13438"/>
                      <a:pt x="296221" y="42327"/>
                      <a:pt x="299697" y="80063"/>
                    </a:cubicBezTo>
                    <a:lnTo>
                      <a:pt x="153679" y="80063"/>
                    </a:lnTo>
                    <a:cubicBezTo>
                      <a:pt x="157156" y="42322"/>
                      <a:pt x="188794" y="13432"/>
                      <a:pt x="226695" y="13388"/>
                    </a:cubicBezTo>
                    <a:close/>
                    <a:moveTo>
                      <a:pt x="340043" y="93398"/>
                    </a:moveTo>
                    <a:cubicBezTo>
                      <a:pt x="342271" y="93405"/>
                      <a:pt x="344496" y="93536"/>
                      <a:pt x="346710" y="93792"/>
                    </a:cubicBezTo>
                    <a:lnTo>
                      <a:pt x="346710" y="206746"/>
                    </a:lnTo>
                    <a:cubicBezTo>
                      <a:pt x="346710" y="217793"/>
                      <a:pt x="337755" y="226748"/>
                      <a:pt x="326708" y="226748"/>
                    </a:cubicBezTo>
                    <a:lnTo>
                      <a:pt x="253365" y="226748"/>
                    </a:lnTo>
                    <a:lnTo>
                      <a:pt x="253365" y="213413"/>
                    </a:lnTo>
                    <a:cubicBezTo>
                      <a:pt x="253365" y="202366"/>
                      <a:pt x="244410" y="193411"/>
                      <a:pt x="233363" y="193411"/>
                    </a:cubicBezTo>
                    <a:lnTo>
                      <a:pt x="220028" y="193411"/>
                    </a:lnTo>
                    <a:cubicBezTo>
                      <a:pt x="208980" y="193411"/>
                      <a:pt x="200025" y="202366"/>
                      <a:pt x="200025" y="213413"/>
                    </a:cubicBezTo>
                    <a:lnTo>
                      <a:pt x="200025" y="226748"/>
                    </a:lnTo>
                    <a:lnTo>
                      <a:pt x="126683" y="226748"/>
                    </a:lnTo>
                    <a:cubicBezTo>
                      <a:pt x="115635" y="226748"/>
                      <a:pt x="106680" y="217793"/>
                      <a:pt x="106680" y="206746"/>
                    </a:cubicBezTo>
                    <a:lnTo>
                      <a:pt x="106680" y="93792"/>
                    </a:lnTo>
                    <a:cubicBezTo>
                      <a:pt x="108894" y="93536"/>
                      <a:pt x="111119" y="93405"/>
                      <a:pt x="113348" y="93398"/>
                    </a:cubicBezTo>
                    <a:close/>
                    <a:moveTo>
                      <a:pt x="240030" y="213413"/>
                    </a:moveTo>
                    <a:lnTo>
                      <a:pt x="240030" y="253418"/>
                    </a:lnTo>
                    <a:cubicBezTo>
                      <a:pt x="240030" y="257101"/>
                      <a:pt x="237045" y="260086"/>
                      <a:pt x="233363" y="260086"/>
                    </a:cubicBezTo>
                    <a:lnTo>
                      <a:pt x="220028" y="260086"/>
                    </a:lnTo>
                    <a:cubicBezTo>
                      <a:pt x="216345" y="260086"/>
                      <a:pt x="213360" y="257101"/>
                      <a:pt x="213360" y="253418"/>
                    </a:cubicBezTo>
                    <a:lnTo>
                      <a:pt x="213360" y="213413"/>
                    </a:lnTo>
                    <a:cubicBezTo>
                      <a:pt x="213360" y="209731"/>
                      <a:pt x="216345" y="206746"/>
                      <a:pt x="220028" y="206746"/>
                    </a:cubicBezTo>
                    <a:lnTo>
                      <a:pt x="233363" y="206746"/>
                    </a:lnTo>
                    <a:cubicBezTo>
                      <a:pt x="237045" y="206746"/>
                      <a:pt x="240030" y="209731"/>
                      <a:pt x="240030" y="213413"/>
                    </a:cubicBezTo>
                    <a:close/>
                    <a:moveTo>
                      <a:pt x="33338" y="440108"/>
                    </a:moveTo>
                    <a:cubicBezTo>
                      <a:pt x="22290" y="440108"/>
                      <a:pt x="13335" y="431153"/>
                      <a:pt x="13335" y="420106"/>
                    </a:cubicBezTo>
                    <a:lnTo>
                      <a:pt x="13335" y="326761"/>
                    </a:lnTo>
                    <a:cubicBezTo>
                      <a:pt x="13335" y="315713"/>
                      <a:pt x="22290" y="306758"/>
                      <a:pt x="33338" y="306758"/>
                    </a:cubicBezTo>
                    <a:lnTo>
                      <a:pt x="40005" y="306758"/>
                    </a:lnTo>
                    <a:lnTo>
                      <a:pt x="40005" y="440108"/>
                    </a:lnTo>
                    <a:close/>
                    <a:moveTo>
                      <a:pt x="326708" y="500116"/>
                    </a:moveTo>
                    <a:lnTo>
                      <a:pt x="126683" y="500116"/>
                    </a:lnTo>
                    <a:lnTo>
                      <a:pt x="126683" y="426773"/>
                    </a:lnTo>
                    <a:cubicBezTo>
                      <a:pt x="126683" y="415726"/>
                      <a:pt x="135638" y="406771"/>
                      <a:pt x="146685" y="406771"/>
                    </a:cubicBezTo>
                    <a:lnTo>
                      <a:pt x="306705" y="406771"/>
                    </a:lnTo>
                    <a:cubicBezTo>
                      <a:pt x="317752" y="406771"/>
                      <a:pt x="326708" y="415726"/>
                      <a:pt x="326708" y="426773"/>
                    </a:cubicBezTo>
                    <a:close/>
                    <a:moveTo>
                      <a:pt x="400050" y="480113"/>
                    </a:moveTo>
                    <a:cubicBezTo>
                      <a:pt x="400050" y="491161"/>
                      <a:pt x="391095" y="500116"/>
                      <a:pt x="380048" y="500116"/>
                    </a:cubicBezTo>
                    <a:lnTo>
                      <a:pt x="340043" y="500116"/>
                    </a:lnTo>
                    <a:lnTo>
                      <a:pt x="340043" y="426773"/>
                    </a:lnTo>
                    <a:cubicBezTo>
                      <a:pt x="340020" y="408370"/>
                      <a:pt x="325108" y="393458"/>
                      <a:pt x="306705" y="393436"/>
                    </a:cubicBezTo>
                    <a:lnTo>
                      <a:pt x="146685" y="393436"/>
                    </a:lnTo>
                    <a:cubicBezTo>
                      <a:pt x="128282" y="393458"/>
                      <a:pt x="113370" y="408370"/>
                      <a:pt x="113348" y="426773"/>
                    </a:cubicBezTo>
                    <a:lnTo>
                      <a:pt x="113348" y="500116"/>
                    </a:lnTo>
                    <a:lnTo>
                      <a:pt x="86678" y="500116"/>
                    </a:lnTo>
                    <a:cubicBezTo>
                      <a:pt x="68275" y="500094"/>
                      <a:pt x="53362" y="485181"/>
                      <a:pt x="53340" y="466778"/>
                    </a:cubicBezTo>
                    <a:lnTo>
                      <a:pt x="53340" y="153406"/>
                    </a:lnTo>
                    <a:cubicBezTo>
                      <a:pt x="53385" y="128006"/>
                      <a:pt x="69403" y="105380"/>
                      <a:pt x="93345" y="96899"/>
                    </a:cubicBezTo>
                    <a:lnTo>
                      <a:pt x="93345" y="206746"/>
                    </a:lnTo>
                    <a:cubicBezTo>
                      <a:pt x="93367" y="225149"/>
                      <a:pt x="108280" y="240061"/>
                      <a:pt x="126683" y="240083"/>
                    </a:cubicBezTo>
                    <a:lnTo>
                      <a:pt x="200025" y="240083"/>
                    </a:lnTo>
                    <a:lnTo>
                      <a:pt x="200025" y="253418"/>
                    </a:lnTo>
                    <a:cubicBezTo>
                      <a:pt x="200025" y="264466"/>
                      <a:pt x="208980" y="273421"/>
                      <a:pt x="220028" y="273421"/>
                    </a:cubicBezTo>
                    <a:lnTo>
                      <a:pt x="233363" y="273421"/>
                    </a:lnTo>
                    <a:cubicBezTo>
                      <a:pt x="244410" y="273421"/>
                      <a:pt x="253365" y="264466"/>
                      <a:pt x="253365" y="253418"/>
                    </a:cubicBezTo>
                    <a:lnTo>
                      <a:pt x="253365" y="240083"/>
                    </a:lnTo>
                    <a:lnTo>
                      <a:pt x="326708" y="240083"/>
                    </a:lnTo>
                    <a:cubicBezTo>
                      <a:pt x="345110" y="240061"/>
                      <a:pt x="360023" y="225149"/>
                      <a:pt x="360045" y="206746"/>
                    </a:cubicBezTo>
                    <a:lnTo>
                      <a:pt x="360045" y="96899"/>
                    </a:lnTo>
                    <a:cubicBezTo>
                      <a:pt x="383987" y="105380"/>
                      <a:pt x="400005" y="128006"/>
                      <a:pt x="400050" y="153406"/>
                    </a:cubicBezTo>
                    <a:lnTo>
                      <a:pt x="400050" y="480113"/>
                    </a:lnTo>
                    <a:close/>
                    <a:moveTo>
                      <a:pt x="440055" y="420106"/>
                    </a:moveTo>
                    <a:cubicBezTo>
                      <a:pt x="440055" y="431153"/>
                      <a:pt x="431100" y="440108"/>
                      <a:pt x="420053" y="440108"/>
                    </a:cubicBezTo>
                    <a:lnTo>
                      <a:pt x="413385" y="440108"/>
                    </a:lnTo>
                    <a:lnTo>
                      <a:pt x="413385" y="306758"/>
                    </a:lnTo>
                    <a:lnTo>
                      <a:pt x="420053" y="306758"/>
                    </a:lnTo>
                    <a:cubicBezTo>
                      <a:pt x="431100" y="306758"/>
                      <a:pt x="440055" y="315713"/>
                      <a:pt x="440055" y="3267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66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2C05E8A7-57FD-4FC4-92EB-DAB4023B1C4E}"/>
                </a:ext>
              </a:extLst>
            </p:cNvPr>
            <p:cNvGrpSpPr/>
            <p:nvPr/>
          </p:nvGrpSpPr>
          <p:grpSpPr>
            <a:xfrm>
              <a:off x="9795736" y="2671017"/>
              <a:ext cx="348362" cy="348362"/>
              <a:chOff x="9230628" y="4079170"/>
              <a:chExt cx="348362" cy="348362"/>
            </a:xfrm>
          </p:grpSpPr>
          <p:sp>
            <p:nvSpPr>
              <p:cNvPr id="46" name="Oval 45">
                <a:extLst>
                  <a:ext uri="{FF2B5EF4-FFF2-40B4-BE49-F238E27FC236}">
                    <a16:creationId xmlns="" xmlns:a16="http://schemas.microsoft.com/office/drawing/2014/main" id="{3802DF9C-0994-4403-B19A-FF9EB0229E0C}"/>
                  </a:ext>
                </a:extLst>
              </p:cNvPr>
              <p:cNvSpPr/>
              <p:nvPr/>
            </p:nvSpPr>
            <p:spPr>
              <a:xfrm>
                <a:off x="9257665" y="4106207"/>
                <a:ext cx="294288" cy="294288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raphic 67" descr="Badge 3">
                <a:extLst>
                  <a:ext uri="{FF2B5EF4-FFF2-40B4-BE49-F238E27FC236}">
                    <a16:creationId xmlns="" xmlns:a16="http://schemas.microsoft.com/office/drawing/2014/main" id="{1B3A6CDF-66BC-444B-8B6F-D4634B79B59B}"/>
                  </a:ext>
                </a:extLst>
              </p:cNvPr>
              <p:cNvSpPr/>
              <p:nvPr/>
            </p:nvSpPr>
            <p:spPr>
              <a:xfrm>
                <a:off x="9230628" y="4079170"/>
                <a:ext cx="348362" cy="348362"/>
              </a:xfrm>
              <a:custGeom>
                <a:avLst/>
                <a:gdLst>
                  <a:gd name="connsiteX0" fmla="*/ 174186 w 348362"/>
                  <a:gd name="connsiteY0" fmla="*/ 0 h 348362"/>
                  <a:gd name="connsiteX1" fmla="*/ 0 w 348362"/>
                  <a:gd name="connsiteY1" fmla="*/ 174176 h 348362"/>
                  <a:gd name="connsiteX2" fmla="*/ 174176 w 348362"/>
                  <a:gd name="connsiteY2" fmla="*/ 348362 h 348362"/>
                  <a:gd name="connsiteX3" fmla="*/ 348362 w 348362"/>
                  <a:gd name="connsiteY3" fmla="*/ 174186 h 348362"/>
                  <a:gd name="connsiteX4" fmla="*/ 348362 w 348362"/>
                  <a:gd name="connsiteY4" fmla="*/ 174167 h 348362"/>
                  <a:gd name="connsiteX5" fmla="*/ 174323 w 348362"/>
                  <a:gd name="connsiteY5" fmla="*/ 0 h 348362"/>
                  <a:gd name="connsiteX6" fmla="*/ 174186 w 348362"/>
                  <a:gd name="connsiteY6" fmla="*/ 0 h 348362"/>
                  <a:gd name="connsiteX7" fmla="*/ 220267 w 348362"/>
                  <a:gd name="connsiteY7" fmla="*/ 227160 h 348362"/>
                  <a:gd name="connsiteX8" fmla="*/ 207242 w 348362"/>
                  <a:gd name="connsiteY8" fmla="*/ 241473 h 348362"/>
                  <a:gd name="connsiteX9" fmla="*/ 188137 w 348362"/>
                  <a:gd name="connsiteY9" fmla="*/ 250228 h 348362"/>
                  <a:gd name="connsiteX10" fmla="*/ 165206 w 348362"/>
                  <a:gd name="connsiteY10" fmla="*/ 253200 h 348362"/>
                  <a:gd name="connsiteX11" fmla="*/ 141908 w 348362"/>
                  <a:gd name="connsiteY11" fmla="*/ 251141 h 348362"/>
                  <a:gd name="connsiteX12" fmla="*/ 123486 w 348362"/>
                  <a:gd name="connsiteY12" fmla="*/ 244977 h 348362"/>
                  <a:gd name="connsiteX13" fmla="*/ 123486 w 348362"/>
                  <a:gd name="connsiteY13" fmla="*/ 221510 h 348362"/>
                  <a:gd name="connsiteX14" fmla="*/ 143665 w 348362"/>
                  <a:gd name="connsiteY14" fmla="*/ 230801 h 348362"/>
                  <a:gd name="connsiteX15" fmla="*/ 165967 w 348362"/>
                  <a:gd name="connsiteY15" fmla="*/ 233847 h 348362"/>
                  <a:gd name="connsiteX16" fmla="*/ 176781 w 348362"/>
                  <a:gd name="connsiteY16" fmla="*/ 232778 h 348362"/>
                  <a:gd name="connsiteX17" fmla="*/ 187522 w 348362"/>
                  <a:gd name="connsiteY17" fmla="*/ 228898 h 348362"/>
                  <a:gd name="connsiteX18" fmla="*/ 195745 w 348362"/>
                  <a:gd name="connsiteY18" fmla="*/ 221207 h 348362"/>
                  <a:gd name="connsiteX19" fmla="*/ 199010 w 348362"/>
                  <a:gd name="connsiteY19" fmla="*/ 208875 h 348362"/>
                  <a:gd name="connsiteX20" fmla="*/ 195896 w 348362"/>
                  <a:gd name="connsiteY20" fmla="*/ 196158 h 348362"/>
                  <a:gd name="connsiteX21" fmla="*/ 187215 w 348362"/>
                  <a:gd name="connsiteY21" fmla="*/ 187632 h 348362"/>
                  <a:gd name="connsiteX22" fmla="*/ 174121 w 348362"/>
                  <a:gd name="connsiteY22" fmla="*/ 182835 h 348362"/>
                  <a:gd name="connsiteX23" fmla="*/ 157744 w 348362"/>
                  <a:gd name="connsiteY23" fmla="*/ 181312 h 348362"/>
                  <a:gd name="connsiteX24" fmla="*/ 143592 w 348362"/>
                  <a:gd name="connsiteY24" fmla="*/ 181312 h 348362"/>
                  <a:gd name="connsiteX25" fmla="*/ 143592 w 348362"/>
                  <a:gd name="connsiteY25" fmla="*/ 161821 h 348362"/>
                  <a:gd name="connsiteX26" fmla="*/ 156992 w 348362"/>
                  <a:gd name="connsiteY26" fmla="*/ 161821 h 348362"/>
                  <a:gd name="connsiteX27" fmla="*/ 171539 w 348362"/>
                  <a:gd name="connsiteY27" fmla="*/ 160446 h 348362"/>
                  <a:gd name="connsiteX28" fmla="*/ 182959 w 348362"/>
                  <a:gd name="connsiteY28" fmla="*/ 155956 h 348362"/>
                  <a:gd name="connsiteX29" fmla="*/ 190421 w 348362"/>
                  <a:gd name="connsiteY29" fmla="*/ 147958 h 348362"/>
                  <a:gd name="connsiteX30" fmla="*/ 193085 w 348362"/>
                  <a:gd name="connsiteY30" fmla="*/ 136084 h 348362"/>
                  <a:gd name="connsiteX31" fmla="*/ 190576 w 348362"/>
                  <a:gd name="connsiteY31" fmla="*/ 125348 h 348362"/>
                  <a:gd name="connsiteX32" fmla="*/ 184156 w 348362"/>
                  <a:gd name="connsiteY32" fmla="*/ 118799 h 348362"/>
                  <a:gd name="connsiteX33" fmla="*/ 175699 w 348362"/>
                  <a:gd name="connsiteY33" fmla="*/ 115525 h 348362"/>
                  <a:gd name="connsiteX34" fmla="*/ 166871 w 348362"/>
                  <a:gd name="connsiteY34" fmla="*/ 114607 h 348362"/>
                  <a:gd name="connsiteX35" fmla="*/ 147985 w 348362"/>
                  <a:gd name="connsiteY35" fmla="*/ 117359 h 348362"/>
                  <a:gd name="connsiteX36" fmla="*/ 130017 w 348362"/>
                  <a:gd name="connsiteY36" fmla="*/ 125577 h 348362"/>
                  <a:gd name="connsiteX37" fmla="*/ 130017 w 348362"/>
                  <a:gd name="connsiteY37" fmla="*/ 103972 h 348362"/>
                  <a:gd name="connsiteX38" fmla="*/ 148109 w 348362"/>
                  <a:gd name="connsiteY38" fmla="*/ 97345 h 348362"/>
                  <a:gd name="connsiteX39" fmla="*/ 169040 w 348362"/>
                  <a:gd name="connsiteY39" fmla="*/ 95139 h 348362"/>
                  <a:gd name="connsiteX40" fmla="*/ 187701 w 348362"/>
                  <a:gd name="connsiteY40" fmla="*/ 97345 h 348362"/>
                  <a:gd name="connsiteX41" fmla="*/ 203752 w 348362"/>
                  <a:gd name="connsiteY41" fmla="*/ 104123 h 348362"/>
                  <a:gd name="connsiteX42" fmla="*/ 214947 w 348362"/>
                  <a:gd name="connsiteY42" fmla="*/ 115694 h 348362"/>
                  <a:gd name="connsiteX43" fmla="*/ 219130 w 348362"/>
                  <a:gd name="connsiteY43" fmla="*/ 132291 h 348362"/>
                  <a:gd name="connsiteX44" fmla="*/ 210379 w 348362"/>
                  <a:gd name="connsiteY44" fmla="*/ 157267 h 348362"/>
                  <a:gd name="connsiteX45" fmla="*/ 186394 w 348362"/>
                  <a:gd name="connsiteY45" fmla="*/ 170512 h 348362"/>
                  <a:gd name="connsiteX46" fmla="*/ 200859 w 348362"/>
                  <a:gd name="connsiteY46" fmla="*/ 174181 h 348362"/>
                  <a:gd name="connsiteX47" fmla="*/ 213273 w 348362"/>
                  <a:gd name="connsiteY47" fmla="*/ 181872 h 348362"/>
                  <a:gd name="connsiteX48" fmla="*/ 221872 w 348362"/>
                  <a:gd name="connsiteY48" fmla="*/ 193140 h 348362"/>
                  <a:gd name="connsiteX49" fmla="*/ 225082 w 348362"/>
                  <a:gd name="connsiteY49" fmla="*/ 207380 h 348362"/>
                  <a:gd name="connsiteX50" fmla="*/ 220267 w 348362"/>
                  <a:gd name="connsiteY50" fmla="*/ 227160 h 34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348362" h="348362">
                    <a:moveTo>
                      <a:pt x="174186" y="0"/>
                    </a:moveTo>
                    <a:cubicBezTo>
                      <a:pt x="77988" y="-2"/>
                      <a:pt x="3" y="77979"/>
                      <a:pt x="0" y="174176"/>
                    </a:cubicBezTo>
                    <a:cubicBezTo>
                      <a:pt x="-3" y="270374"/>
                      <a:pt x="77979" y="348359"/>
                      <a:pt x="174176" y="348362"/>
                    </a:cubicBezTo>
                    <a:cubicBezTo>
                      <a:pt x="270374" y="348364"/>
                      <a:pt x="348359" y="270383"/>
                      <a:pt x="348362" y="174186"/>
                    </a:cubicBezTo>
                    <a:cubicBezTo>
                      <a:pt x="348362" y="174180"/>
                      <a:pt x="348362" y="174173"/>
                      <a:pt x="348362" y="174167"/>
                    </a:cubicBezTo>
                    <a:cubicBezTo>
                      <a:pt x="348397" y="78013"/>
                      <a:pt x="270478" y="35"/>
                      <a:pt x="174323" y="0"/>
                    </a:cubicBezTo>
                    <a:cubicBezTo>
                      <a:pt x="174277" y="0"/>
                      <a:pt x="174231" y="0"/>
                      <a:pt x="174186" y="0"/>
                    </a:cubicBezTo>
                    <a:close/>
                    <a:moveTo>
                      <a:pt x="220267" y="227160"/>
                    </a:moveTo>
                    <a:cubicBezTo>
                      <a:pt x="217063" y="232854"/>
                      <a:pt x="212610" y="237748"/>
                      <a:pt x="207242" y="241473"/>
                    </a:cubicBezTo>
                    <a:cubicBezTo>
                      <a:pt x="201433" y="245483"/>
                      <a:pt x="194967" y="248446"/>
                      <a:pt x="188137" y="250228"/>
                    </a:cubicBezTo>
                    <a:cubicBezTo>
                      <a:pt x="180660" y="252238"/>
                      <a:pt x="172948" y="253237"/>
                      <a:pt x="165206" y="253200"/>
                    </a:cubicBezTo>
                    <a:cubicBezTo>
                      <a:pt x="157394" y="253227"/>
                      <a:pt x="149595" y="252538"/>
                      <a:pt x="141908" y="251141"/>
                    </a:cubicBezTo>
                    <a:cubicBezTo>
                      <a:pt x="135473" y="250104"/>
                      <a:pt x="129250" y="248022"/>
                      <a:pt x="123486" y="244977"/>
                    </a:cubicBezTo>
                    <a:lnTo>
                      <a:pt x="123486" y="221510"/>
                    </a:lnTo>
                    <a:cubicBezTo>
                      <a:pt x="129606" y="225782"/>
                      <a:pt x="136440" y="228929"/>
                      <a:pt x="143665" y="230801"/>
                    </a:cubicBezTo>
                    <a:cubicBezTo>
                      <a:pt x="150933" y="232792"/>
                      <a:pt x="158432" y="233816"/>
                      <a:pt x="165967" y="233847"/>
                    </a:cubicBezTo>
                    <a:cubicBezTo>
                      <a:pt x="169597" y="233821"/>
                      <a:pt x="173217" y="233463"/>
                      <a:pt x="176781" y="232778"/>
                    </a:cubicBezTo>
                    <a:cubicBezTo>
                      <a:pt x="180555" y="232100"/>
                      <a:pt x="184187" y="230788"/>
                      <a:pt x="187522" y="228898"/>
                    </a:cubicBezTo>
                    <a:cubicBezTo>
                      <a:pt x="190826" y="227012"/>
                      <a:pt x="193643" y="224378"/>
                      <a:pt x="195745" y="221207"/>
                    </a:cubicBezTo>
                    <a:cubicBezTo>
                      <a:pt x="198044" y="217516"/>
                      <a:pt x="199181" y="213220"/>
                      <a:pt x="199010" y="208875"/>
                    </a:cubicBezTo>
                    <a:cubicBezTo>
                      <a:pt x="199145" y="204432"/>
                      <a:pt x="198068" y="200036"/>
                      <a:pt x="195896" y="196158"/>
                    </a:cubicBezTo>
                    <a:cubicBezTo>
                      <a:pt x="193776" y="192622"/>
                      <a:pt x="190788" y="189688"/>
                      <a:pt x="187215" y="187632"/>
                    </a:cubicBezTo>
                    <a:cubicBezTo>
                      <a:pt x="183147" y="185317"/>
                      <a:pt x="178722" y="183695"/>
                      <a:pt x="174121" y="182835"/>
                    </a:cubicBezTo>
                    <a:cubicBezTo>
                      <a:pt x="168726" y="181786"/>
                      <a:pt x="163240" y="181276"/>
                      <a:pt x="157744" y="181312"/>
                    </a:cubicBezTo>
                    <a:lnTo>
                      <a:pt x="143592" y="181312"/>
                    </a:lnTo>
                    <a:lnTo>
                      <a:pt x="143592" y="161821"/>
                    </a:lnTo>
                    <a:lnTo>
                      <a:pt x="156992" y="161821"/>
                    </a:lnTo>
                    <a:cubicBezTo>
                      <a:pt x="161876" y="161857"/>
                      <a:pt x="166750" y="161396"/>
                      <a:pt x="171539" y="160446"/>
                    </a:cubicBezTo>
                    <a:cubicBezTo>
                      <a:pt x="175594" y="159678"/>
                      <a:pt x="179467" y="158155"/>
                      <a:pt x="182959" y="155956"/>
                    </a:cubicBezTo>
                    <a:cubicBezTo>
                      <a:pt x="186078" y="153959"/>
                      <a:pt x="188645" y="151208"/>
                      <a:pt x="190421" y="147958"/>
                    </a:cubicBezTo>
                    <a:cubicBezTo>
                      <a:pt x="192295" y="144287"/>
                      <a:pt x="193212" y="140203"/>
                      <a:pt x="193085" y="136084"/>
                    </a:cubicBezTo>
                    <a:cubicBezTo>
                      <a:pt x="193238" y="132344"/>
                      <a:pt x="192371" y="128633"/>
                      <a:pt x="190576" y="125348"/>
                    </a:cubicBezTo>
                    <a:cubicBezTo>
                      <a:pt x="189008" y="122669"/>
                      <a:pt x="186803" y="120420"/>
                      <a:pt x="184156" y="118799"/>
                    </a:cubicBezTo>
                    <a:cubicBezTo>
                      <a:pt x="181551" y="117220"/>
                      <a:pt x="178688" y="116112"/>
                      <a:pt x="175699" y="115525"/>
                    </a:cubicBezTo>
                    <a:cubicBezTo>
                      <a:pt x="172794" y="114928"/>
                      <a:pt x="169837" y="114621"/>
                      <a:pt x="166871" y="114607"/>
                    </a:cubicBezTo>
                    <a:cubicBezTo>
                      <a:pt x="160480" y="114666"/>
                      <a:pt x="154127" y="115592"/>
                      <a:pt x="147985" y="117359"/>
                    </a:cubicBezTo>
                    <a:cubicBezTo>
                      <a:pt x="141586" y="119095"/>
                      <a:pt x="135515" y="121872"/>
                      <a:pt x="130017" y="125577"/>
                    </a:cubicBezTo>
                    <a:lnTo>
                      <a:pt x="130017" y="103972"/>
                    </a:lnTo>
                    <a:cubicBezTo>
                      <a:pt x="135718" y="100951"/>
                      <a:pt x="141805" y="98721"/>
                      <a:pt x="148109" y="97345"/>
                    </a:cubicBezTo>
                    <a:cubicBezTo>
                      <a:pt x="154984" y="95841"/>
                      <a:pt x="162003" y="95102"/>
                      <a:pt x="169040" y="95139"/>
                    </a:cubicBezTo>
                    <a:cubicBezTo>
                      <a:pt x="175326" y="95128"/>
                      <a:pt x="181591" y="95868"/>
                      <a:pt x="187701" y="97345"/>
                    </a:cubicBezTo>
                    <a:cubicBezTo>
                      <a:pt x="193397" y="98678"/>
                      <a:pt x="198825" y="100970"/>
                      <a:pt x="203752" y="104123"/>
                    </a:cubicBezTo>
                    <a:cubicBezTo>
                      <a:pt x="208323" y="107069"/>
                      <a:pt x="212154" y="111028"/>
                      <a:pt x="214947" y="115694"/>
                    </a:cubicBezTo>
                    <a:cubicBezTo>
                      <a:pt x="217833" y="120740"/>
                      <a:pt x="219279" y="126481"/>
                      <a:pt x="219130" y="132291"/>
                    </a:cubicBezTo>
                    <a:cubicBezTo>
                      <a:pt x="219493" y="141426"/>
                      <a:pt x="216364" y="150357"/>
                      <a:pt x="210379" y="157267"/>
                    </a:cubicBezTo>
                    <a:cubicBezTo>
                      <a:pt x="203970" y="164087"/>
                      <a:pt x="195580" y="168721"/>
                      <a:pt x="186394" y="170512"/>
                    </a:cubicBezTo>
                    <a:cubicBezTo>
                      <a:pt x="191368" y="171026"/>
                      <a:pt x="196241" y="172262"/>
                      <a:pt x="200859" y="174181"/>
                    </a:cubicBezTo>
                    <a:cubicBezTo>
                      <a:pt x="205397" y="176033"/>
                      <a:pt x="209594" y="178633"/>
                      <a:pt x="213273" y="181872"/>
                    </a:cubicBezTo>
                    <a:cubicBezTo>
                      <a:pt x="216845" y="185033"/>
                      <a:pt x="219766" y="188861"/>
                      <a:pt x="221872" y="193140"/>
                    </a:cubicBezTo>
                    <a:cubicBezTo>
                      <a:pt x="224035" y="197572"/>
                      <a:pt x="225135" y="202448"/>
                      <a:pt x="225082" y="207380"/>
                    </a:cubicBezTo>
                    <a:cubicBezTo>
                      <a:pt x="225226" y="214280"/>
                      <a:pt x="223567" y="221098"/>
                      <a:pt x="220267" y="227160"/>
                    </a:cubicBezTo>
                    <a:close/>
                  </a:path>
                </a:pathLst>
              </a:custGeom>
              <a:solidFill>
                <a:srgbClr val="C13018"/>
              </a:solidFill>
              <a:ln w="45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8" name="Rectangle: Rounded Corners 47">
              <a:extLst>
                <a:ext uri="{FF2B5EF4-FFF2-40B4-BE49-F238E27FC236}">
                  <a16:creationId xmlns="" xmlns:a16="http://schemas.microsoft.com/office/drawing/2014/main" id="{D6E49654-9796-4747-9ECA-3E1EA9E5CD83}"/>
                </a:ext>
              </a:extLst>
            </p:cNvPr>
            <p:cNvSpPr/>
            <p:nvPr/>
          </p:nvSpPr>
          <p:spPr>
            <a:xfrm>
              <a:off x="3431636" y="3652798"/>
              <a:ext cx="4864100" cy="1060450"/>
            </a:xfrm>
            <a:prstGeom prst="roundRect">
              <a:avLst>
                <a:gd name="adj" fmla="val 50000"/>
              </a:avLst>
            </a:prstGeom>
            <a:solidFill>
              <a:srgbClr val="0639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7CF39915-10E0-4BDB-87B9-BC4081864C79}"/>
                </a:ext>
              </a:extLst>
            </p:cNvPr>
            <p:cNvGrpSpPr/>
            <p:nvPr/>
          </p:nvGrpSpPr>
          <p:grpSpPr>
            <a:xfrm>
              <a:off x="2064801" y="3652798"/>
              <a:ext cx="1060448" cy="1060448"/>
              <a:chOff x="10823576" y="2366434"/>
              <a:chExt cx="1060448" cy="1060448"/>
            </a:xfrm>
          </p:grpSpPr>
          <p:sp>
            <p:nvSpPr>
              <p:cNvPr id="50" name="Oval 49">
                <a:extLst>
                  <a:ext uri="{FF2B5EF4-FFF2-40B4-BE49-F238E27FC236}">
                    <a16:creationId xmlns="" xmlns:a16="http://schemas.microsoft.com/office/drawing/2014/main" id="{0018FEA1-C263-4C39-9E33-47BC40F91C94}"/>
                  </a:ext>
                </a:extLst>
              </p:cNvPr>
              <p:cNvSpPr/>
              <p:nvPr/>
            </p:nvSpPr>
            <p:spPr>
              <a:xfrm>
                <a:off x="10823576" y="2366434"/>
                <a:ext cx="1060448" cy="1060448"/>
              </a:xfrm>
              <a:prstGeom prst="ellipse">
                <a:avLst/>
              </a:prstGeom>
              <a:solidFill>
                <a:srgbClr val="4CC1E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" name="Graphic 27" descr="Bus">
                <a:extLst>
                  <a:ext uri="{FF2B5EF4-FFF2-40B4-BE49-F238E27FC236}">
                    <a16:creationId xmlns="" xmlns:a16="http://schemas.microsoft.com/office/drawing/2014/main" id="{D19EEE84-0824-4336-9950-278380F1E8F3}"/>
                  </a:ext>
                </a:extLst>
              </p:cNvPr>
              <p:cNvGrpSpPr/>
              <p:nvPr/>
            </p:nvGrpSpPr>
            <p:grpSpPr>
              <a:xfrm>
                <a:off x="11060463" y="2736637"/>
                <a:ext cx="586739" cy="327127"/>
                <a:chOff x="11060463" y="2781087"/>
                <a:chExt cx="586739" cy="327127"/>
              </a:xfrm>
              <a:solidFill>
                <a:sysClr val="windowText" lastClr="000000">
                  <a:lumMod val="85000"/>
                  <a:lumOff val="15000"/>
                </a:sysClr>
              </a:solidFill>
            </p:grpSpPr>
            <p:sp>
              <p:nvSpPr>
                <p:cNvPr id="52" name="Freeform: Shape 51">
                  <a:extLst>
                    <a:ext uri="{FF2B5EF4-FFF2-40B4-BE49-F238E27FC236}">
                      <a16:creationId xmlns="" xmlns:a16="http://schemas.microsoft.com/office/drawing/2014/main" id="{703F5689-B32C-4131-84C6-8864B9467BA3}"/>
                    </a:ext>
                  </a:extLst>
                </p:cNvPr>
                <p:cNvSpPr/>
                <p:nvPr/>
              </p:nvSpPr>
              <p:spPr>
                <a:xfrm>
                  <a:off x="11127105" y="3001535"/>
                  <a:ext cx="106680" cy="106680"/>
                </a:xfrm>
                <a:custGeom>
                  <a:avLst/>
                  <a:gdLst>
                    <a:gd name="connsiteX0" fmla="*/ 53340 w 106680"/>
                    <a:gd name="connsiteY0" fmla="*/ 0 h 106680"/>
                    <a:gd name="connsiteX1" fmla="*/ 0 w 106680"/>
                    <a:gd name="connsiteY1" fmla="*/ 53340 h 106680"/>
                    <a:gd name="connsiteX2" fmla="*/ 53340 w 106680"/>
                    <a:gd name="connsiteY2" fmla="*/ 106680 h 106680"/>
                    <a:gd name="connsiteX3" fmla="*/ 106680 w 106680"/>
                    <a:gd name="connsiteY3" fmla="*/ 53340 h 106680"/>
                    <a:gd name="connsiteX4" fmla="*/ 53340 w 106680"/>
                    <a:gd name="connsiteY4" fmla="*/ 0 h 106680"/>
                    <a:gd name="connsiteX5" fmla="*/ 53340 w 106680"/>
                    <a:gd name="connsiteY5" fmla="*/ 93345 h 106680"/>
                    <a:gd name="connsiteX6" fmla="*/ 13335 w 106680"/>
                    <a:gd name="connsiteY6" fmla="*/ 53340 h 106680"/>
                    <a:gd name="connsiteX7" fmla="*/ 53340 w 106680"/>
                    <a:gd name="connsiteY7" fmla="*/ 13335 h 106680"/>
                    <a:gd name="connsiteX8" fmla="*/ 93345 w 106680"/>
                    <a:gd name="connsiteY8" fmla="*/ 53340 h 106680"/>
                    <a:gd name="connsiteX9" fmla="*/ 53340 w 106680"/>
                    <a:gd name="connsiteY9" fmla="*/ 93372 h 106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6680" h="106680">
                      <a:moveTo>
                        <a:pt x="53340" y="0"/>
                      </a:moveTo>
                      <a:cubicBezTo>
                        <a:pt x="23881" y="0"/>
                        <a:pt x="0" y="23881"/>
                        <a:pt x="0" y="53340"/>
                      </a:cubicBezTo>
                      <a:cubicBezTo>
                        <a:pt x="0" y="82799"/>
                        <a:pt x="23881" y="106680"/>
                        <a:pt x="53340" y="106680"/>
                      </a:cubicBezTo>
                      <a:cubicBezTo>
                        <a:pt x="82799" y="106680"/>
                        <a:pt x="106680" y="82799"/>
                        <a:pt x="106680" y="53340"/>
                      </a:cubicBezTo>
                      <a:cubicBezTo>
                        <a:pt x="106643" y="23896"/>
                        <a:pt x="82784" y="37"/>
                        <a:pt x="53340" y="0"/>
                      </a:cubicBezTo>
                      <a:close/>
                      <a:moveTo>
                        <a:pt x="53340" y="93345"/>
                      </a:moveTo>
                      <a:cubicBezTo>
                        <a:pt x="31246" y="93345"/>
                        <a:pt x="13335" y="75434"/>
                        <a:pt x="13335" y="53340"/>
                      </a:cubicBezTo>
                      <a:cubicBezTo>
                        <a:pt x="13335" y="31246"/>
                        <a:pt x="31246" y="13335"/>
                        <a:pt x="53340" y="13335"/>
                      </a:cubicBezTo>
                      <a:cubicBezTo>
                        <a:pt x="75434" y="13335"/>
                        <a:pt x="93345" y="31246"/>
                        <a:pt x="93345" y="53340"/>
                      </a:cubicBezTo>
                      <a:cubicBezTo>
                        <a:pt x="93334" y="75434"/>
                        <a:pt x="75434" y="93346"/>
                        <a:pt x="53340" y="93372"/>
                      </a:cubicBezTo>
                      <a:close/>
                    </a:path>
                  </a:pathLst>
                </a:custGeom>
                <a:grpFill/>
                <a:ln w="66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="" xmlns:a16="http://schemas.microsoft.com/office/drawing/2014/main" id="{781E6830-AB8C-47F5-B6C8-BF9811AF9ED5}"/>
                    </a:ext>
                  </a:extLst>
                </p:cNvPr>
                <p:cNvSpPr/>
                <p:nvPr/>
              </p:nvSpPr>
              <p:spPr>
                <a:xfrm>
                  <a:off x="11244212" y="3061123"/>
                  <a:ext cx="225908" cy="13335"/>
                </a:xfrm>
                <a:custGeom>
                  <a:avLst/>
                  <a:gdLst>
                    <a:gd name="connsiteX0" fmla="*/ 2620 w 225908"/>
                    <a:gd name="connsiteY0" fmla="*/ 0 h 13335"/>
                    <a:gd name="connsiteX1" fmla="*/ 0 w 225908"/>
                    <a:gd name="connsiteY1" fmla="*/ 13335 h 13335"/>
                    <a:gd name="connsiteX2" fmla="*/ 225908 w 225908"/>
                    <a:gd name="connsiteY2" fmla="*/ 13335 h 13335"/>
                    <a:gd name="connsiteX3" fmla="*/ 223281 w 225908"/>
                    <a:gd name="connsiteY3" fmla="*/ 0 h 13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908" h="13335">
                      <a:moveTo>
                        <a:pt x="2620" y="0"/>
                      </a:moveTo>
                      <a:cubicBezTo>
                        <a:pt x="2206" y="4523"/>
                        <a:pt x="1328" y="8991"/>
                        <a:pt x="0" y="13335"/>
                      </a:cubicBezTo>
                      <a:lnTo>
                        <a:pt x="225908" y="13335"/>
                      </a:lnTo>
                      <a:cubicBezTo>
                        <a:pt x="224575" y="8992"/>
                        <a:pt x="223695" y="4524"/>
                        <a:pt x="223281" y="0"/>
                      </a:cubicBezTo>
                      <a:close/>
                    </a:path>
                  </a:pathLst>
                </a:custGeom>
                <a:grpFill/>
                <a:ln w="66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="" xmlns:a16="http://schemas.microsoft.com/office/drawing/2014/main" id="{7461F5DF-88DB-4C79-A6A4-321D6F210D05}"/>
                    </a:ext>
                  </a:extLst>
                </p:cNvPr>
                <p:cNvSpPr/>
                <p:nvPr/>
              </p:nvSpPr>
              <p:spPr>
                <a:xfrm>
                  <a:off x="11060463" y="2781087"/>
                  <a:ext cx="586739" cy="293370"/>
                </a:xfrm>
                <a:custGeom>
                  <a:avLst/>
                  <a:gdLst>
                    <a:gd name="connsiteX0" fmla="*/ 585987 w 586739"/>
                    <a:gd name="connsiteY0" fmla="*/ 168115 h 293370"/>
                    <a:gd name="connsiteX1" fmla="*/ 567171 w 586739"/>
                    <a:gd name="connsiteY1" fmla="*/ 50527 h 293370"/>
                    <a:gd name="connsiteX2" fmla="*/ 507923 w 586739"/>
                    <a:gd name="connsiteY2" fmla="*/ 0 h 293370"/>
                    <a:gd name="connsiteX3" fmla="*/ 33338 w 586739"/>
                    <a:gd name="connsiteY3" fmla="*/ 0 h 293370"/>
                    <a:gd name="connsiteX4" fmla="*/ 0 w 586739"/>
                    <a:gd name="connsiteY4" fmla="*/ 33338 h 293370"/>
                    <a:gd name="connsiteX5" fmla="*/ 0 w 586739"/>
                    <a:gd name="connsiteY5" fmla="*/ 260033 h 293370"/>
                    <a:gd name="connsiteX6" fmla="*/ 33338 w 586739"/>
                    <a:gd name="connsiteY6" fmla="*/ 293370 h 293370"/>
                    <a:gd name="connsiteX7" fmla="*/ 56274 w 586739"/>
                    <a:gd name="connsiteY7" fmla="*/ 293370 h 293370"/>
                    <a:gd name="connsiteX8" fmla="*/ 53647 w 586739"/>
                    <a:gd name="connsiteY8" fmla="*/ 280035 h 293370"/>
                    <a:gd name="connsiteX9" fmla="*/ 33338 w 586739"/>
                    <a:gd name="connsiteY9" fmla="*/ 280035 h 293370"/>
                    <a:gd name="connsiteX10" fmla="*/ 13335 w 586739"/>
                    <a:gd name="connsiteY10" fmla="*/ 260033 h 293370"/>
                    <a:gd name="connsiteX11" fmla="*/ 13335 w 586739"/>
                    <a:gd name="connsiteY11" fmla="*/ 146685 h 293370"/>
                    <a:gd name="connsiteX12" fmla="*/ 423960 w 586739"/>
                    <a:gd name="connsiteY12" fmla="*/ 146685 h 293370"/>
                    <a:gd name="connsiteX13" fmla="*/ 463965 w 586739"/>
                    <a:gd name="connsiteY13" fmla="*/ 186690 h 293370"/>
                    <a:gd name="connsiteX14" fmla="*/ 573405 w 586739"/>
                    <a:gd name="connsiteY14" fmla="*/ 186690 h 293370"/>
                    <a:gd name="connsiteX15" fmla="*/ 573405 w 586739"/>
                    <a:gd name="connsiteY15" fmla="*/ 260033 h 293370"/>
                    <a:gd name="connsiteX16" fmla="*/ 553403 w 586739"/>
                    <a:gd name="connsiteY16" fmla="*/ 280035 h 293370"/>
                    <a:gd name="connsiteX17" fmla="*/ 539754 w 586739"/>
                    <a:gd name="connsiteY17" fmla="*/ 280035 h 293370"/>
                    <a:gd name="connsiteX18" fmla="*/ 537127 w 586739"/>
                    <a:gd name="connsiteY18" fmla="*/ 293370 h 293370"/>
                    <a:gd name="connsiteX19" fmla="*/ 553403 w 586739"/>
                    <a:gd name="connsiteY19" fmla="*/ 293370 h 293370"/>
                    <a:gd name="connsiteX20" fmla="*/ 586740 w 586739"/>
                    <a:gd name="connsiteY20" fmla="*/ 260033 h 293370"/>
                    <a:gd name="connsiteX21" fmla="*/ 586740 w 586739"/>
                    <a:gd name="connsiteY21" fmla="*/ 177596 h 293370"/>
                    <a:gd name="connsiteX22" fmla="*/ 585987 w 586739"/>
                    <a:gd name="connsiteY22" fmla="*/ 168115 h 293370"/>
                    <a:gd name="connsiteX23" fmla="*/ 420052 w 586739"/>
                    <a:gd name="connsiteY23" fmla="*/ 13335 h 293370"/>
                    <a:gd name="connsiteX24" fmla="*/ 420052 w 586739"/>
                    <a:gd name="connsiteY24" fmla="*/ 133350 h 293370"/>
                    <a:gd name="connsiteX25" fmla="*/ 293370 w 586739"/>
                    <a:gd name="connsiteY25" fmla="*/ 133350 h 293370"/>
                    <a:gd name="connsiteX26" fmla="*/ 293370 w 586739"/>
                    <a:gd name="connsiteY26" fmla="*/ 13335 h 293370"/>
                    <a:gd name="connsiteX27" fmla="*/ 280035 w 586739"/>
                    <a:gd name="connsiteY27" fmla="*/ 13335 h 293370"/>
                    <a:gd name="connsiteX28" fmla="*/ 280035 w 586739"/>
                    <a:gd name="connsiteY28" fmla="*/ 133350 h 293370"/>
                    <a:gd name="connsiteX29" fmla="*/ 153353 w 586739"/>
                    <a:gd name="connsiteY29" fmla="*/ 133350 h 293370"/>
                    <a:gd name="connsiteX30" fmla="*/ 153353 w 586739"/>
                    <a:gd name="connsiteY30" fmla="*/ 13335 h 293370"/>
                    <a:gd name="connsiteX31" fmla="*/ 13335 w 586739"/>
                    <a:gd name="connsiteY31" fmla="*/ 33338 h 293370"/>
                    <a:gd name="connsiteX32" fmla="*/ 33338 w 586739"/>
                    <a:gd name="connsiteY32" fmla="*/ 13335 h 293370"/>
                    <a:gd name="connsiteX33" fmla="*/ 140018 w 586739"/>
                    <a:gd name="connsiteY33" fmla="*/ 13335 h 293370"/>
                    <a:gd name="connsiteX34" fmla="*/ 140018 w 586739"/>
                    <a:gd name="connsiteY34" fmla="*/ 133350 h 293370"/>
                    <a:gd name="connsiteX35" fmla="*/ 13335 w 586739"/>
                    <a:gd name="connsiteY35" fmla="*/ 133350 h 293370"/>
                    <a:gd name="connsiteX36" fmla="*/ 433387 w 586739"/>
                    <a:gd name="connsiteY36" fmla="*/ 137258 h 293370"/>
                    <a:gd name="connsiteX37" fmla="*/ 433387 w 586739"/>
                    <a:gd name="connsiteY37" fmla="*/ 13335 h 293370"/>
                    <a:gd name="connsiteX38" fmla="*/ 507923 w 586739"/>
                    <a:gd name="connsiteY38" fmla="*/ 13335 h 293370"/>
                    <a:gd name="connsiteX39" fmla="*/ 554036 w 586739"/>
                    <a:gd name="connsiteY39" fmla="*/ 52634 h 293370"/>
                    <a:gd name="connsiteX40" fmla="*/ 572845 w 586739"/>
                    <a:gd name="connsiteY40" fmla="*/ 170228 h 293370"/>
                    <a:gd name="connsiteX41" fmla="*/ 573092 w 586739"/>
                    <a:gd name="connsiteY41" fmla="*/ 173355 h 293370"/>
                    <a:gd name="connsiteX42" fmla="*/ 469485 w 586739"/>
                    <a:gd name="connsiteY42" fmla="*/ 173355 h 293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586739" h="293370">
                      <a:moveTo>
                        <a:pt x="585987" y="168115"/>
                      </a:moveTo>
                      <a:lnTo>
                        <a:pt x="567171" y="50527"/>
                      </a:lnTo>
                      <a:cubicBezTo>
                        <a:pt x="562618" y="21360"/>
                        <a:pt x="537444" y="-109"/>
                        <a:pt x="507923" y="0"/>
                      </a:cubicBezTo>
                      <a:lnTo>
                        <a:pt x="33338" y="0"/>
                      </a:lnTo>
                      <a:cubicBezTo>
                        <a:pt x="14935" y="22"/>
                        <a:pt x="22" y="14935"/>
                        <a:pt x="0" y="33338"/>
                      </a:cubicBezTo>
                      <a:lnTo>
                        <a:pt x="0" y="260033"/>
                      </a:lnTo>
                      <a:cubicBezTo>
                        <a:pt x="22" y="278436"/>
                        <a:pt x="14935" y="293348"/>
                        <a:pt x="33338" y="293370"/>
                      </a:cubicBezTo>
                      <a:lnTo>
                        <a:pt x="56274" y="293370"/>
                      </a:lnTo>
                      <a:cubicBezTo>
                        <a:pt x="54941" y="289028"/>
                        <a:pt x="54060" y="284559"/>
                        <a:pt x="53647" y="280035"/>
                      </a:cubicBezTo>
                      <a:lnTo>
                        <a:pt x="33338" y="280035"/>
                      </a:lnTo>
                      <a:cubicBezTo>
                        <a:pt x="22290" y="280035"/>
                        <a:pt x="13335" y="271080"/>
                        <a:pt x="13335" y="260033"/>
                      </a:cubicBezTo>
                      <a:lnTo>
                        <a:pt x="13335" y="146685"/>
                      </a:lnTo>
                      <a:lnTo>
                        <a:pt x="423960" y="146685"/>
                      </a:lnTo>
                      <a:lnTo>
                        <a:pt x="463965" y="186690"/>
                      </a:lnTo>
                      <a:lnTo>
                        <a:pt x="573405" y="186690"/>
                      </a:lnTo>
                      <a:lnTo>
                        <a:pt x="573405" y="260033"/>
                      </a:lnTo>
                      <a:cubicBezTo>
                        <a:pt x="573405" y="271080"/>
                        <a:pt x="564449" y="280035"/>
                        <a:pt x="553403" y="280035"/>
                      </a:cubicBezTo>
                      <a:lnTo>
                        <a:pt x="539754" y="280035"/>
                      </a:lnTo>
                      <a:cubicBezTo>
                        <a:pt x="539341" y="284559"/>
                        <a:pt x="538460" y="289028"/>
                        <a:pt x="537127" y="293370"/>
                      </a:cubicBezTo>
                      <a:lnTo>
                        <a:pt x="553403" y="293370"/>
                      </a:lnTo>
                      <a:cubicBezTo>
                        <a:pt x="571805" y="293348"/>
                        <a:pt x="586718" y="278436"/>
                        <a:pt x="586740" y="260033"/>
                      </a:cubicBezTo>
                      <a:lnTo>
                        <a:pt x="586740" y="177596"/>
                      </a:lnTo>
                      <a:cubicBezTo>
                        <a:pt x="586741" y="174421"/>
                        <a:pt x="586489" y="171250"/>
                        <a:pt x="585987" y="168115"/>
                      </a:cubicBezTo>
                      <a:close/>
                      <a:moveTo>
                        <a:pt x="420052" y="13335"/>
                      </a:moveTo>
                      <a:lnTo>
                        <a:pt x="420052" y="133350"/>
                      </a:lnTo>
                      <a:lnTo>
                        <a:pt x="293370" y="133350"/>
                      </a:lnTo>
                      <a:lnTo>
                        <a:pt x="293370" y="13335"/>
                      </a:lnTo>
                      <a:close/>
                      <a:moveTo>
                        <a:pt x="280035" y="13335"/>
                      </a:moveTo>
                      <a:lnTo>
                        <a:pt x="280035" y="133350"/>
                      </a:lnTo>
                      <a:lnTo>
                        <a:pt x="153353" y="133350"/>
                      </a:lnTo>
                      <a:lnTo>
                        <a:pt x="153353" y="13335"/>
                      </a:lnTo>
                      <a:close/>
                      <a:moveTo>
                        <a:pt x="13335" y="33338"/>
                      </a:moveTo>
                      <a:cubicBezTo>
                        <a:pt x="13335" y="22291"/>
                        <a:pt x="22290" y="13335"/>
                        <a:pt x="33338" y="13335"/>
                      </a:cubicBezTo>
                      <a:lnTo>
                        <a:pt x="140018" y="13335"/>
                      </a:lnTo>
                      <a:lnTo>
                        <a:pt x="140018" y="133350"/>
                      </a:lnTo>
                      <a:lnTo>
                        <a:pt x="13335" y="133350"/>
                      </a:lnTo>
                      <a:close/>
                      <a:moveTo>
                        <a:pt x="433387" y="137258"/>
                      </a:moveTo>
                      <a:lnTo>
                        <a:pt x="433387" y="13335"/>
                      </a:lnTo>
                      <a:lnTo>
                        <a:pt x="507923" y="13335"/>
                      </a:lnTo>
                      <a:cubicBezTo>
                        <a:pt x="530893" y="13241"/>
                        <a:pt x="550488" y="29939"/>
                        <a:pt x="554036" y="52634"/>
                      </a:cubicBezTo>
                      <a:lnTo>
                        <a:pt x="572845" y="170228"/>
                      </a:lnTo>
                      <a:cubicBezTo>
                        <a:pt x="573012" y="171255"/>
                        <a:pt x="572998" y="172315"/>
                        <a:pt x="573092" y="173355"/>
                      </a:cubicBezTo>
                      <a:lnTo>
                        <a:pt x="469485" y="173355"/>
                      </a:lnTo>
                      <a:close/>
                    </a:path>
                  </a:pathLst>
                </a:custGeom>
                <a:grpFill/>
                <a:ln w="66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="" xmlns:a16="http://schemas.microsoft.com/office/drawing/2014/main" id="{F6344D4D-AC9F-4092-BB2B-DC53410ED828}"/>
                    </a:ext>
                  </a:extLst>
                </p:cNvPr>
                <p:cNvSpPr/>
                <p:nvPr/>
              </p:nvSpPr>
              <p:spPr>
                <a:xfrm>
                  <a:off x="11480515" y="3001535"/>
                  <a:ext cx="106680" cy="106680"/>
                </a:xfrm>
                <a:custGeom>
                  <a:avLst/>
                  <a:gdLst>
                    <a:gd name="connsiteX0" fmla="*/ 53340 w 106680"/>
                    <a:gd name="connsiteY0" fmla="*/ 0 h 106680"/>
                    <a:gd name="connsiteX1" fmla="*/ 0 w 106680"/>
                    <a:gd name="connsiteY1" fmla="*/ 53340 h 106680"/>
                    <a:gd name="connsiteX2" fmla="*/ 53340 w 106680"/>
                    <a:gd name="connsiteY2" fmla="*/ 106680 h 106680"/>
                    <a:gd name="connsiteX3" fmla="*/ 106680 w 106680"/>
                    <a:gd name="connsiteY3" fmla="*/ 53340 h 106680"/>
                    <a:gd name="connsiteX4" fmla="*/ 53340 w 106680"/>
                    <a:gd name="connsiteY4" fmla="*/ 0 h 106680"/>
                    <a:gd name="connsiteX5" fmla="*/ 53340 w 106680"/>
                    <a:gd name="connsiteY5" fmla="*/ 93345 h 106680"/>
                    <a:gd name="connsiteX6" fmla="*/ 13335 w 106680"/>
                    <a:gd name="connsiteY6" fmla="*/ 53340 h 106680"/>
                    <a:gd name="connsiteX7" fmla="*/ 53340 w 106680"/>
                    <a:gd name="connsiteY7" fmla="*/ 13335 h 106680"/>
                    <a:gd name="connsiteX8" fmla="*/ 93345 w 106680"/>
                    <a:gd name="connsiteY8" fmla="*/ 53340 h 106680"/>
                    <a:gd name="connsiteX9" fmla="*/ 53340 w 106680"/>
                    <a:gd name="connsiteY9" fmla="*/ 93372 h 106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6680" h="106680">
                      <a:moveTo>
                        <a:pt x="53340" y="0"/>
                      </a:moveTo>
                      <a:cubicBezTo>
                        <a:pt x="23881" y="0"/>
                        <a:pt x="0" y="23881"/>
                        <a:pt x="0" y="53340"/>
                      </a:cubicBezTo>
                      <a:cubicBezTo>
                        <a:pt x="0" y="82799"/>
                        <a:pt x="23881" y="106680"/>
                        <a:pt x="53340" y="106680"/>
                      </a:cubicBezTo>
                      <a:cubicBezTo>
                        <a:pt x="82799" y="106680"/>
                        <a:pt x="106680" y="82799"/>
                        <a:pt x="106680" y="53340"/>
                      </a:cubicBezTo>
                      <a:cubicBezTo>
                        <a:pt x="106643" y="23896"/>
                        <a:pt x="82784" y="37"/>
                        <a:pt x="53340" y="0"/>
                      </a:cubicBezTo>
                      <a:close/>
                      <a:moveTo>
                        <a:pt x="53340" y="93345"/>
                      </a:moveTo>
                      <a:cubicBezTo>
                        <a:pt x="31246" y="93345"/>
                        <a:pt x="13335" y="75434"/>
                        <a:pt x="13335" y="53340"/>
                      </a:cubicBezTo>
                      <a:cubicBezTo>
                        <a:pt x="13335" y="31246"/>
                        <a:pt x="31246" y="13335"/>
                        <a:pt x="53340" y="13335"/>
                      </a:cubicBezTo>
                      <a:cubicBezTo>
                        <a:pt x="75434" y="13335"/>
                        <a:pt x="93345" y="31246"/>
                        <a:pt x="93345" y="53340"/>
                      </a:cubicBezTo>
                      <a:cubicBezTo>
                        <a:pt x="93334" y="75434"/>
                        <a:pt x="75434" y="93346"/>
                        <a:pt x="53340" y="93372"/>
                      </a:cubicBezTo>
                      <a:close/>
                    </a:path>
                  </a:pathLst>
                </a:custGeom>
                <a:grpFill/>
                <a:ln w="66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56" name="Group 55">
              <a:extLst>
                <a:ext uri="{FF2B5EF4-FFF2-40B4-BE49-F238E27FC236}">
                  <a16:creationId xmlns="" xmlns:a16="http://schemas.microsoft.com/office/drawing/2014/main" id="{9492590A-4613-4530-AA75-0C23729919FD}"/>
                </a:ext>
              </a:extLst>
            </p:cNvPr>
            <p:cNvGrpSpPr/>
            <p:nvPr/>
          </p:nvGrpSpPr>
          <p:grpSpPr>
            <a:xfrm>
              <a:off x="8152494" y="4008749"/>
              <a:ext cx="348352" cy="348352"/>
              <a:chOff x="5376015" y="2741435"/>
              <a:chExt cx="348352" cy="348352"/>
            </a:xfrm>
          </p:grpSpPr>
          <p:sp>
            <p:nvSpPr>
              <p:cNvPr id="57" name="Oval 56">
                <a:extLst>
                  <a:ext uri="{FF2B5EF4-FFF2-40B4-BE49-F238E27FC236}">
                    <a16:creationId xmlns="" xmlns:a16="http://schemas.microsoft.com/office/drawing/2014/main" id="{E8125545-7E2C-44BC-9C18-3BAD1757E003}"/>
                  </a:ext>
                </a:extLst>
              </p:cNvPr>
              <p:cNvSpPr/>
              <p:nvPr/>
            </p:nvSpPr>
            <p:spPr>
              <a:xfrm>
                <a:off x="5403047" y="2768467"/>
                <a:ext cx="294288" cy="294288"/>
              </a:xfrm>
              <a:prstGeom prst="ellipse">
                <a:avLst/>
              </a:prstGeom>
              <a:solidFill>
                <a:srgbClr val="06395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Graphic 65" descr="Badge">
                <a:extLst>
                  <a:ext uri="{FF2B5EF4-FFF2-40B4-BE49-F238E27FC236}">
                    <a16:creationId xmlns="" xmlns:a16="http://schemas.microsoft.com/office/drawing/2014/main" id="{593EE56A-1CFA-400D-AEB0-002511E7FA8F}"/>
                  </a:ext>
                </a:extLst>
              </p:cNvPr>
              <p:cNvSpPr/>
              <p:nvPr/>
            </p:nvSpPr>
            <p:spPr>
              <a:xfrm>
                <a:off x="5376015" y="2741435"/>
                <a:ext cx="348352" cy="348352"/>
              </a:xfrm>
              <a:custGeom>
                <a:avLst/>
                <a:gdLst>
                  <a:gd name="connsiteX0" fmla="*/ 174176 w 348352"/>
                  <a:gd name="connsiteY0" fmla="*/ 0 h 348352"/>
                  <a:gd name="connsiteX1" fmla="*/ 0 w 348352"/>
                  <a:gd name="connsiteY1" fmla="*/ 174176 h 348352"/>
                  <a:gd name="connsiteX2" fmla="*/ 174176 w 348352"/>
                  <a:gd name="connsiteY2" fmla="*/ 348353 h 348352"/>
                  <a:gd name="connsiteX3" fmla="*/ 348353 w 348352"/>
                  <a:gd name="connsiteY3" fmla="*/ 174176 h 348352"/>
                  <a:gd name="connsiteX4" fmla="*/ 348353 w 348352"/>
                  <a:gd name="connsiteY4" fmla="*/ 174163 h 348352"/>
                  <a:gd name="connsiteX5" fmla="*/ 174309 w 348352"/>
                  <a:gd name="connsiteY5" fmla="*/ 0 h 348352"/>
                  <a:gd name="connsiteX6" fmla="*/ 174176 w 348352"/>
                  <a:gd name="connsiteY6" fmla="*/ 0 h 348352"/>
                  <a:gd name="connsiteX7" fmla="*/ 223973 w 348352"/>
                  <a:gd name="connsiteY7" fmla="*/ 252278 h 348352"/>
                  <a:gd name="connsiteX8" fmla="*/ 124385 w 348352"/>
                  <a:gd name="connsiteY8" fmla="*/ 252278 h 348352"/>
                  <a:gd name="connsiteX9" fmla="*/ 124385 w 348352"/>
                  <a:gd name="connsiteY9" fmla="*/ 237662 h 348352"/>
                  <a:gd name="connsiteX10" fmla="*/ 127733 w 348352"/>
                  <a:gd name="connsiteY10" fmla="*/ 219776 h 348352"/>
                  <a:gd name="connsiteX11" fmla="*/ 136942 w 348352"/>
                  <a:gd name="connsiteY11" fmla="*/ 205101 h 348352"/>
                  <a:gd name="connsiteX12" fmla="*/ 150576 w 348352"/>
                  <a:gd name="connsiteY12" fmla="*/ 192617 h 348352"/>
                  <a:gd name="connsiteX13" fmla="*/ 167325 w 348352"/>
                  <a:gd name="connsiteY13" fmla="*/ 181349 h 348352"/>
                  <a:gd name="connsiteX14" fmla="*/ 181542 w 348352"/>
                  <a:gd name="connsiteY14" fmla="*/ 171145 h 348352"/>
                  <a:gd name="connsiteX15" fmla="*/ 190388 w 348352"/>
                  <a:gd name="connsiteY15" fmla="*/ 161432 h 348352"/>
                  <a:gd name="connsiteX16" fmla="*/ 194887 w 348352"/>
                  <a:gd name="connsiteY16" fmla="*/ 151608 h 348352"/>
                  <a:gd name="connsiteX17" fmla="*/ 196103 w 348352"/>
                  <a:gd name="connsiteY17" fmla="*/ 140643 h 348352"/>
                  <a:gd name="connsiteX18" fmla="*/ 194580 w 348352"/>
                  <a:gd name="connsiteY18" fmla="*/ 131204 h 348352"/>
                  <a:gd name="connsiteX19" fmla="*/ 190086 w 348352"/>
                  <a:gd name="connsiteY19" fmla="*/ 123211 h 348352"/>
                  <a:gd name="connsiteX20" fmla="*/ 182473 w 348352"/>
                  <a:gd name="connsiteY20" fmla="*/ 117707 h 348352"/>
                  <a:gd name="connsiteX21" fmla="*/ 171741 w 348352"/>
                  <a:gd name="connsiteY21" fmla="*/ 115653 h 348352"/>
                  <a:gd name="connsiteX22" fmla="*/ 151030 w 348352"/>
                  <a:gd name="connsiteY22" fmla="*/ 120528 h 348352"/>
                  <a:gd name="connsiteX23" fmla="*/ 132608 w 348352"/>
                  <a:gd name="connsiteY23" fmla="*/ 133621 h 348352"/>
                  <a:gd name="connsiteX24" fmla="*/ 132608 w 348352"/>
                  <a:gd name="connsiteY24" fmla="*/ 109865 h 348352"/>
                  <a:gd name="connsiteX25" fmla="*/ 151104 w 348352"/>
                  <a:gd name="connsiteY25" fmla="*/ 99207 h 348352"/>
                  <a:gd name="connsiteX26" fmla="*/ 174034 w 348352"/>
                  <a:gd name="connsiteY26" fmla="*/ 95997 h 348352"/>
                  <a:gd name="connsiteX27" fmla="*/ 192305 w 348352"/>
                  <a:gd name="connsiteY27" fmla="*/ 98748 h 348352"/>
                  <a:gd name="connsiteX28" fmla="*/ 207229 w 348352"/>
                  <a:gd name="connsiteY28" fmla="*/ 106742 h 348352"/>
                  <a:gd name="connsiteX29" fmla="*/ 217281 w 348352"/>
                  <a:gd name="connsiteY29" fmla="*/ 119835 h 348352"/>
                  <a:gd name="connsiteX30" fmla="*/ 220950 w 348352"/>
                  <a:gd name="connsiteY30" fmla="*/ 137721 h 348352"/>
                  <a:gd name="connsiteX31" fmla="*/ 219038 w 348352"/>
                  <a:gd name="connsiteY31" fmla="*/ 154163 h 348352"/>
                  <a:gd name="connsiteX32" fmla="*/ 212764 w 348352"/>
                  <a:gd name="connsiteY32" fmla="*/ 168375 h 348352"/>
                  <a:gd name="connsiteX33" fmla="*/ 201427 w 348352"/>
                  <a:gd name="connsiteY33" fmla="*/ 181322 h 348352"/>
                  <a:gd name="connsiteX34" fmla="*/ 184371 w 348352"/>
                  <a:gd name="connsiteY34" fmla="*/ 193956 h 348352"/>
                  <a:gd name="connsiteX35" fmla="*/ 169751 w 348352"/>
                  <a:gd name="connsiteY35" fmla="*/ 203551 h 348352"/>
                  <a:gd name="connsiteX36" fmla="*/ 158859 w 348352"/>
                  <a:gd name="connsiteY36" fmla="*/ 212305 h 348352"/>
                  <a:gd name="connsiteX37" fmla="*/ 152090 w 348352"/>
                  <a:gd name="connsiteY37" fmla="*/ 221290 h 348352"/>
                  <a:gd name="connsiteX38" fmla="*/ 149797 w 348352"/>
                  <a:gd name="connsiteY38" fmla="*/ 231572 h 348352"/>
                  <a:gd name="connsiteX39" fmla="*/ 223954 w 348352"/>
                  <a:gd name="connsiteY39" fmla="*/ 231572 h 34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48352" h="348352">
                    <a:moveTo>
                      <a:pt x="174176" y="0"/>
                    </a:moveTo>
                    <a:cubicBezTo>
                      <a:pt x="77982" y="0"/>
                      <a:pt x="0" y="77982"/>
                      <a:pt x="0" y="174176"/>
                    </a:cubicBezTo>
                    <a:cubicBezTo>
                      <a:pt x="0" y="270371"/>
                      <a:pt x="77982" y="348353"/>
                      <a:pt x="174176" y="348353"/>
                    </a:cubicBezTo>
                    <a:cubicBezTo>
                      <a:pt x="270371" y="348353"/>
                      <a:pt x="348353" y="270371"/>
                      <a:pt x="348353" y="174176"/>
                    </a:cubicBezTo>
                    <a:cubicBezTo>
                      <a:pt x="348353" y="174172"/>
                      <a:pt x="348353" y="174167"/>
                      <a:pt x="348353" y="174163"/>
                    </a:cubicBezTo>
                    <a:cubicBezTo>
                      <a:pt x="348386" y="78008"/>
                      <a:pt x="270464" y="33"/>
                      <a:pt x="174309" y="0"/>
                    </a:cubicBezTo>
                    <a:cubicBezTo>
                      <a:pt x="174265" y="0"/>
                      <a:pt x="174221" y="0"/>
                      <a:pt x="174176" y="0"/>
                    </a:cubicBezTo>
                    <a:close/>
                    <a:moveTo>
                      <a:pt x="223973" y="252278"/>
                    </a:moveTo>
                    <a:lnTo>
                      <a:pt x="124385" y="252278"/>
                    </a:lnTo>
                    <a:lnTo>
                      <a:pt x="124385" y="237662"/>
                    </a:lnTo>
                    <a:cubicBezTo>
                      <a:pt x="124294" y="231536"/>
                      <a:pt x="125432" y="225454"/>
                      <a:pt x="127733" y="219776"/>
                    </a:cubicBezTo>
                    <a:cubicBezTo>
                      <a:pt x="129987" y="214418"/>
                      <a:pt x="133097" y="209461"/>
                      <a:pt x="136942" y="205101"/>
                    </a:cubicBezTo>
                    <a:cubicBezTo>
                      <a:pt x="141033" y="200470"/>
                      <a:pt x="145604" y="196286"/>
                      <a:pt x="150576" y="192617"/>
                    </a:cubicBezTo>
                    <a:cubicBezTo>
                      <a:pt x="155755" y="188762"/>
                      <a:pt x="161339" y="185006"/>
                      <a:pt x="167325" y="181349"/>
                    </a:cubicBezTo>
                    <a:cubicBezTo>
                      <a:pt x="172338" y="178347"/>
                      <a:pt x="177093" y="174934"/>
                      <a:pt x="181542" y="171145"/>
                    </a:cubicBezTo>
                    <a:cubicBezTo>
                      <a:pt x="184886" y="168291"/>
                      <a:pt x="187859" y="165028"/>
                      <a:pt x="190388" y="161432"/>
                    </a:cubicBezTo>
                    <a:cubicBezTo>
                      <a:pt x="192470" y="158457"/>
                      <a:pt x="193995" y="155128"/>
                      <a:pt x="194887" y="151608"/>
                    </a:cubicBezTo>
                    <a:cubicBezTo>
                      <a:pt x="195724" y="148014"/>
                      <a:pt x="196132" y="144333"/>
                      <a:pt x="196103" y="140643"/>
                    </a:cubicBezTo>
                    <a:cubicBezTo>
                      <a:pt x="196108" y="137435"/>
                      <a:pt x="195594" y="134248"/>
                      <a:pt x="194580" y="131204"/>
                    </a:cubicBezTo>
                    <a:cubicBezTo>
                      <a:pt x="193625" y="128269"/>
                      <a:pt x="192098" y="125552"/>
                      <a:pt x="190086" y="123211"/>
                    </a:cubicBezTo>
                    <a:cubicBezTo>
                      <a:pt x="187989" y="120832"/>
                      <a:pt x="185389" y="118952"/>
                      <a:pt x="182473" y="117707"/>
                    </a:cubicBezTo>
                    <a:cubicBezTo>
                      <a:pt x="179079" y="116279"/>
                      <a:pt x="175423" y="115579"/>
                      <a:pt x="171741" y="115653"/>
                    </a:cubicBezTo>
                    <a:cubicBezTo>
                      <a:pt x="164550" y="115626"/>
                      <a:pt x="157454" y="117296"/>
                      <a:pt x="151030" y="120528"/>
                    </a:cubicBezTo>
                    <a:cubicBezTo>
                      <a:pt x="144275" y="123956"/>
                      <a:pt x="138066" y="128368"/>
                      <a:pt x="132608" y="133621"/>
                    </a:cubicBezTo>
                    <a:lnTo>
                      <a:pt x="132608" y="109865"/>
                    </a:lnTo>
                    <a:cubicBezTo>
                      <a:pt x="137882" y="104952"/>
                      <a:pt x="144208" y="101307"/>
                      <a:pt x="151104" y="99207"/>
                    </a:cubicBezTo>
                    <a:cubicBezTo>
                      <a:pt x="158545" y="97001"/>
                      <a:pt x="166274" y="95918"/>
                      <a:pt x="174034" y="95997"/>
                    </a:cubicBezTo>
                    <a:cubicBezTo>
                      <a:pt x="180231" y="95954"/>
                      <a:pt x="186396" y="96882"/>
                      <a:pt x="192305" y="98748"/>
                    </a:cubicBezTo>
                    <a:cubicBezTo>
                      <a:pt x="197743" y="100440"/>
                      <a:pt x="202808" y="103153"/>
                      <a:pt x="207229" y="106742"/>
                    </a:cubicBezTo>
                    <a:cubicBezTo>
                      <a:pt x="211527" y="110289"/>
                      <a:pt x="214965" y="114766"/>
                      <a:pt x="217281" y="119835"/>
                    </a:cubicBezTo>
                    <a:cubicBezTo>
                      <a:pt x="219804" y="125455"/>
                      <a:pt x="221056" y="131562"/>
                      <a:pt x="220950" y="137721"/>
                    </a:cubicBezTo>
                    <a:cubicBezTo>
                      <a:pt x="221004" y="143260"/>
                      <a:pt x="220361" y="148784"/>
                      <a:pt x="219038" y="154163"/>
                    </a:cubicBezTo>
                    <a:cubicBezTo>
                      <a:pt x="217741" y="159212"/>
                      <a:pt x="215622" y="164014"/>
                      <a:pt x="212764" y="168375"/>
                    </a:cubicBezTo>
                    <a:cubicBezTo>
                      <a:pt x="209579" y="173176"/>
                      <a:pt x="205766" y="177530"/>
                      <a:pt x="201427" y="181322"/>
                    </a:cubicBezTo>
                    <a:cubicBezTo>
                      <a:pt x="196086" y="185979"/>
                      <a:pt x="190383" y="190204"/>
                      <a:pt x="184371" y="193956"/>
                    </a:cubicBezTo>
                    <a:cubicBezTo>
                      <a:pt x="178886" y="197411"/>
                      <a:pt x="174013" y="200609"/>
                      <a:pt x="169751" y="203551"/>
                    </a:cubicBezTo>
                    <a:cubicBezTo>
                      <a:pt x="165890" y="206171"/>
                      <a:pt x="162248" y="209099"/>
                      <a:pt x="158859" y="212305"/>
                    </a:cubicBezTo>
                    <a:cubicBezTo>
                      <a:pt x="156103" y="214889"/>
                      <a:pt x="153813" y="217928"/>
                      <a:pt x="152090" y="221290"/>
                    </a:cubicBezTo>
                    <a:cubicBezTo>
                      <a:pt x="150540" y="224494"/>
                      <a:pt x="149755" y="228013"/>
                      <a:pt x="149797" y="231572"/>
                    </a:cubicBezTo>
                    <a:lnTo>
                      <a:pt x="223954" y="231572"/>
                    </a:lnTo>
                    <a:close/>
                  </a:path>
                </a:pathLst>
              </a:custGeom>
              <a:solidFill>
                <a:srgbClr val="4CC1EF"/>
              </a:solidFill>
              <a:ln w="45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9" name="Rectangle: Rounded Corners 58">
              <a:extLst>
                <a:ext uri="{FF2B5EF4-FFF2-40B4-BE49-F238E27FC236}">
                  <a16:creationId xmlns="" xmlns:a16="http://schemas.microsoft.com/office/drawing/2014/main" id="{71D94255-A428-4DE1-AAEC-C1EFCAF95251}"/>
                </a:ext>
              </a:extLst>
            </p:cNvPr>
            <p:cNvSpPr/>
            <p:nvPr/>
          </p:nvSpPr>
          <p:spPr>
            <a:xfrm>
              <a:off x="1788394" y="4990530"/>
              <a:ext cx="4864100" cy="1060450"/>
            </a:xfrm>
            <a:prstGeom prst="roundRect">
              <a:avLst>
                <a:gd name="adj" fmla="val 50000"/>
              </a:avLst>
            </a:prstGeom>
            <a:solidFill>
              <a:srgbClr val="0639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21A14450-F243-48D7-BE07-93DA74E7E733}"/>
                </a:ext>
              </a:extLst>
            </p:cNvPr>
            <p:cNvGrpSpPr/>
            <p:nvPr/>
          </p:nvGrpSpPr>
          <p:grpSpPr>
            <a:xfrm>
              <a:off x="421559" y="4990530"/>
              <a:ext cx="1060448" cy="1060448"/>
              <a:chOff x="1220790" y="1028700"/>
              <a:chExt cx="1060448" cy="1060448"/>
            </a:xfrm>
          </p:grpSpPr>
          <p:sp>
            <p:nvSpPr>
              <p:cNvPr id="61" name="Oval 60">
                <a:extLst>
                  <a:ext uri="{FF2B5EF4-FFF2-40B4-BE49-F238E27FC236}">
                    <a16:creationId xmlns="" xmlns:a16="http://schemas.microsoft.com/office/drawing/2014/main" id="{A0253FDB-8C29-4809-9D0D-4F900AA1B33B}"/>
                  </a:ext>
                </a:extLst>
              </p:cNvPr>
              <p:cNvSpPr/>
              <p:nvPr/>
            </p:nvSpPr>
            <p:spPr>
              <a:xfrm>
                <a:off x="1220790" y="1028700"/>
                <a:ext cx="1060448" cy="1060448"/>
              </a:xfrm>
              <a:prstGeom prst="ellipse">
                <a:avLst/>
              </a:prstGeom>
              <a:solidFill>
                <a:srgbClr val="F7931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2" name="Graphic 29" descr="Alarm Ringing">
                <a:extLst>
                  <a:ext uri="{FF2B5EF4-FFF2-40B4-BE49-F238E27FC236}">
                    <a16:creationId xmlns="" xmlns:a16="http://schemas.microsoft.com/office/drawing/2014/main" id="{233CF8DF-BD75-4D70-8130-67C6C3431B2A}"/>
                  </a:ext>
                </a:extLst>
              </p:cNvPr>
              <p:cNvGrpSpPr/>
              <p:nvPr/>
            </p:nvGrpSpPr>
            <p:grpSpPr>
              <a:xfrm>
                <a:off x="1456143" y="1338811"/>
                <a:ext cx="589240" cy="446807"/>
                <a:chOff x="1456143" y="1383261"/>
                <a:chExt cx="589240" cy="446807"/>
              </a:xfrm>
              <a:solidFill>
                <a:srgbClr val="FFFFFF"/>
              </a:solidFill>
            </p:grpSpPr>
            <p:sp>
              <p:nvSpPr>
                <p:cNvPr id="63" name="Freeform: Shape 62">
                  <a:extLst>
                    <a:ext uri="{FF2B5EF4-FFF2-40B4-BE49-F238E27FC236}">
                      <a16:creationId xmlns="" xmlns:a16="http://schemas.microsoft.com/office/drawing/2014/main" id="{FE873481-5474-4C0F-9F17-E3E98EF102BA}"/>
                    </a:ext>
                  </a:extLst>
                </p:cNvPr>
                <p:cNvSpPr/>
                <p:nvPr/>
              </p:nvSpPr>
              <p:spPr>
                <a:xfrm>
                  <a:off x="1508983" y="1577370"/>
                  <a:ext cx="32003" cy="105346"/>
                </a:xfrm>
                <a:custGeom>
                  <a:avLst/>
                  <a:gdLst>
                    <a:gd name="connsiteX0" fmla="*/ 32004 w 32003"/>
                    <a:gd name="connsiteY0" fmla="*/ 96012 h 105346"/>
                    <a:gd name="connsiteX1" fmla="*/ 32004 w 32003"/>
                    <a:gd name="connsiteY1" fmla="*/ 9335 h 105346"/>
                    <a:gd name="connsiteX2" fmla="*/ 22003 w 32003"/>
                    <a:gd name="connsiteY2" fmla="*/ 0 h 105346"/>
                    <a:gd name="connsiteX3" fmla="*/ 22003 w 32003"/>
                    <a:gd name="connsiteY3" fmla="*/ 105347 h 105346"/>
                    <a:gd name="connsiteX4" fmla="*/ 32004 w 32003"/>
                    <a:gd name="connsiteY4" fmla="*/ 96012 h 1053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003" h="105346">
                      <a:moveTo>
                        <a:pt x="32004" y="96012"/>
                      </a:moveTo>
                      <a:cubicBezTo>
                        <a:pt x="8001" y="72009"/>
                        <a:pt x="8001" y="33338"/>
                        <a:pt x="32004" y="9335"/>
                      </a:cubicBezTo>
                      <a:lnTo>
                        <a:pt x="22003" y="0"/>
                      </a:lnTo>
                      <a:cubicBezTo>
                        <a:pt x="-7334" y="29337"/>
                        <a:pt x="-7334" y="76676"/>
                        <a:pt x="22003" y="105347"/>
                      </a:cubicBezTo>
                      <a:lnTo>
                        <a:pt x="32004" y="9601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6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="" xmlns:a16="http://schemas.microsoft.com/office/drawing/2014/main" id="{97596785-8514-4313-A8BD-7B30494AE775}"/>
                    </a:ext>
                  </a:extLst>
                </p:cNvPr>
                <p:cNvSpPr/>
                <p:nvPr/>
              </p:nvSpPr>
              <p:spPr>
                <a:xfrm>
                  <a:off x="1456143" y="1540032"/>
                  <a:ext cx="46839" cy="180022"/>
                </a:xfrm>
                <a:custGeom>
                  <a:avLst/>
                  <a:gdLst>
                    <a:gd name="connsiteX0" fmla="*/ 37505 w 46839"/>
                    <a:gd name="connsiteY0" fmla="*/ 0 h 180022"/>
                    <a:gd name="connsiteX1" fmla="*/ 37505 w 46839"/>
                    <a:gd name="connsiteY1" fmla="*/ 180023 h 180022"/>
                    <a:gd name="connsiteX2" fmla="*/ 46839 w 46839"/>
                    <a:gd name="connsiteY2" fmla="*/ 170688 h 180022"/>
                    <a:gd name="connsiteX3" fmla="*/ 46839 w 46839"/>
                    <a:gd name="connsiteY3" fmla="*/ 9335 h 180022"/>
                    <a:gd name="connsiteX4" fmla="*/ 37505 w 46839"/>
                    <a:gd name="connsiteY4" fmla="*/ 0 h 180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839" h="180022">
                      <a:moveTo>
                        <a:pt x="37505" y="0"/>
                      </a:moveTo>
                      <a:cubicBezTo>
                        <a:pt x="-12502" y="50006"/>
                        <a:pt x="-12502" y="130683"/>
                        <a:pt x="37505" y="180023"/>
                      </a:cubicBezTo>
                      <a:lnTo>
                        <a:pt x="46839" y="170688"/>
                      </a:lnTo>
                      <a:cubicBezTo>
                        <a:pt x="2167" y="126016"/>
                        <a:pt x="2167" y="54007"/>
                        <a:pt x="46839" y="9335"/>
                      </a:cubicBezTo>
                      <a:lnTo>
                        <a:pt x="3750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6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="" xmlns:a16="http://schemas.microsoft.com/office/drawing/2014/main" id="{26C8CE58-4AF9-49F8-97F6-05394C1DFFB9}"/>
                    </a:ext>
                  </a:extLst>
                </p:cNvPr>
                <p:cNvSpPr/>
                <p:nvPr/>
              </p:nvSpPr>
              <p:spPr>
                <a:xfrm>
                  <a:off x="1961040" y="1577370"/>
                  <a:ext cx="31337" cy="105346"/>
                </a:xfrm>
                <a:custGeom>
                  <a:avLst/>
                  <a:gdLst>
                    <a:gd name="connsiteX0" fmla="*/ 0 w 31337"/>
                    <a:gd name="connsiteY0" fmla="*/ 9335 h 105346"/>
                    <a:gd name="connsiteX1" fmla="*/ 0 w 31337"/>
                    <a:gd name="connsiteY1" fmla="*/ 96012 h 105346"/>
                    <a:gd name="connsiteX2" fmla="*/ 9335 w 31337"/>
                    <a:gd name="connsiteY2" fmla="*/ 105347 h 105346"/>
                    <a:gd name="connsiteX3" fmla="*/ 9335 w 31337"/>
                    <a:gd name="connsiteY3" fmla="*/ 0 h 105346"/>
                    <a:gd name="connsiteX4" fmla="*/ 0 w 31337"/>
                    <a:gd name="connsiteY4" fmla="*/ 9335 h 1053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37" h="105346">
                      <a:moveTo>
                        <a:pt x="0" y="9335"/>
                      </a:moveTo>
                      <a:cubicBezTo>
                        <a:pt x="24003" y="33338"/>
                        <a:pt x="24003" y="72009"/>
                        <a:pt x="0" y="96012"/>
                      </a:cubicBezTo>
                      <a:lnTo>
                        <a:pt x="9335" y="105347"/>
                      </a:lnTo>
                      <a:cubicBezTo>
                        <a:pt x="38672" y="76010"/>
                        <a:pt x="38672" y="28670"/>
                        <a:pt x="9335" y="0"/>
                      </a:cubicBezTo>
                      <a:lnTo>
                        <a:pt x="0" y="93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6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="" xmlns:a16="http://schemas.microsoft.com/office/drawing/2014/main" id="{37107041-D536-4147-962F-C0DA3622614F}"/>
                    </a:ext>
                  </a:extLst>
                </p:cNvPr>
                <p:cNvSpPr/>
                <p:nvPr/>
              </p:nvSpPr>
              <p:spPr>
                <a:xfrm>
                  <a:off x="1999044" y="1540032"/>
                  <a:ext cx="46339" cy="180022"/>
                </a:xfrm>
                <a:custGeom>
                  <a:avLst/>
                  <a:gdLst>
                    <a:gd name="connsiteX0" fmla="*/ 9335 w 46339"/>
                    <a:gd name="connsiteY0" fmla="*/ 0 h 180022"/>
                    <a:gd name="connsiteX1" fmla="*/ 0 w 46339"/>
                    <a:gd name="connsiteY1" fmla="*/ 9335 h 180022"/>
                    <a:gd name="connsiteX2" fmla="*/ 0 w 46339"/>
                    <a:gd name="connsiteY2" fmla="*/ 170688 h 180022"/>
                    <a:gd name="connsiteX3" fmla="*/ 9335 w 46339"/>
                    <a:gd name="connsiteY3" fmla="*/ 180023 h 180022"/>
                    <a:gd name="connsiteX4" fmla="*/ 9335 w 46339"/>
                    <a:gd name="connsiteY4" fmla="*/ 0 h 180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339" h="180022">
                      <a:moveTo>
                        <a:pt x="9335" y="0"/>
                      </a:moveTo>
                      <a:lnTo>
                        <a:pt x="0" y="9335"/>
                      </a:lnTo>
                      <a:cubicBezTo>
                        <a:pt x="44672" y="54007"/>
                        <a:pt x="44672" y="126016"/>
                        <a:pt x="0" y="170688"/>
                      </a:cubicBezTo>
                      <a:lnTo>
                        <a:pt x="9335" y="180023"/>
                      </a:lnTo>
                      <a:cubicBezTo>
                        <a:pt x="58674" y="130683"/>
                        <a:pt x="58674" y="49340"/>
                        <a:pt x="93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6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="" xmlns:a16="http://schemas.microsoft.com/office/drawing/2014/main" id="{86877181-8F52-4912-B0DC-CE29D22E90F1}"/>
                    </a:ext>
                  </a:extLst>
                </p:cNvPr>
                <p:cNvSpPr/>
                <p:nvPr/>
              </p:nvSpPr>
              <p:spPr>
                <a:xfrm>
                  <a:off x="1637666" y="1516696"/>
                  <a:ext cx="120015" cy="120015"/>
                </a:xfrm>
                <a:custGeom>
                  <a:avLst/>
                  <a:gdLst>
                    <a:gd name="connsiteX0" fmla="*/ 113348 w 120015"/>
                    <a:gd name="connsiteY0" fmla="*/ 0 h 120015"/>
                    <a:gd name="connsiteX1" fmla="*/ 106680 w 120015"/>
                    <a:gd name="connsiteY1" fmla="*/ 6668 h 120015"/>
                    <a:gd name="connsiteX2" fmla="*/ 106680 w 120015"/>
                    <a:gd name="connsiteY2" fmla="*/ 106680 h 120015"/>
                    <a:gd name="connsiteX3" fmla="*/ 6668 w 120015"/>
                    <a:gd name="connsiteY3" fmla="*/ 106680 h 120015"/>
                    <a:gd name="connsiteX4" fmla="*/ 0 w 120015"/>
                    <a:gd name="connsiteY4" fmla="*/ 113348 h 120015"/>
                    <a:gd name="connsiteX5" fmla="*/ 6668 w 120015"/>
                    <a:gd name="connsiteY5" fmla="*/ 120015 h 120015"/>
                    <a:gd name="connsiteX6" fmla="*/ 113348 w 120015"/>
                    <a:gd name="connsiteY6" fmla="*/ 120015 h 120015"/>
                    <a:gd name="connsiteX7" fmla="*/ 120015 w 120015"/>
                    <a:gd name="connsiteY7" fmla="*/ 113348 h 120015"/>
                    <a:gd name="connsiteX8" fmla="*/ 120015 w 120015"/>
                    <a:gd name="connsiteY8" fmla="*/ 6668 h 120015"/>
                    <a:gd name="connsiteX9" fmla="*/ 113348 w 120015"/>
                    <a:gd name="connsiteY9" fmla="*/ 0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0015" h="120015">
                      <a:moveTo>
                        <a:pt x="113348" y="0"/>
                      </a:moveTo>
                      <a:cubicBezTo>
                        <a:pt x="109347" y="0"/>
                        <a:pt x="106680" y="2667"/>
                        <a:pt x="106680" y="6668"/>
                      </a:cubicBezTo>
                      <a:lnTo>
                        <a:pt x="106680" y="106680"/>
                      </a:lnTo>
                      <a:lnTo>
                        <a:pt x="6668" y="106680"/>
                      </a:lnTo>
                      <a:cubicBezTo>
                        <a:pt x="2667" y="106680"/>
                        <a:pt x="0" y="109347"/>
                        <a:pt x="0" y="113348"/>
                      </a:cubicBezTo>
                      <a:cubicBezTo>
                        <a:pt x="0" y="117348"/>
                        <a:pt x="2667" y="120015"/>
                        <a:pt x="6668" y="120015"/>
                      </a:cubicBezTo>
                      <a:lnTo>
                        <a:pt x="113348" y="120015"/>
                      </a:lnTo>
                      <a:cubicBezTo>
                        <a:pt x="117348" y="120015"/>
                        <a:pt x="120015" y="117348"/>
                        <a:pt x="120015" y="113348"/>
                      </a:cubicBezTo>
                      <a:lnTo>
                        <a:pt x="120015" y="6668"/>
                      </a:lnTo>
                      <a:cubicBezTo>
                        <a:pt x="120015" y="2667"/>
                        <a:pt x="116681" y="0"/>
                        <a:pt x="1133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6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="" xmlns:a16="http://schemas.microsoft.com/office/drawing/2014/main" id="{CB1E6AD7-5612-4FEB-89C1-D9C4476DD930}"/>
                    </a:ext>
                  </a:extLst>
                </p:cNvPr>
                <p:cNvSpPr/>
                <p:nvPr/>
              </p:nvSpPr>
              <p:spPr>
                <a:xfrm>
                  <a:off x="1527567" y="1383261"/>
                  <a:ext cx="136102" cy="136102"/>
                </a:xfrm>
                <a:custGeom>
                  <a:avLst/>
                  <a:gdLst>
                    <a:gd name="connsiteX0" fmla="*/ 8086 w 136102"/>
                    <a:gd name="connsiteY0" fmla="*/ 101431 h 136102"/>
                    <a:gd name="connsiteX1" fmla="*/ 42757 w 136102"/>
                    <a:gd name="connsiteY1" fmla="*/ 136102 h 136102"/>
                    <a:gd name="connsiteX2" fmla="*/ 136102 w 136102"/>
                    <a:gd name="connsiteY2" fmla="*/ 42757 h 136102"/>
                    <a:gd name="connsiteX3" fmla="*/ 101431 w 136102"/>
                    <a:gd name="connsiteY3" fmla="*/ 8086 h 136102"/>
                    <a:gd name="connsiteX4" fmla="*/ 64093 w 136102"/>
                    <a:gd name="connsiteY4" fmla="*/ 7420 h 136102"/>
                    <a:gd name="connsiteX5" fmla="*/ 64093 w 136102"/>
                    <a:gd name="connsiteY5" fmla="*/ 7420 h 136102"/>
                    <a:gd name="connsiteX6" fmla="*/ 63427 w 136102"/>
                    <a:gd name="connsiteY6" fmla="*/ 8086 h 136102"/>
                    <a:gd name="connsiteX7" fmla="*/ 8086 w 136102"/>
                    <a:gd name="connsiteY7" fmla="*/ 63427 h 136102"/>
                    <a:gd name="connsiteX8" fmla="*/ 7420 w 136102"/>
                    <a:gd name="connsiteY8" fmla="*/ 100765 h 136102"/>
                    <a:gd name="connsiteX9" fmla="*/ 7420 w 136102"/>
                    <a:gd name="connsiteY9" fmla="*/ 100765 h 136102"/>
                    <a:gd name="connsiteX10" fmla="*/ 8086 w 136102"/>
                    <a:gd name="connsiteY10" fmla="*/ 101431 h 136102"/>
                    <a:gd name="connsiteX11" fmla="*/ 72761 w 136102"/>
                    <a:gd name="connsiteY11" fmla="*/ 17421 h 136102"/>
                    <a:gd name="connsiteX12" fmla="*/ 73428 w 136102"/>
                    <a:gd name="connsiteY12" fmla="*/ 16754 h 136102"/>
                    <a:gd name="connsiteX13" fmla="*/ 91430 w 136102"/>
                    <a:gd name="connsiteY13" fmla="*/ 17421 h 136102"/>
                    <a:gd name="connsiteX14" fmla="*/ 91430 w 136102"/>
                    <a:gd name="connsiteY14" fmla="*/ 17421 h 136102"/>
                    <a:gd name="connsiteX15" fmla="*/ 116767 w 136102"/>
                    <a:gd name="connsiteY15" fmla="*/ 42757 h 136102"/>
                    <a:gd name="connsiteX16" fmla="*/ 42757 w 136102"/>
                    <a:gd name="connsiteY16" fmla="*/ 117433 h 136102"/>
                    <a:gd name="connsiteX17" fmla="*/ 17421 w 136102"/>
                    <a:gd name="connsiteY17" fmla="*/ 92097 h 136102"/>
                    <a:gd name="connsiteX18" fmla="*/ 16754 w 136102"/>
                    <a:gd name="connsiteY18" fmla="*/ 91430 h 136102"/>
                    <a:gd name="connsiteX19" fmla="*/ 17421 w 136102"/>
                    <a:gd name="connsiteY19" fmla="*/ 72761 h 136102"/>
                    <a:gd name="connsiteX20" fmla="*/ 72761 w 136102"/>
                    <a:gd name="connsiteY20" fmla="*/ 17421 h 13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36102" h="136102">
                      <a:moveTo>
                        <a:pt x="8086" y="101431"/>
                      </a:moveTo>
                      <a:lnTo>
                        <a:pt x="42757" y="136102"/>
                      </a:lnTo>
                      <a:lnTo>
                        <a:pt x="136102" y="42757"/>
                      </a:lnTo>
                      <a:lnTo>
                        <a:pt x="101431" y="8086"/>
                      </a:lnTo>
                      <a:cubicBezTo>
                        <a:pt x="91430" y="-2582"/>
                        <a:pt x="74761" y="-2582"/>
                        <a:pt x="64093" y="7420"/>
                      </a:cubicBezTo>
                      <a:lnTo>
                        <a:pt x="64093" y="7420"/>
                      </a:lnTo>
                      <a:lnTo>
                        <a:pt x="63427" y="8086"/>
                      </a:lnTo>
                      <a:lnTo>
                        <a:pt x="8086" y="63427"/>
                      </a:lnTo>
                      <a:cubicBezTo>
                        <a:pt x="-2582" y="73428"/>
                        <a:pt x="-2582" y="90097"/>
                        <a:pt x="7420" y="100765"/>
                      </a:cubicBezTo>
                      <a:lnTo>
                        <a:pt x="7420" y="100765"/>
                      </a:lnTo>
                      <a:lnTo>
                        <a:pt x="8086" y="101431"/>
                      </a:lnTo>
                      <a:close/>
                      <a:moveTo>
                        <a:pt x="72761" y="17421"/>
                      </a:moveTo>
                      <a:lnTo>
                        <a:pt x="73428" y="16754"/>
                      </a:lnTo>
                      <a:cubicBezTo>
                        <a:pt x="78762" y="12087"/>
                        <a:pt x="86763" y="12087"/>
                        <a:pt x="91430" y="17421"/>
                      </a:cubicBezTo>
                      <a:lnTo>
                        <a:pt x="91430" y="17421"/>
                      </a:lnTo>
                      <a:lnTo>
                        <a:pt x="116767" y="42757"/>
                      </a:lnTo>
                      <a:lnTo>
                        <a:pt x="42757" y="117433"/>
                      </a:lnTo>
                      <a:lnTo>
                        <a:pt x="17421" y="92097"/>
                      </a:lnTo>
                      <a:lnTo>
                        <a:pt x="16754" y="91430"/>
                      </a:lnTo>
                      <a:cubicBezTo>
                        <a:pt x="12087" y="86096"/>
                        <a:pt x="12087" y="78095"/>
                        <a:pt x="17421" y="72761"/>
                      </a:cubicBezTo>
                      <a:cubicBezTo>
                        <a:pt x="18754" y="71428"/>
                        <a:pt x="72761" y="17421"/>
                        <a:pt x="72761" y="174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6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="" xmlns:a16="http://schemas.microsoft.com/office/drawing/2014/main" id="{1D9D2267-7D9F-4810-ADB6-A9163762DC61}"/>
                    </a:ext>
                  </a:extLst>
                </p:cNvPr>
                <p:cNvSpPr/>
                <p:nvPr/>
              </p:nvSpPr>
              <p:spPr>
                <a:xfrm>
                  <a:off x="1838358" y="1383261"/>
                  <a:ext cx="136102" cy="136102"/>
                </a:xfrm>
                <a:custGeom>
                  <a:avLst/>
                  <a:gdLst>
                    <a:gd name="connsiteX0" fmla="*/ 128016 w 136102"/>
                    <a:gd name="connsiteY0" fmla="*/ 101431 h 136102"/>
                    <a:gd name="connsiteX1" fmla="*/ 128683 w 136102"/>
                    <a:gd name="connsiteY1" fmla="*/ 100765 h 136102"/>
                    <a:gd name="connsiteX2" fmla="*/ 128016 w 136102"/>
                    <a:gd name="connsiteY2" fmla="*/ 63427 h 136102"/>
                    <a:gd name="connsiteX3" fmla="*/ 128016 w 136102"/>
                    <a:gd name="connsiteY3" fmla="*/ 63427 h 136102"/>
                    <a:gd name="connsiteX4" fmla="*/ 72676 w 136102"/>
                    <a:gd name="connsiteY4" fmla="*/ 8086 h 136102"/>
                    <a:gd name="connsiteX5" fmla="*/ 72009 w 136102"/>
                    <a:gd name="connsiteY5" fmla="*/ 7420 h 136102"/>
                    <a:gd name="connsiteX6" fmla="*/ 34671 w 136102"/>
                    <a:gd name="connsiteY6" fmla="*/ 8086 h 136102"/>
                    <a:gd name="connsiteX7" fmla="*/ 34671 w 136102"/>
                    <a:gd name="connsiteY7" fmla="*/ 8086 h 136102"/>
                    <a:gd name="connsiteX8" fmla="*/ 0 w 136102"/>
                    <a:gd name="connsiteY8" fmla="*/ 42757 h 136102"/>
                    <a:gd name="connsiteX9" fmla="*/ 93345 w 136102"/>
                    <a:gd name="connsiteY9" fmla="*/ 136102 h 136102"/>
                    <a:gd name="connsiteX10" fmla="*/ 128016 w 136102"/>
                    <a:gd name="connsiteY10" fmla="*/ 101431 h 136102"/>
                    <a:gd name="connsiteX11" fmla="*/ 44005 w 136102"/>
                    <a:gd name="connsiteY11" fmla="*/ 17421 h 136102"/>
                    <a:gd name="connsiteX12" fmla="*/ 44005 w 136102"/>
                    <a:gd name="connsiteY12" fmla="*/ 17421 h 136102"/>
                    <a:gd name="connsiteX13" fmla="*/ 62675 w 136102"/>
                    <a:gd name="connsiteY13" fmla="*/ 16754 h 136102"/>
                    <a:gd name="connsiteX14" fmla="*/ 63341 w 136102"/>
                    <a:gd name="connsiteY14" fmla="*/ 17421 h 136102"/>
                    <a:gd name="connsiteX15" fmla="*/ 118682 w 136102"/>
                    <a:gd name="connsiteY15" fmla="*/ 72761 h 136102"/>
                    <a:gd name="connsiteX16" fmla="*/ 118682 w 136102"/>
                    <a:gd name="connsiteY16" fmla="*/ 72761 h 136102"/>
                    <a:gd name="connsiteX17" fmla="*/ 119348 w 136102"/>
                    <a:gd name="connsiteY17" fmla="*/ 90763 h 136102"/>
                    <a:gd name="connsiteX18" fmla="*/ 118682 w 136102"/>
                    <a:gd name="connsiteY18" fmla="*/ 91430 h 136102"/>
                    <a:gd name="connsiteX19" fmla="*/ 93345 w 136102"/>
                    <a:gd name="connsiteY19" fmla="*/ 116767 h 136102"/>
                    <a:gd name="connsiteX20" fmla="*/ 18669 w 136102"/>
                    <a:gd name="connsiteY20" fmla="*/ 42757 h 136102"/>
                    <a:gd name="connsiteX21" fmla="*/ 44005 w 136102"/>
                    <a:gd name="connsiteY21" fmla="*/ 17421 h 13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36102" h="136102">
                      <a:moveTo>
                        <a:pt x="128016" y="101431"/>
                      </a:moveTo>
                      <a:lnTo>
                        <a:pt x="128683" y="100765"/>
                      </a:lnTo>
                      <a:cubicBezTo>
                        <a:pt x="138684" y="90097"/>
                        <a:pt x="138684" y="73428"/>
                        <a:pt x="128016" y="63427"/>
                      </a:cubicBezTo>
                      <a:lnTo>
                        <a:pt x="128016" y="63427"/>
                      </a:lnTo>
                      <a:lnTo>
                        <a:pt x="72676" y="8086"/>
                      </a:lnTo>
                      <a:lnTo>
                        <a:pt x="72009" y="7420"/>
                      </a:lnTo>
                      <a:cubicBezTo>
                        <a:pt x="61341" y="-2582"/>
                        <a:pt x="44672" y="-2582"/>
                        <a:pt x="34671" y="8086"/>
                      </a:cubicBezTo>
                      <a:lnTo>
                        <a:pt x="34671" y="8086"/>
                      </a:lnTo>
                      <a:lnTo>
                        <a:pt x="0" y="42757"/>
                      </a:lnTo>
                      <a:lnTo>
                        <a:pt x="93345" y="136102"/>
                      </a:lnTo>
                      <a:lnTo>
                        <a:pt x="128016" y="101431"/>
                      </a:lnTo>
                      <a:close/>
                      <a:moveTo>
                        <a:pt x="44005" y="17421"/>
                      </a:moveTo>
                      <a:lnTo>
                        <a:pt x="44005" y="17421"/>
                      </a:lnTo>
                      <a:cubicBezTo>
                        <a:pt x="49340" y="12087"/>
                        <a:pt x="57340" y="12087"/>
                        <a:pt x="62675" y="16754"/>
                      </a:cubicBezTo>
                      <a:lnTo>
                        <a:pt x="63341" y="17421"/>
                      </a:lnTo>
                      <a:lnTo>
                        <a:pt x="118682" y="72761"/>
                      </a:lnTo>
                      <a:lnTo>
                        <a:pt x="118682" y="72761"/>
                      </a:lnTo>
                      <a:cubicBezTo>
                        <a:pt x="124015" y="77428"/>
                        <a:pt x="124015" y="86096"/>
                        <a:pt x="119348" y="90763"/>
                      </a:cubicBezTo>
                      <a:lnTo>
                        <a:pt x="118682" y="91430"/>
                      </a:lnTo>
                      <a:lnTo>
                        <a:pt x="93345" y="116767"/>
                      </a:lnTo>
                      <a:lnTo>
                        <a:pt x="18669" y="42757"/>
                      </a:lnTo>
                      <a:lnTo>
                        <a:pt x="44005" y="174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6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="" xmlns:a16="http://schemas.microsoft.com/office/drawing/2014/main" id="{BEBBFF30-A440-4971-A78B-8CF9684C6891}"/>
                    </a:ext>
                  </a:extLst>
                </p:cNvPr>
                <p:cNvSpPr/>
                <p:nvPr/>
              </p:nvSpPr>
              <p:spPr>
                <a:xfrm>
                  <a:off x="1577551" y="1403349"/>
                  <a:ext cx="346989" cy="426720"/>
                </a:xfrm>
                <a:custGeom>
                  <a:avLst/>
                  <a:gdLst>
                    <a:gd name="connsiteX0" fmla="*/ 180130 w 346989"/>
                    <a:gd name="connsiteY0" fmla="*/ 53340 h 426720"/>
                    <a:gd name="connsiteX1" fmla="*/ 180130 w 346989"/>
                    <a:gd name="connsiteY1" fmla="*/ 13335 h 426720"/>
                    <a:gd name="connsiteX2" fmla="*/ 213467 w 346989"/>
                    <a:gd name="connsiteY2" fmla="*/ 13335 h 426720"/>
                    <a:gd name="connsiteX3" fmla="*/ 220135 w 346989"/>
                    <a:gd name="connsiteY3" fmla="*/ 6668 h 426720"/>
                    <a:gd name="connsiteX4" fmla="*/ 213467 w 346989"/>
                    <a:gd name="connsiteY4" fmla="*/ 0 h 426720"/>
                    <a:gd name="connsiteX5" fmla="*/ 133457 w 346989"/>
                    <a:gd name="connsiteY5" fmla="*/ 0 h 426720"/>
                    <a:gd name="connsiteX6" fmla="*/ 126790 w 346989"/>
                    <a:gd name="connsiteY6" fmla="*/ 6668 h 426720"/>
                    <a:gd name="connsiteX7" fmla="*/ 133457 w 346989"/>
                    <a:gd name="connsiteY7" fmla="*/ 13335 h 426720"/>
                    <a:gd name="connsiteX8" fmla="*/ 166795 w 346989"/>
                    <a:gd name="connsiteY8" fmla="*/ 13335 h 426720"/>
                    <a:gd name="connsiteX9" fmla="*/ 166795 w 346989"/>
                    <a:gd name="connsiteY9" fmla="*/ 53340 h 426720"/>
                    <a:gd name="connsiteX10" fmla="*/ 107 w 346989"/>
                    <a:gd name="connsiteY10" fmla="*/ 233363 h 426720"/>
                    <a:gd name="connsiteX11" fmla="*/ 46780 w 346989"/>
                    <a:gd name="connsiteY11" fmla="*/ 345377 h 426720"/>
                    <a:gd name="connsiteX12" fmla="*/ 14109 w 346989"/>
                    <a:gd name="connsiteY12" fmla="*/ 417386 h 426720"/>
                    <a:gd name="connsiteX13" fmla="*/ 17443 w 346989"/>
                    <a:gd name="connsiteY13" fmla="*/ 426053 h 426720"/>
                    <a:gd name="connsiteX14" fmla="*/ 17443 w 346989"/>
                    <a:gd name="connsiteY14" fmla="*/ 426053 h 426720"/>
                    <a:gd name="connsiteX15" fmla="*/ 20110 w 346989"/>
                    <a:gd name="connsiteY15" fmla="*/ 426720 h 426720"/>
                    <a:gd name="connsiteX16" fmla="*/ 26111 w 346989"/>
                    <a:gd name="connsiteY16" fmla="*/ 422720 h 426720"/>
                    <a:gd name="connsiteX17" fmla="*/ 56781 w 346989"/>
                    <a:gd name="connsiteY17" fmla="*/ 354711 h 426720"/>
                    <a:gd name="connsiteX18" fmla="*/ 289477 w 346989"/>
                    <a:gd name="connsiteY18" fmla="*/ 354711 h 426720"/>
                    <a:gd name="connsiteX19" fmla="*/ 320147 w 346989"/>
                    <a:gd name="connsiteY19" fmla="*/ 422720 h 426720"/>
                    <a:gd name="connsiteX20" fmla="*/ 326148 w 346989"/>
                    <a:gd name="connsiteY20" fmla="*/ 426720 h 426720"/>
                    <a:gd name="connsiteX21" fmla="*/ 328815 w 346989"/>
                    <a:gd name="connsiteY21" fmla="*/ 426053 h 426720"/>
                    <a:gd name="connsiteX22" fmla="*/ 332149 w 346989"/>
                    <a:gd name="connsiteY22" fmla="*/ 417386 h 426720"/>
                    <a:gd name="connsiteX23" fmla="*/ 332149 w 346989"/>
                    <a:gd name="connsiteY23" fmla="*/ 417386 h 426720"/>
                    <a:gd name="connsiteX24" fmla="*/ 300145 w 346989"/>
                    <a:gd name="connsiteY24" fmla="*/ 345377 h 426720"/>
                    <a:gd name="connsiteX25" fmla="*/ 292144 w 346989"/>
                    <a:gd name="connsiteY25" fmla="*/ 100679 h 426720"/>
                    <a:gd name="connsiteX26" fmla="*/ 180130 w 346989"/>
                    <a:gd name="connsiteY26" fmla="*/ 53340 h 426720"/>
                    <a:gd name="connsiteX27" fmla="*/ 173462 w 346989"/>
                    <a:gd name="connsiteY27" fmla="*/ 386715 h 426720"/>
                    <a:gd name="connsiteX28" fmla="*/ 13442 w 346989"/>
                    <a:gd name="connsiteY28" fmla="*/ 226695 h 426720"/>
                    <a:gd name="connsiteX29" fmla="*/ 173462 w 346989"/>
                    <a:gd name="connsiteY29" fmla="*/ 66675 h 426720"/>
                    <a:gd name="connsiteX30" fmla="*/ 333482 w 346989"/>
                    <a:gd name="connsiteY30" fmla="*/ 226695 h 426720"/>
                    <a:gd name="connsiteX31" fmla="*/ 173462 w 346989"/>
                    <a:gd name="connsiteY31" fmla="*/ 386715 h 426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346989" h="426720">
                      <a:moveTo>
                        <a:pt x="180130" y="53340"/>
                      </a:moveTo>
                      <a:lnTo>
                        <a:pt x="180130" y="13335"/>
                      </a:lnTo>
                      <a:lnTo>
                        <a:pt x="213467" y="13335"/>
                      </a:lnTo>
                      <a:cubicBezTo>
                        <a:pt x="217468" y="13335"/>
                        <a:pt x="220135" y="10668"/>
                        <a:pt x="220135" y="6668"/>
                      </a:cubicBezTo>
                      <a:cubicBezTo>
                        <a:pt x="220135" y="2667"/>
                        <a:pt x="217468" y="0"/>
                        <a:pt x="213467" y="0"/>
                      </a:cubicBezTo>
                      <a:lnTo>
                        <a:pt x="133457" y="0"/>
                      </a:lnTo>
                      <a:cubicBezTo>
                        <a:pt x="129457" y="0"/>
                        <a:pt x="126790" y="2667"/>
                        <a:pt x="126790" y="6668"/>
                      </a:cubicBezTo>
                      <a:cubicBezTo>
                        <a:pt x="126790" y="10668"/>
                        <a:pt x="129457" y="13335"/>
                        <a:pt x="133457" y="13335"/>
                      </a:cubicBezTo>
                      <a:lnTo>
                        <a:pt x="166795" y="13335"/>
                      </a:lnTo>
                      <a:lnTo>
                        <a:pt x="166795" y="53340"/>
                      </a:lnTo>
                      <a:cubicBezTo>
                        <a:pt x="71450" y="56674"/>
                        <a:pt x="-3226" y="137350"/>
                        <a:pt x="107" y="233363"/>
                      </a:cubicBezTo>
                      <a:cubicBezTo>
                        <a:pt x="1441" y="274701"/>
                        <a:pt x="18110" y="314706"/>
                        <a:pt x="46780" y="345377"/>
                      </a:cubicBezTo>
                      <a:lnTo>
                        <a:pt x="14109" y="417386"/>
                      </a:lnTo>
                      <a:cubicBezTo>
                        <a:pt x="12776" y="420719"/>
                        <a:pt x="14109" y="424720"/>
                        <a:pt x="17443" y="426053"/>
                      </a:cubicBezTo>
                      <a:lnTo>
                        <a:pt x="17443" y="426053"/>
                      </a:lnTo>
                      <a:cubicBezTo>
                        <a:pt x="18110" y="426720"/>
                        <a:pt x="19443" y="426720"/>
                        <a:pt x="20110" y="426720"/>
                      </a:cubicBezTo>
                      <a:cubicBezTo>
                        <a:pt x="22777" y="426720"/>
                        <a:pt x="24777" y="425387"/>
                        <a:pt x="26111" y="422720"/>
                      </a:cubicBezTo>
                      <a:lnTo>
                        <a:pt x="56781" y="354711"/>
                      </a:lnTo>
                      <a:cubicBezTo>
                        <a:pt x="122789" y="414718"/>
                        <a:pt x="223469" y="414718"/>
                        <a:pt x="289477" y="354711"/>
                      </a:cubicBezTo>
                      <a:lnTo>
                        <a:pt x="320147" y="422720"/>
                      </a:lnTo>
                      <a:cubicBezTo>
                        <a:pt x="321481" y="425387"/>
                        <a:pt x="323481" y="426720"/>
                        <a:pt x="326148" y="426720"/>
                      </a:cubicBezTo>
                      <a:cubicBezTo>
                        <a:pt x="326815" y="426720"/>
                        <a:pt x="328148" y="426720"/>
                        <a:pt x="328815" y="426053"/>
                      </a:cubicBezTo>
                      <a:cubicBezTo>
                        <a:pt x="332149" y="424720"/>
                        <a:pt x="333482" y="420719"/>
                        <a:pt x="332149" y="417386"/>
                      </a:cubicBezTo>
                      <a:lnTo>
                        <a:pt x="332149" y="417386"/>
                      </a:lnTo>
                      <a:lnTo>
                        <a:pt x="300145" y="345377"/>
                      </a:lnTo>
                      <a:cubicBezTo>
                        <a:pt x="365486" y="275368"/>
                        <a:pt x="362153" y="166021"/>
                        <a:pt x="292144" y="100679"/>
                      </a:cubicBezTo>
                      <a:cubicBezTo>
                        <a:pt x="261473" y="71342"/>
                        <a:pt x="221468" y="55340"/>
                        <a:pt x="180130" y="53340"/>
                      </a:cubicBezTo>
                      <a:close/>
                      <a:moveTo>
                        <a:pt x="173462" y="386715"/>
                      </a:moveTo>
                      <a:cubicBezTo>
                        <a:pt x="84785" y="386715"/>
                        <a:pt x="13442" y="315373"/>
                        <a:pt x="13442" y="226695"/>
                      </a:cubicBezTo>
                      <a:cubicBezTo>
                        <a:pt x="13442" y="138017"/>
                        <a:pt x="84785" y="66675"/>
                        <a:pt x="173462" y="66675"/>
                      </a:cubicBezTo>
                      <a:cubicBezTo>
                        <a:pt x="262140" y="66675"/>
                        <a:pt x="333482" y="138017"/>
                        <a:pt x="333482" y="226695"/>
                      </a:cubicBezTo>
                      <a:cubicBezTo>
                        <a:pt x="333482" y="314706"/>
                        <a:pt x="261473" y="386715"/>
                        <a:pt x="173462" y="3867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6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71" name="Group 70">
              <a:extLst>
                <a:ext uri="{FF2B5EF4-FFF2-40B4-BE49-F238E27FC236}">
                  <a16:creationId xmlns="" xmlns:a16="http://schemas.microsoft.com/office/drawing/2014/main" id="{5FF2840A-6FFB-4283-87EC-FDE12B08D713}"/>
                </a:ext>
              </a:extLst>
            </p:cNvPr>
            <p:cNvGrpSpPr/>
            <p:nvPr/>
          </p:nvGrpSpPr>
          <p:grpSpPr>
            <a:xfrm>
              <a:off x="6509252" y="5346482"/>
              <a:ext cx="348352" cy="348352"/>
              <a:chOff x="7356108" y="1403702"/>
              <a:chExt cx="348352" cy="348352"/>
            </a:xfrm>
          </p:grpSpPr>
          <p:sp>
            <p:nvSpPr>
              <p:cNvPr id="72" name="Oval 71">
                <a:extLst>
                  <a:ext uri="{FF2B5EF4-FFF2-40B4-BE49-F238E27FC236}">
                    <a16:creationId xmlns="" xmlns:a16="http://schemas.microsoft.com/office/drawing/2014/main" id="{D424A188-4AF0-4545-BB82-0F88CE71711E}"/>
                  </a:ext>
                </a:extLst>
              </p:cNvPr>
              <p:cNvSpPr/>
              <p:nvPr/>
            </p:nvSpPr>
            <p:spPr>
              <a:xfrm>
                <a:off x="7378501" y="1430734"/>
                <a:ext cx="294288" cy="294288"/>
              </a:xfrm>
              <a:prstGeom prst="ellipse">
                <a:avLst/>
              </a:prstGeom>
              <a:solidFill>
                <a:srgbClr val="06395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Graphic 69" descr="Badge 1">
                <a:extLst>
                  <a:ext uri="{FF2B5EF4-FFF2-40B4-BE49-F238E27FC236}">
                    <a16:creationId xmlns="" xmlns:a16="http://schemas.microsoft.com/office/drawing/2014/main" id="{0DC1F8E7-BC9B-435E-ACB0-427C49A70235}"/>
                  </a:ext>
                </a:extLst>
              </p:cNvPr>
              <p:cNvSpPr/>
              <p:nvPr/>
            </p:nvSpPr>
            <p:spPr>
              <a:xfrm>
                <a:off x="7356108" y="1403702"/>
                <a:ext cx="348352" cy="348352"/>
              </a:xfrm>
              <a:custGeom>
                <a:avLst/>
                <a:gdLst>
                  <a:gd name="connsiteX0" fmla="*/ 174176 w 348352"/>
                  <a:gd name="connsiteY0" fmla="*/ 0 h 348352"/>
                  <a:gd name="connsiteX1" fmla="*/ 0 w 348352"/>
                  <a:gd name="connsiteY1" fmla="*/ 174176 h 348352"/>
                  <a:gd name="connsiteX2" fmla="*/ 174176 w 348352"/>
                  <a:gd name="connsiteY2" fmla="*/ 348353 h 348352"/>
                  <a:gd name="connsiteX3" fmla="*/ 348353 w 348352"/>
                  <a:gd name="connsiteY3" fmla="*/ 174176 h 348352"/>
                  <a:gd name="connsiteX4" fmla="*/ 348353 w 348352"/>
                  <a:gd name="connsiteY4" fmla="*/ 174158 h 348352"/>
                  <a:gd name="connsiteX5" fmla="*/ 174314 w 348352"/>
                  <a:gd name="connsiteY5" fmla="*/ 0 h 348352"/>
                  <a:gd name="connsiteX6" fmla="*/ 174176 w 348352"/>
                  <a:gd name="connsiteY6" fmla="*/ 0 h 348352"/>
                  <a:gd name="connsiteX7" fmla="*/ 193282 w 348352"/>
                  <a:gd name="connsiteY7" fmla="*/ 248109 h 348352"/>
                  <a:gd name="connsiteX8" fmla="*/ 166788 w 348352"/>
                  <a:gd name="connsiteY8" fmla="*/ 248109 h 348352"/>
                  <a:gd name="connsiteX9" fmla="*/ 166788 w 348352"/>
                  <a:gd name="connsiteY9" fmla="*/ 121574 h 348352"/>
                  <a:gd name="connsiteX10" fmla="*/ 159703 w 348352"/>
                  <a:gd name="connsiteY10" fmla="*/ 125990 h 348352"/>
                  <a:gd name="connsiteX11" fmla="*/ 152016 w 348352"/>
                  <a:gd name="connsiteY11" fmla="*/ 129797 h 348352"/>
                  <a:gd name="connsiteX12" fmla="*/ 143032 w 348352"/>
                  <a:gd name="connsiteY12" fmla="*/ 132920 h 348352"/>
                  <a:gd name="connsiteX13" fmla="*/ 132677 w 348352"/>
                  <a:gd name="connsiteY13" fmla="*/ 135736 h 348352"/>
                  <a:gd name="connsiteX14" fmla="*/ 132677 w 348352"/>
                  <a:gd name="connsiteY14" fmla="*/ 114571 h 348352"/>
                  <a:gd name="connsiteX15" fmla="*/ 139602 w 348352"/>
                  <a:gd name="connsiteY15" fmla="*/ 112438 h 348352"/>
                  <a:gd name="connsiteX16" fmla="*/ 145775 w 348352"/>
                  <a:gd name="connsiteY16" fmla="*/ 110306 h 348352"/>
                  <a:gd name="connsiteX17" fmla="*/ 151865 w 348352"/>
                  <a:gd name="connsiteY17" fmla="*/ 107792 h 348352"/>
                  <a:gd name="connsiteX18" fmla="*/ 157955 w 348352"/>
                  <a:gd name="connsiteY18" fmla="*/ 105279 h 348352"/>
                  <a:gd name="connsiteX19" fmla="*/ 163812 w 348352"/>
                  <a:gd name="connsiteY19" fmla="*/ 102234 h 348352"/>
                  <a:gd name="connsiteX20" fmla="*/ 169682 w 348352"/>
                  <a:gd name="connsiteY20" fmla="*/ 99024 h 348352"/>
                  <a:gd name="connsiteX21" fmla="*/ 175997 w 348352"/>
                  <a:gd name="connsiteY21" fmla="*/ 95355 h 348352"/>
                  <a:gd name="connsiteX22" fmla="*/ 182321 w 348352"/>
                  <a:gd name="connsiteY22" fmla="*/ 91686 h 348352"/>
                  <a:gd name="connsiteX23" fmla="*/ 193282 w 348352"/>
                  <a:gd name="connsiteY23" fmla="*/ 91686 h 34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8352" h="348352">
                    <a:moveTo>
                      <a:pt x="174176" y="0"/>
                    </a:moveTo>
                    <a:cubicBezTo>
                      <a:pt x="77982" y="0"/>
                      <a:pt x="0" y="77982"/>
                      <a:pt x="0" y="174176"/>
                    </a:cubicBezTo>
                    <a:cubicBezTo>
                      <a:pt x="0" y="270371"/>
                      <a:pt x="77982" y="348353"/>
                      <a:pt x="174176" y="348353"/>
                    </a:cubicBezTo>
                    <a:cubicBezTo>
                      <a:pt x="270371" y="348353"/>
                      <a:pt x="348353" y="270371"/>
                      <a:pt x="348353" y="174176"/>
                    </a:cubicBezTo>
                    <a:cubicBezTo>
                      <a:pt x="348353" y="174171"/>
                      <a:pt x="348353" y="174164"/>
                      <a:pt x="348353" y="174158"/>
                    </a:cubicBezTo>
                    <a:cubicBezTo>
                      <a:pt x="348386" y="78006"/>
                      <a:pt x="270466" y="33"/>
                      <a:pt x="174314" y="0"/>
                    </a:cubicBezTo>
                    <a:cubicBezTo>
                      <a:pt x="174268" y="0"/>
                      <a:pt x="174222" y="0"/>
                      <a:pt x="174176" y="0"/>
                    </a:cubicBezTo>
                    <a:close/>
                    <a:moveTo>
                      <a:pt x="193282" y="248109"/>
                    </a:moveTo>
                    <a:lnTo>
                      <a:pt x="166788" y="248109"/>
                    </a:lnTo>
                    <a:lnTo>
                      <a:pt x="166788" y="121574"/>
                    </a:lnTo>
                    <a:cubicBezTo>
                      <a:pt x="164550" y="123102"/>
                      <a:pt x="162188" y="124574"/>
                      <a:pt x="159703" y="125990"/>
                    </a:cubicBezTo>
                    <a:cubicBezTo>
                      <a:pt x="157218" y="127410"/>
                      <a:pt x="154651" y="128681"/>
                      <a:pt x="152016" y="129797"/>
                    </a:cubicBezTo>
                    <a:cubicBezTo>
                      <a:pt x="149167" y="130916"/>
                      <a:pt x="146172" y="131957"/>
                      <a:pt x="143032" y="132920"/>
                    </a:cubicBezTo>
                    <a:cubicBezTo>
                      <a:pt x="139892" y="133883"/>
                      <a:pt x="136440" y="134822"/>
                      <a:pt x="132677" y="135736"/>
                    </a:cubicBezTo>
                    <a:lnTo>
                      <a:pt x="132677" y="114571"/>
                    </a:lnTo>
                    <a:cubicBezTo>
                      <a:pt x="135214" y="113858"/>
                      <a:pt x="137523" y="113148"/>
                      <a:pt x="139602" y="112438"/>
                    </a:cubicBezTo>
                    <a:cubicBezTo>
                      <a:pt x="141681" y="111729"/>
                      <a:pt x="143738" y="111018"/>
                      <a:pt x="145775" y="110306"/>
                    </a:cubicBezTo>
                    <a:cubicBezTo>
                      <a:pt x="147797" y="109494"/>
                      <a:pt x="149833" y="108659"/>
                      <a:pt x="151865" y="107792"/>
                    </a:cubicBezTo>
                    <a:cubicBezTo>
                      <a:pt x="153897" y="106926"/>
                      <a:pt x="155924" y="106095"/>
                      <a:pt x="157955" y="105279"/>
                    </a:cubicBezTo>
                    <a:cubicBezTo>
                      <a:pt x="159881" y="104264"/>
                      <a:pt x="161834" y="103249"/>
                      <a:pt x="163812" y="102234"/>
                    </a:cubicBezTo>
                    <a:cubicBezTo>
                      <a:pt x="165790" y="101219"/>
                      <a:pt x="167747" y="100149"/>
                      <a:pt x="169682" y="99024"/>
                    </a:cubicBezTo>
                    <a:cubicBezTo>
                      <a:pt x="171822" y="97911"/>
                      <a:pt x="173927" y="96688"/>
                      <a:pt x="175997" y="95355"/>
                    </a:cubicBezTo>
                    <a:cubicBezTo>
                      <a:pt x="178067" y="94022"/>
                      <a:pt x="180175" y="92799"/>
                      <a:pt x="182321" y="91686"/>
                    </a:cubicBezTo>
                    <a:lnTo>
                      <a:pt x="193282" y="91686"/>
                    </a:lnTo>
                    <a:close/>
                  </a:path>
                </a:pathLst>
              </a:custGeom>
              <a:solidFill>
                <a:srgbClr val="F7931F"/>
              </a:solidFill>
              <a:ln w="45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DADFD77A-47CE-4AC8-8287-DF91EBE80863}"/>
                </a:ext>
              </a:extLst>
            </p:cNvPr>
            <p:cNvSpPr/>
            <p:nvPr/>
          </p:nvSpPr>
          <p:spPr>
            <a:xfrm>
              <a:off x="7394105" y="2020974"/>
              <a:ext cx="717550" cy="310896"/>
            </a:xfrm>
            <a:custGeom>
              <a:avLst/>
              <a:gdLst>
                <a:gd name="connsiteX0" fmla="*/ 0 w 717550"/>
                <a:gd name="connsiteY0" fmla="*/ 0 h 310896"/>
                <a:gd name="connsiteX1" fmla="*/ 717550 w 717550"/>
                <a:gd name="connsiteY1" fmla="*/ 0 h 310896"/>
                <a:gd name="connsiteX2" fmla="*/ 717550 w 717550"/>
                <a:gd name="connsiteY2" fmla="*/ 16806 h 310896"/>
                <a:gd name="connsiteX3" fmla="*/ 647831 w 717550"/>
                <a:gd name="connsiteY3" fmla="*/ 16806 h 310896"/>
                <a:gd name="connsiteX4" fmla="*/ 509189 w 717550"/>
                <a:gd name="connsiteY4" fmla="*/ 155448 h 310896"/>
                <a:gd name="connsiteX5" fmla="*/ 647831 w 717550"/>
                <a:gd name="connsiteY5" fmla="*/ 294090 h 310896"/>
                <a:gd name="connsiteX6" fmla="*/ 717550 w 717550"/>
                <a:gd name="connsiteY6" fmla="*/ 294090 h 310896"/>
                <a:gd name="connsiteX7" fmla="*/ 717550 w 717550"/>
                <a:gd name="connsiteY7" fmla="*/ 310896 h 310896"/>
                <a:gd name="connsiteX8" fmla="*/ 0 w 717550"/>
                <a:gd name="connsiteY8" fmla="*/ 310896 h 310896"/>
                <a:gd name="connsiteX9" fmla="*/ 0 w 717550"/>
                <a:gd name="connsiteY9" fmla="*/ 294090 h 310896"/>
                <a:gd name="connsiteX10" fmla="*/ 69719 w 717550"/>
                <a:gd name="connsiteY10" fmla="*/ 294090 h 310896"/>
                <a:gd name="connsiteX11" fmla="*/ 208361 w 717550"/>
                <a:gd name="connsiteY11" fmla="*/ 155448 h 310896"/>
                <a:gd name="connsiteX12" fmla="*/ 69719 w 717550"/>
                <a:gd name="connsiteY12" fmla="*/ 16806 h 310896"/>
                <a:gd name="connsiteX13" fmla="*/ 0 w 717550"/>
                <a:gd name="connsiteY13" fmla="*/ 16806 h 310896"/>
                <a:gd name="connsiteX0" fmla="*/ 0 w 717550"/>
                <a:gd name="connsiteY0" fmla="*/ 0 h 310896"/>
                <a:gd name="connsiteX1" fmla="*/ 717550 w 717550"/>
                <a:gd name="connsiteY1" fmla="*/ 0 h 310896"/>
                <a:gd name="connsiteX2" fmla="*/ 717550 w 717550"/>
                <a:gd name="connsiteY2" fmla="*/ 16806 h 310896"/>
                <a:gd name="connsiteX3" fmla="*/ 647831 w 717550"/>
                <a:gd name="connsiteY3" fmla="*/ 16806 h 310896"/>
                <a:gd name="connsiteX4" fmla="*/ 509189 w 717550"/>
                <a:gd name="connsiteY4" fmla="*/ 155448 h 310896"/>
                <a:gd name="connsiteX5" fmla="*/ 647831 w 717550"/>
                <a:gd name="connsiteY5" fmla="*/ 294090 h 310896"/>
                <a:gd name="connsiteX6" fmla="*/ 717550 w 717550"/>
                <a:gd name="connsiteY6" fmla="*/ 294090 h 310896"/>
                <a:gd name="connsiteX7" fmla="*/ 717550 w 717550"/>
                <a:gd name="connsiteY7" fmla="*/ 310896 h 310896"/>
                <a:gd name="connsiteX8" fmla="*/ 0 w 717550"/>
                <a:gd name="connsiteY8" fmla="*/ 310896 h 310896"/>
                <a:gd name="connsiteX9" fmla="*/ 69719 w 717550"/>
                <a:gd name="connsiteY9" fmla="*/ 294090 h 310896"/>
                <a:gd name="connsiteX10" fmla="*/ 208361 w 717550"/>
                <a:gd name="connsiteY10" fmla="*/ 155448 h 310896"/>
                <a:gd name="connsiteX11" fmla="*/ 69719 w 717550"/>
                <a:gd name="connsiteY11" fmla="*/ 16806 h 310896"/>
                <a:gd name="connsiteX12" fmla="*/ 0 w 717550"/>
                <a:gd name="connsiteY12" fmla="*/ 16806 h 310896"/>
                <a:gd name="connsiteX13" fmla="*/ 0 w 717550"/>
                <a:gd name="connsiteY13" fmla="*/ 0 h 310896"/>
                <a:gd name="connsiteX0" fmla="*/ 0 w 717550"/>
                <a:gd name="connsiteY0" fmla="*/ 0 h 310896"/>
                <a:gd name="connsiteX1" fmla="*/ 717550 w 717550"/>
                <a:gd name="connsiteY1" fmla="*/ 0 h 310896"/>
                <a:gd name="connsiteX2" fmla="*/ 717550 w 717550"/>
                <a:gd name="connsiteY2" fmla="*/ 16806 h 310896"/>
                <a:gd name="connsiteX3" fmla="*/ 647831 w 717550"/>
                <a:gd name="connsiteY3" fmla="*/ 16806 h 310896"/>
                <a:gd name="connsiteX4" fmla="*/ 509189 w 717550"/>
                <a:gd name="connsiteY4" fmla="*/ 155448 h 310896"/>
                <a:gd name="connsiteX5" fmla="*/ 647831 w 717550"/>
                <a:gd name="connsiteY5" fmla="*/ 294090 h 310896"/>
                <a:gd name="connsiteX6" fmla="*/ 717550 w 717550"/>
                <a:gd name="connsiteY6" fmla="*/ 294090 h 310896"/>
                <a:gd name="connsiteX7" fmla="*/ 717550 w 717550"/>
                <a:gd name="connsiteY7" fmla="*/ 310896 h 310896"/>
                <a:gd name="connsiteX8" fmla="*/ 0 w 717550"/>
                <a:gd name="connsiteY8" fmla="*/ 310896 h 310896"/>
                <a:gd name="connsiteX9" fmla="*/ 69719 w 717550"/>
                <a:gd name="connsiteY9" fmla="*/ 294090 h 310896"/>
                <a:gd name="connsiteX10" fmla="*/ 208361 w 717550"/>
                <a:gd name="connsiteY10" fmla="*/ 155448 h 310896"/>
                <a:gd name="connsiteX11" fmla="*/ 69719 w 717550"/>
                <a:gd name="connsiteY11" fmla="*/ 16806 h 310896"/>
                <a:gd name="connsiteX12" fmla="*/ 0 w 717550"/>
                <a:gd name="connsiteY12" fmla="*/ 0 h 310896"/>
                <a:gd name="connsiteX0" fmla="*/ 0 w 717550"/>
                <a:gd name="connsiteY0" fmla="*/ 0 h 310896"/>
                <a:gd name="connsiteX1" fmla="*/ 717550 w 717550"/>
                <a:gd name="connsiteY1" fmla="*/ 0 h 310896"/>
                <a:gd name="connsiteX2" fmla="*/ 647831 w 717550"/>
                <a:gd name="connsiteY2" fmla="*/ 16806 h 310896"/>
                <a:gd name="connsiteX3" fmla="*/ 509189 w 717550"/>
                <a:gd name="connsiteY3" fmla="*/ 155448 h 310896"/>
                <a:gd name="connsiteX4" fmla="*/ 647831 w 717550"/>
                <a:gd name="connsiteY4" fmla="*/ 294090 h 310896"/>
                <a:gd name="connsiteX5" fmla="*/ 717550 w 717550"/>
                <a:gd name="connsiteY5" fmla="*/ 294090 h 310896"/>
                <a:gd name="connsiteX6" fmla="*/ 717550 w 717550"/>
                <a:gd name="connsiteY6" fmla="*/ 310896 h 310896"/>
                <a:gd name="connsiteX7" fmla="*/ 0 w 717550"/>
                <a:gd name="connsiteY7" fmla="*/ 310896 h 310896"/>
                <a:gd name="connsiteX8" fmla="*/ 69719 w 717550"/>
                <a:gd name="connsiteY8" fmla="*/ 294090 h 310896"/>
                <a:gd name="connsiteX9" fmla="*/ 208361 w 717550"/>
                <a:gd name="connsiteY9" fmla="*/ 155448 h 310896"/>
                <a:gd name="connsiteX10" fmla="*/ 69719 w 717550"/>
                <a:gd name="connsiteY10" fmla="*/ 16806 h 310896"/>
                <a:gd name="connsiteX11" fmla="*/ 0 w 717550"/>
                <a:gd name="connsiteY11" fmla="*/ 0 h 310896"/>
                <a:gd name="connsiteX0" fmla="*/ 0 w 717550"/>
                <a:gd name="connsiteY0" fmla="*/ 0 h 310896"/>
                <a:gd name="connsiteX1" fmla="*/ 717550 w 717550"/>
                <a:gd name="connsiteY1" fmla="*/ 0 h 310896"/>
                <a:gd name="connsiteX2" fmla="*/ 647831 w 717550"/>
                <a:gd name="connsiteY2" fmla="*/ 16806 h 310896"/>
                <a:gd name="connsiteX3" fmla="*/ 509189 w 717550"/>
                <a:gd name="connsiteY3" fmla="*/ 155448 h 310896"/>
                <a:gd name="connsiteX4" fmla="*/ 647831 w 717550"/>
                <a:gd name="connsiteY4" fmla="*/ 294090 h 310896"/>
                <a:gd name="connsiteX5" fmla="*/ 717550 w 717550"/>
                <a:gd name="connsiteY5" fmla="*/ 310896 h 310896"/>
                <a:gd name="connsiteX6" fmla="*/ 0 w 717550"/>
                <a:gd name="connsiteY6" fmla="*/ 310896 h 310896"/>
                <a:gd name="connsiteX7" fmla="*/ 69719 w 717550"/>
                <a:gd name="connsiteY7" fmla="*/ 294090 h 310896"/>
                <a:gd name="connsiteX8" fmla="*/ 208361 w 717550"/>
                <a:gd name="connsiteY8" fmla="*/ 155448 h 310896"/>
                <a:gd name="connsiteX9" fmla="*/ 69719 w 717550"/>
                <a:gd name="connsiteY9" fmla="*/ 16806 h 310896"/>
                <a:gd name="connsiteX10" fmla="*/ 0 w 717550"/>
                <a:gd name="connsiteY10" fmla="*/ 0 h 310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7550" h="310896">
                  <a:moveTo>
                    <a:pt x="0" y="0"/>
                  </a:moveTo>
                  <a:lnTo>
                    <a:pt x="717550" y="0"/>
                  </a:lnTo>
                  <a:lnTo>
                    <a:pt x="647831" y="16806"/>
                  </a:lnTo>
                  <a:cubicBezTo>
                    <a:pt x="571261" y="16806"/>
                    <a:pt x="509189" y="78878"/>
                    <a:pt x="509189" y="155448"/>
                  </a:cubicBezTo>
                  <a:cubicBezTo>
                    <a:pt x="509189" y="232018"/>
                    <a:pt x="571261" y="294090"/>
                    <a:pt x="647831" y="294090"/>
                  </a:cubicBezTo>
                  <a:lnTo>
                    <a:pt x="717550" y="310896"/>
                  </a:lnTo>
                  <a:lnTo>
                    <a:pt x="0" y="310896"/>
                  </a:lnTo>
                  <a:lnTo>
                    <a:pt x="69719" y="294090"/>
                  </a:lnTo>
                  <a:cubicBezTo>
                    <a:pt x="146289" y="294090"/>
                    <a:pt x="208361" y="232018"/>
                    <a:pt x="208361" y="155448"/>
                  </a:cubicBezTo>
                  <a:cubicBezTo>
                    <a:pt x="208361" y="78878"/>
                    <a:pt x="146289" y="16806"/>
                    <a:pt x="69719" y="1680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639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82F9B813-16AC-4709-9DBB-F95C95369AA3}"/>
                </a:ext>
              </a:extLst>
            </p:cNvPr>
            <p:cNvSpPr/>
            <p:nvPr/>
          </p:nvSpPr>
          <p:spPr>
            <a:xfrm>
              <a:off x="5897527" y="3358708"/>
              <a:ext cx="717550" cy="310896"/>
            </a:xfrm>
            <a:custGeom>
              <a:avLst/>
              <a:gdLst>
                <a:gd name="connsiteX0" fmla="*/ 0 w 717550"/>
                <a:gd name="connsiteY0" fmla="*/ 0 h 310896"/>
                <a:gd name="connsiteX1" fmla="*/ 717550 w 717550"/>
                <a:gd name="connsiteY1" fmla="*/ 0 h 310896"/>
                <a:gd name="connsiteX2" fmla="*/ 717550 w 717550"/>
                <a:gd name="connsiteY2" fmla="*/ 16806 h 310896"/>
                <a:gd name="connsiteX3" fmla="*/ 647831 w 717550"/>
                <a:gd name="connsiteY3" fmla="*/ 16806 h 310896"/>
                <a:gd name="connsiteX4" fmla="*/ 509189 w 717550"/>
                <a:gd name="connsiteY4" fmla="*/ 155448 h 310896"/>
                <a:gd name="connsiteX5" fmla="*/ 647831 w 717550"/>
                <a:gd name="connsiteY5" fmla="*/ 294090 h 310896"/>
                <a:gd name="connsiteX6" fmla="*/ 717550 w 717550"/>
                <a:gd name="connsiteY6" fmla="*/ 294090 h 310896"/>
                <a:gd name="connsiteX7" fmla="*/ 717550 w 717550"/>
                <a:gd name="connsiteY7" fmla="*/ 310896 h 310896"/>
                <a:gd name="connsiteX8" fmla="*/ 0 w 717550"/>
                <a:gd name="connsiteY8" fmla="*/ 310896 h 310896"/>
                <a:gd name="connsiteX9" fmla="*/ 0 w 717550"/>
                <a:gd name="connsiteY9" fmla="*/ 294090 h 310896"/>
                <a:gd name="connsiteX10" fmla="*/ 69719 w 717550"/>
                <a:gd name="connsiteY10" fmla="*/ 294090 h 310896"/>
                <a:gd name="connsiteX11" fmla="*/ 208361 w 717550"/>
                <a:gd name="connsiteY11" fmla="*/ 155448 h 310896"/>
                <a:gd name="connsiteX12" fmla="*/ 69719 w 717550"/>
                <a:gd name="connsiteY12" fmla="*/ 16806 h 310896"/>
                <a:gd name="connsiteX13" fmla="*/ 0 w 717550"/>
                <a:gd name="connsiteY13" fmla="*/ 16806 h 310896"/>
                <a:gd name="connsiteX0" fmla="*/ 0 w 717550"/>
                <a:gd name="connsiteY0" fmla="*/ 0 h 310896"/>
                <a:gd name="connsiteX1" fmla="*/ 717550 w 717550"/>
                <a:gd name="connsiteY1" fmla="*/ 0 h 310896"/>
                <a:gd name="connsiteX2" fmla="*/ 717550 w 717550"/>
                <a:gd name="connsiteY2" fmla="*/ 16806 h 310896"/>
                <a:gd name="connsiteX3" fmla="*/ 647831 w 717550"/>
                <a:gd name="connsiteY3" fmla="*/ 16806 h 310896"/>
                <a:gd name="connsiteX4" fmla="*/ 509189 w 717550"/>
                <a:gd name="connsiteY4" fmla="*/ 155448 h 310896"/>
                <a:gd name="connsiteX5" fmla="*/ 647831 w 717550"/>
                <a:gd name="connsiteY5" fmla="*/ 294090 h 310896"/>
                <a:gd name="connsiteX6" fmla="*/ 717550 w 717550"/>
                <a:gd name="connsiteY6" fmla="*/ 294090 h 310896"/>
                <a:gd name="connsiteX7" fmla="*/ 717550 w 717550"/>
                <a:gd name="connsiteY7" fmla="*/ 310896 h 310896"/>
                <a:gd name="connsiteX8" fmla="*/ 0 w 717550"/>
                <a:gd name="connsiteY8" fmla="*/ 310896 h 310896"/>
                <a:gd name="connsiteX9" fmla="*/ 69719 w 717550"/>
                <a:gd name="connsiteY9" fmla="*/ 294090 h 310896"/>
                <a:gd name="connsiteX10" fmla="*/ 208361 w 717550"/>
                <a:gd name="connsiteY10" fmla="*/ 155448 h 310896"/>
                <a:gd name="connsiteX11" fmla="*/ 69719 w 717550"/>
                <a:gd name="connsiteY11" fmla="*/ 16806 h 310896"/>
                <a:gd name="connsiteX12" fmla="*/ 0 w 717550"/>
                <a:gd name="connsiteY12" fmla="*/ 16806 h 310896"/>
                <a:gd name="connsiteX13" fmla="*/ 0 w 717550"/>
                <a:gd name="connsiteY13" fmla="*/ 0 h 310896"/>
                <a:gd name="connsiteX0" fmla="*/ 0 w 717550"/>
                <a:gd name="connsiteY0" fmla="*/ 0 h 310896"/>
                <a:gd name="connsiteX1" fmla="*/ 717550 w 717550"/>
                <a:gd name="connsiteY1" fmla="*/ 0 h 310896"/>
                <a:gd name="connsiteX2" fmla="*/ 717550 w 717550"/>
                <a:gd name="connsiteY2" fmla="*/ 16806 h 310896"/>
                <a:gd name="connsiteX3" fmla="*/ 647831 w 717550"/>
                <a:gd name="connsiteY3" fmla="*/ 16806 h 310896"/>
                <a:gd name="connsiteX4" fmla="*/ 509189 w 717550"/>
                <a:gd name="connsiteY4" fmla="*/ 155448 h 310896"/>
                <a:gd name="connsiteX5" fmla="*/ 647831 w 717550"/>
                <a:gd name="connsiteY5" fmla="*/ 294090 h 310896"/>
                <a:gd name="connsiteX6" fmla="*/ 717550 w 717550"/>
                <a:gd name="connsiteY6" fmla="*/ 294090 h 310896"/>
                <a:gd name="connsiteX7" fmla="*/ 717550 w 717550"/>
                <a:gd name="connsiteY7" fmla="*/ 310896 h 310896"/>
                <a:gd name="connsiteX8" fmla="*/ 0 w 717550"/>
                <a:gd name="connsiteY8" fmla="*/ 310896 h 310896"/>
                <a:gd name="connsiteX9" fmla="*/ 69719 w 717550"/>
                <a:gd name="connsiteY9" fmla="*/ 294090 h 310896"/>
                <a:gd name="connsiteX10" fmla="*/ 208361 w 717550"/>
                <a:gd name="connsiteY10" fmla="*/ 155448 h 310896"/>
                <a:gd name="connsiteX11" fmla="*/ 69719 w 717550"/>
                <a:gd name="connsiteY11" fmla="*/ 16806 h 310896"/>
                <a:gd name="connsiteX12" fmla="*/ 0 w 717550"/>
                <a:gd name="connsiteY12" fmla="*/ 0 h 310896"/>
                <a:gd name="connsiteX0" fmla="*/ 0 w 717550"/>
                <a:gd name="connsiteY0" fmla="*/ 0 h 310896"/>
                <a:gd name="connsiteX1" fmla="*/ 717550 w 717550"/>
                <a:gd name="connsiteY1" fmla="*/ 0 h 310896"/>
                <a:gd name="connsiteX2" fmla="*/ 647831 w 717550"/>
                <a:gd name="connsiteY2" fmla="*/ 16806 h 310896"/>
                <a:gd name="connsiteX3" fmla="*/ 509189 w 717550"/>
                <a:gd name="connsiteY3" fmla="*/ 155448 h 310896"/>
                <a:gd name="connsiteX4" fmla="*/ 647831 w 717550"/>
                <a:gd name="connsiteY4" fmla="*/ 294090 h 310896"/>
                <a:gd name="connsiteX5" fmla="*/ 717550 w 717550"/>
                <a:gd name="connsiteY5" fmla="*/ 294090 h 310896"/>
                <a:gd name="connsiteX6" fmla="*/ 717550 w 717550"/>
                <a:gd name="connsiteY6" fmla="*/ 310896 h 310896"/>
                <a:gd name="connsiteX7" fmla="*/ 0 w 717550"/>
                <a:gd name="connsiteY7" fmla="*/ 310896 h 310896"/>
                <a:gd name="connsiteX8" fmla="*/ 69719 w 717550"/>
                <a:gd name="connsiteY8" fmla="*/ 294090 h 310896"/>
                <a:gd name="connsiteX9" fmla="*/ 208361 w 717550"/>
                <a:gd name="connsiteY9" fmla="*/ 155448 h 310896"/>
                <a:gd name="connsiteX10" fmla="*/ 69719 w 717550"/>
                <a:gd name="connsiteY10" fmla="*/ 16806 h 310896"/>
                <a:gd name="connsiteX11" fmla="*/ 0 w 717550"/>
                <a:gd name="connsiteY11" fmla="*/ 0 h 310896"/>
                <a:gd name="connsiteX0" fmla="*/ 0 w 717550"/>
                <a:gd name="connsiteY0" fmla="*/ 0 h 310896"/>
                <a:gd name="connsiteX1" fmla="*/ 717550 w 717550"/>
                <a:gd name="connsiteY1" fmla="*/ 0 h 310896"/>
                <a:gd name="connsiteX2" fmla="*/ 647831 w 717550"/>
                <a:gd name="connsiteY2" fmla="*/ 16806 h 310896"/>
                <a:gd name="connsiteX3" fmla="*/ 509189 w 717550"/>
                <a:gd name="connsiteY3" fmla="*/ 155448 h 310896"/>
                <a:gd name="connsiteX4" fmla="*/ 647831 w 717550"/>
                <a:gd name="connsiteY4" fmla="*/ 294090 h 310896"/>
                <a:gd name="connsiteX5" fmla="*/ 717550 w 717550"/>
                <a:gd name="connsiteY5" fmla="*/ 310896 h 310896"/>
                <a:gd name="connsiteX6" fmla="*/ 0 w 717550"/>
                <a:gd name="connsiteY6" fmla="*/ 310896 h 310896"/>
                <a:gd name="connsiteX7" fmla="*/ 69719 w 717550"/>
                <a:gd name="connsiteY7" fmla="*/ 294090 h 310896"/>
                <a:gd name="connsiteX8" fmla="*/ 208361 w 717550"/>
                <a:gd name="connsiteY8" fmla="*/ 155448 h 310896"/>
                <a:gd name="connsiteX9" fmla="*/ 69719 w 717550"/>
                <a:gd name="connsiteY9" fmla="*/ 16806 h 310896"/>
                <a:gd name="connsiteX10" fmla="*/ 0 w 717550"/>
                <a:gd name="connsiteY10" fmla="*/ 0 h 310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7550" h="310896">
                  <a:moveTo>
                    <a:pt x="0" y="0"/>
                  </a:moveTo>
                  <a:lnTo>
                    <a:pt x="717550" y="0"/>
                  </a:lnTo>
                  <a:lnTo>
                    <a:pt x="647831" y="16806"/>
                  </a:lnTo>
                  <a:cubicBezTo>
                    <a:pt x="571261" y="16806"/>
                    <a:pt x="509189" y="78878"/>
                    <a:pt x="509189" y="155448"/>
                  </a:cubicBezTo>
                  <a:cubicBezTo>
                    <a:pt x="509189" y="232018"/>
                    <a:pt x="571261" y="294090"/>
                    <a:pt x="647831" y="294090"/>
                  </a:cubicBezTo>
                  <a:lnTo>
                    <a:pt x="717550" y="310896"/>
                  </a:lnTo>
                  <a:lnTo>
                    <a:pt x="0" y="310896"/>
                  </a:lnTo>
                  <a:lnTo>
                    <a:pt x="69719" y="294090"/>
                  </a:lnTo>
                  <a:cubicBezTo>
                    <a:pt x="146289" y="294090"/>
                    <a:pt x="208361" y="232018"/>
                    <a:pt x="208361" y="155448"/>
                  </a:cubicBezTo>
                  <a:cubicBezTo>
                    <a:pt x="208361" y="78878"/>
                    <a:pt x="146289" y="16806"/>
                    <a:pt x="69719" y="1680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639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DF1CCB66-4A90-4207-9CB4-C35CE622D71D}"/>
                </a:ext>
              </a:extLst>
            </p:cNvPr>
            <p:cNvSpPr/>
            <p:nvPr/>
          </p:nvSpPr>
          <p:spPr>
            <a:xfrm>
              <a:off x="4400949" y="4696442"/>
              <a:ext cx="717550" cy="310896"/>
            </a:xfrm>
            <a:custGeom>
              <a:avLst/>
              <a:gdLst>
                <a:gd name="connsiteX0" fmla="*/ 0 w 717550"/>
                <a:gd name="connsiteY0" fmla="*/ 0 h 310896"/>
                <a:gd name="connsiteX1" fmla="*/ 717550 w 717550"/>
                <a:gd name="connsiteY1" fmla="*/ 0 h 310896"/>
                <a:gd name="connsiteX2" fmla="*/ 717550 w 717550"/>
                <a:gd name="connsiteY2" fmla="*/ 16806 h 310896"/>
                <a:gd name="connsiteX3" fmla="*/ 647831 w 717550"/>
                <a:gd name="connsiteY3" fmla="*/ 16806 h 310896"/>
                <a:gd name="connsiteX4" fmla="*/ 509189 w 717550"/>
                <a:gd name="connsiteY4" fmla="*/ 155448 h 310896"/>
                <a:gd name="connsiteX5" fmla="*/ 647831 w 717550"/>
                <a:gd name="connsiteY5" fmla="*/ 294090 h 310896"/>
                <a:gd name="connsiteX6" fmla="*/ 717550 w 717550"/>
                <a:gd name="connsiteY6" fmla="*/ 294090 h 310896"/>
                <a:gd name="connsiteX7" fmla="*/ 717550 w 717550"/>
                <a:gd name="connsiteY7" fmla="*/ 310896 h 310896"/>
                <a:gd name="connsiteX8" fmla="*/ 0 w 717550"/>
                <a:gd name="connsiteY8" fmla="*/ 310896 h 310896"/>
                <a:gd name="connsiteX9" fmla="*/ 0 w 717550"/>
                <a:gd name="connsiteY9" fmla="*/ 294090 h 310896"/>
                <a:gd name="connsiteX10" fmla="*/ 69719 w 717550"/>
                <a:gd name="connsiteY10" fmla="*/ 294090 h 310896"/>
                <a:gd name="connsiteX11" fmla="*/ 208361 w 717550"/>
                <a:gd name="connsiteY11" fmla="*/ 155448 h 310896"/>
                <a:gd name="connsiteX12" fmla="*/ 69719 w 717550"/>
                <a:gd name="connsiteY12" fmla="*/ 16806 h 310896"/>
                <a:gd name="connsiteX13" fmla="*/ 0 w 717550"/>
                <a:gd name="connsiteY13" fmla="*/ 16806 h 310896"/>
                <a:gd name="connsiteX0" fmla="*/ 0 w 717550"/>
                <a:gd name="connsiteY0" fmla="*/ 0 h 310896"/>
                <a:gd name="connsiteX1" fmla="*/ 717550 w 717550"/>
                <a:gd name="connsiteY1" fmla="*/ 0 h 310896"/>
                <a:gd name="connsiteX2" fmla="*/ 717550 w 717550"/>
                <a:gd name="connsiteY2" fmla="*/ 16806 h 310896"/>
                <a:gd name="connsiteX3" fmla="*/ 647831 w 717550"/>
                <a:gd name="connsiteY3" fmla="*/ 16806 h 310896"/>
                <a:gd name="connsiteX4" fmla="*/ 509189 w 717550"/>
                <a:gd name="connsiteY4" fmla="*/ 155448 h 310896"/>
                <a:gd name="connsiteX5" fmla="*/ 647831 w 717550"/>
                <a:gd name="connsiteY5" fmla="*/ 294090 h 310896"/>
                <a:gd name="connsiteX6" fmla="*/ 717550 w 717550"/>
                <a:gd name="connsiteY6" fmla="*/ 294090 h 310896"/>
                <a:gd name="connsiteX7" fmla="*/ 717550 w 717550"/>
                <a:gd name="connsiteY7" fmla="*/ 310896 h 310896"/>
                <a:gd name="connsiteX8" fmla="*/ 0 w 717550"/>
                <a:gd name="connsiteY8" fmla="*/ 310896 h 310896"/>
                <a:gd name="connsiteX9" fmla="*/ 69719 w 717550"/>
                <a:gd name="connsiteY9" fmla="*/ 294090 h 310896"/>
                <a:gd name="connsiteX10" fmla="*/ 208361 w 717550"/>
                <a:gd name="connsiteY10" fmla="*/ 155448 h 310896"/>
                <a:gd name="connsiteX11" fmla="*/ 69719 w 717550"/>
                <a:gd name="connsiteY11" fmla="*/ 16806 h 310896"/>
                <a:gd name="connsiteX12" fmla="*/ 0 w 717550"/>
                <a:gd name="connsiteY12" fmla="*/ 16806 h 310896"/>
                <a:gd name="connsiteX13" fmla="*/ 0 w 717550"/>
                <a:gd name="connsiteY13" fmla="*/ 0 h 310896"/>
                <a:gd name="connsiteX0" fmla="*/ 0 w 717550"/>
                <a:gd name="connsiteY0" fmla="*/ 0 h 310896"/>
                <a:gd name="connsiteX1" fmla="*/ 717550 w 717550"/>
                <a:gd name="connsiteY1" fmla="*/ 0 h 310896"/>
                <a:gd name="connsiteX2" fmla="*/ 717550 w 717550"/>
                <a:gd name="connsiteY2" fmla="*/ 16806 h 310896"/>
                <a:gd name="connsiteX3" fmla="*/ 647831 w 717550"/>
                <a:gd name="connsiteY3" fmla="*/ 16806 h 310896"/>
                <a:gd name="connsiteX4" fmla="*/ 509189 w 717550"/>
                <a:gd name="connsiteY4" fmla="*/ 155448 h 310896"/>
                <a:gd name="connsiteX5" fmla="*/ 647831 w 717550"/>
                <a:gd name="connsiteY5" fmla="*/ 294090 h 310896"/>
                <a:gd name="connsiteX6" fmla="*/ 717550 w 717550"/>
                <a:gd name="connsiteY6" fmla="*/ 294090 h 310896"/>
                <a:gd name="connsiteX7" fmla="*/ 717550 w 717550"/>
                <a:gd name="connsiteY7" fmla="*/ 310896 h 310896"/>
                <a:gd name="connsiteX8" fmla="*/ 0 w 717550"/>
                <a:gd name="connsiteY8" fmla="*/ 310896 h 310896"/>
                <a:gd name="connsiteX9" fmla="*/ 69719 w 717550"/>
                <a:gd name="connsiteY9" fmla="*/ 294090 h 310896"/>
                <a:gd name="connsiteX10" fmla="*/ 208361 w 717550"/>
                <a:gd name="connsiteY10" fmla="*/ 155448 h 310896"/>
                <a:gd name="connsiteX11" fmla="*/ 69719 w 717550"/>
                <a:gd name="connsiteY11" fmla="*/ 16806 h 310896"/>
                <a:gd name="connsiteX12" fmla="*/ 0 w 717550"/>
                <a:gd name="connsiteY12" fmla="*/ 0 h 310896"/>
                <a:gd name="connsiteX0" fmla="*/ 0 w 717550"/>
                <a:gd name="connsiteY0" fmla="*/ 0 h 310896"/>
                <a:gd name="connsiteX1" fmla="*/ 717550 w 717550"/>
                <a:gd name="connsiteY1" fmla="*/ 0 h 310896"/>
                <a:gd name="connsiteX2" fmla="*/ 647831 w 717550"/>
                <a:gd name="connsiteY2" fmla="*/ 16806 h 310896"/>
                <a:gd name="connsiteX3" fmla="*/ 509189 w 717550"/>
                <a:gd name="connsiteY3" fmla="*/ 155448 h 310896"/>
                <a:gd name="connsiteX4" fmla="*/ 647831 w 717550"/>
                <a:gd name="connsiteY4" fmla="*/ 294090 h 310896"/>
                <a:gd name="connsiteX5" fmla="*/ 717550 w 717550"/>
                <a:gd name="connsiteY5" fmla="*/ 294090 h 310896"/>
                <a:gd name="connsiteX6" fmla="*/ 717550 w 717550"/>
                <a:gd name="connsiteY6" fmla="*/ 310896 h 310896"/>
                <a:gd name="connsiteX7" fmla="*/ 0 w 717550"/>
                <a:gd name="connsiteY7" fmla="*/ 310896 h 310896"/>
                <a:gd name="connsiteX8" fmla="*/ 69719 w 717550"/>
                <a:gd name="connsiteY8" fmla="*/ 294090 h 310896"/>
                <a:gd name="connsiteX9" fmla="*/ 208361 w 717550"/>
                <a:gd name="connsiteY9" fmla="*/ 155448 h 310896"/>
                <a:gd name="connsiteX10" fmla="*/ 69719 w 717550"/>
                <a:gd name="connsiteY10" fmla="*/ 16806 h 310896"/>
                <a:gd name="connsiteX11" fmla="*/ 0 w 717550"/>
                <a:gd name="connsiteY11" fmla="*/ 0 h 310896"/>
                <a:gd name="connsiteX0" fmla="*/ 0 w 717550"/>
                <a:gd name="connsiteY0" fmla="*/ 0 h 310896"/>
                <a:gd name="connsiteX1" fmla="*/ 717550 w 717550"/>
                <a:gd name="connsiteY1" fmla="*/ 0 h 310896"/>
                <a:gd name="connsiteX2" fmla="*/ 647831 w 717550"/>
                <a:gd name="connsiteY2" fmla="*/ 16806 h 310896"/>
                <a:gd name="connsiteX3" fmla="*/ 509189 w 717550"/>
                <a:gd name="connsiteY3" fmla="*/ 155448 h 310896"/>
                <a:gd name="connsiteX4" fmla="*/ 647831 w 717550"/>
                <a:gd name="connsiteY4" fmla="*/ 294090 h 310896"/>
                <a:gd name="connsiteX5" fmla="*/ 717550 w 717550"/>
                <a:gd name="connsiteY5" fmla="*/ 310896 h 310896"/>
                <a:gd name="connsiteX6" fmla="*/ 0 w 717550"/>
                <a:gd name="connsiteY6" fmla="*/ 310896 h 310896"/>
                <a:gd name="connsiteX7" fmla="*/ 69719 w 717550"/>
                <a:gd name="connsiteY7" fmla="*/ 294090 h 310896"/>
                <a:gd name="connsiteX8" fmla="*/ 208361 w 717550"/>
                <a:gd name="connsiteY8" fmla="*/ 155448 h 310896"/>
                <a:gd name="connsiteX9" fmla="*/ 69719 w 717550"/>
                <a:gd name="connsiteY9" fmla="*/ 16806 h 310896"/>
                <a:gd name="connsiteX10" fmla="*/ 0 w 717550"/>
                <a:gd name="connsiteY10" fmla="*/ 0 h 310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7550" h="310896">
                  <a:moveTo>
                    <a:pt x="0" y="0"/>
                  </a:moveTo>
                  <a:lnTo>
                    <a:pt x="717550" y="0"/>
                  </a:lnTo>
                  <a:lnTo>
                    <a:pt x="647831" y="16806"/>
                  </a:lnTo>
                  <a:cubicBezTo>
                    <a:pt x="571261" y="16806"/>
                    <a:pt x="509189" y="78878"/>
                    <a:pt x="509189" y="155448"/>
                  </a:cubicBezTo>
                  <a:cubicBezTo>
                    <a:pt x="509189" y="232018"/>
                    <a:pt x="571261" y="294090"/>
                    <a:pt x="647831" y="294090"/>
                  </a:cubicBezTo>
                  <a:lnTo>
                    <a:pt x="717550" y="310896"/>
                  </a:lnTo>
                  <a:lnTo>
                    <a:pt x="0" y="310896"/>
                  </a:lnTo>
                  <a:lnTo>
                    <a:pt x="69719" y="294090"/>
                  </a:lnTo>
                  <a:cubicBezTo>
                    <a:pt x="146289" y="294090"/>
                    <a:pt x="208361" y="232018"/>
                    <a:pt x="208361" y="155448"/>
                  </a:cubicBezTo>
                  <a:cubicBezTo>
                    <a:pt x="208361" y="78878"/>
                    <a:pt x="146289" y="16806"/>
                    <a:pt x="69719" y="1680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639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95CE5160-295D-4568-922A-4F67B07D457E}"/>
              </a:ext>
            </a:extLst>
          </p:cNvPr>
          <p:cNvSpPr txBox="1"/>
          <p:nvPr/>
        </p:nvSpPr>
        <p:spPr>
          <a:xfrm>
            <a:off x="2245811" y="5388539"/>
            <a:ext cx="3945161" cy="92333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kern="0" noProof="1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เป้าหมาย </a:t>
            </a:r>
            <a:r>
              <a:rPr lang="en-US" b="1" kern="0" noProof="1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: </a:t>
            </a:r>
            <a:r>
              <a:rPr lang="th-TH" b="1" kern="0" noProof="1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อปท.แหล่งเรียนรู้ฯ อย่างน้อยอำเภอละ 1 แห่ง</a:t>
            </a:r>
            <a:endParaRPr lang="en-US" b="1" kern="0" noProof="1">
              <a:solidFill>
                <a:prstClr val="white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กำหนดให้ทุกอำเภอจัดหาและส่ง อปท. เป็นแหล่งเรียนรู้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อย่างน้อยอำเภอละ 1 แห่ง</a:t>
            </a:r>
            <a:endParaRPr kumimoji="0" lang="en-US" b="1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E2E148D9-CF21-46C2-8D35-D6F9B06F2B10}"/>
              </a:ext>
            </a:extLst>
          </p:cNvPr>
          <p:cNvSpPr txBox="1"/>
          <p:nvPr/>
        </p:nvSpPr>
        <p:spPr>
          <a:xfrm>
            <a:off x="3916800" y="4121910"/>
            <a:ext cx="3945161" cy="646331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สสจ.จัดส่งคำชี้แจงกระบวนการคัดเลือกและใบสมัคร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kern="0" noProof="1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กำหนดช่วงเวลาในการจัดส่ง ตั้งแต่วันที่ 4 ม.ค. – 30 เม.ย. 64</a:t>
            </a:r>
            <a:endParaRPr kumimoji="0" lang="en-US" b="1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68306ED8-D405-4868-8903-D4603A3D20D9}"/>
              </a:ext>
            </a:extLst>
          </p:cNvPr>
          <p:cNvSpPr txBox="1"/>
          <p:nvPr/>
        </p:nvSpPr>
        <p:spPr>
          <a:xfrm>
            <a:off x="5546561" y="2805829"/>
            <a:ext cx="3945161" cy="646331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lvl="0" algn="ctr"/>
            <a:r>
              <a:rPr kumimoji="0" lang="th-TH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IT๙" panose="020B0500040200020003" pitchFamily="34" charset="-34"/>
                <a:cs typeface="TH SarabunIT๙" panose="020B0500040200020003" pitchFamily="34" charset="-34"/>
              </a:rPr>
              <a:t>พิจารณาคัดเลือกโดย ศูนย์อนามัยที่ 12 ยะลา สสจ. และสำนักงานส่งเสริมปกครองท้องถิ่นจังหวัด</a:t>
            </a:r>
            <a:endParaRPr kumimoji="0" lang="en-US" b="1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E2F8085D-DA4C-4A0C-B674-90E10B57A4C5}"/>
              </a:ext>
            </a:extLst>
          </p:cNvPr>
          <p:cNvSpPr txBox="1"/>
          <p:nvPr/>
        </p:nvSpPr>
        <p:spPr>
          <a:xfrm>
            <a:off x="7411054" y="1623369"/>
            <a:ext cx="3945161" cy="369332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kern="0" noProof="1">
                <a:solidFill>
                  <a:prstClr val="white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ประกาศผล มอบเกียรติบัตรในเวทีการประชุมวิชาการฯ</a:t>
            </a:r>
            <a:endParaRPr kumimoji="0" lang="en-US" b="1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253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0C3BEEDA-309D-4091-B545-57A92F090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85850"/>
          </a:xfr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มารดาเสียชีวิต (ต่อ</a:t>
            </a:r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แสนการเกิดมีชีพ)</a:t>
            </a:r>
            <a:endParaRPr lang="th-TH" sz="4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A9090E4B-A6E7-44FD-8478-F05FDB67F6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805841"/>
              </p:ext>
            </p:extLst>
          </p:nvPr>
        </p:nvGraphicFramePr>
        <p:xfrm>
          <a:off x="1457325" y="1285876"/>
          <a:ext cx="8943975" cy="5229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B8D907C3-C2D9-4053-BBAC-D3BBF49E9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824" y="5395154"/>
            <a:ext cx="904875" cy="146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71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A51AE15-D019-4039-A709-FAED077055C3}"/>
              </a:ext>
            </a:extLst>
          </p:cNvPr>
          <p:cNvSpPr txBox="1"/>
          <p:nvPr/>
        </p:nvSpPr>
        <p:spPr>
          <a:xfrm>
            <a:off x="0" y="1"/>
            <a:ext cx="1219200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5. รายละเอียด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การดำเนินงาน</a:t>
            </a:r>
            <a:r>
              <a:rPr kumimoji="0" lang="th-TH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อื่นๆ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ซึ่ง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ต้องดำเนินการในปี 2564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b="1" u="sng" dirty="0">
              <a:solidFill>
                <a:prstClr val="black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="" xmlns:a16="http://schemas.microsoft.com/office/drawing/2014/main" id="{182DE21F-CCAD-44EC-8EC6-6771709CABFC}"/>
              </a:ext>
            </a:extLst>
          </p:cNvPr>
          <p:cNvSpPr/>
          <p:nvPr/>
        </p:nvSpPr>
        <p:spPr>
          <a:xfrm>
            <a:off x="-2" y="1194386"/>
            <a:ext cx="12192002" cy="5663613"/>
          </a:xfrm>
          <a:custGeom>
            <a:avLst/>
            <a:gdLst>
              <a:gd name="connsiteX0" fmla="*/ 6095746 w 12192002"/>
              <a:gd name="connsiteY0" fmla="*/ 1657367 h 5522001"/>
              <a:gd name="connsiteX1" fmla="*/ 4992113 w 12192002"/>
              <a:gd name="connsiteY1" fmla="*/ 2761001 h 5522001"/>
              <a:gd name="connsiteX2" fmla="*/ 6095746 w 12192002"/>
              <a:gd name="connsiteY2" fmla="*/ 3864634 h 5522001"/>
              <a:gd name="connsiteX3" fmla="*/ 7199635 w 12192002"/>
              <a:gd name="connsiteY3" fmla="*/ 2761001 h 5522001"/>
              <a:gd name="connsiteX4" fmla="*/ 6095746 w 12192002"/>
              <a:gd name="connsiteY4" fmla="*/ 1657367 h 5522001"/>
              <a:gd name="connsiteX5" fmla="*/ 5897107 w 12192002"/>
              <a:gd name="connsiteY5" fmla="*/ 0 h 5522001"/>
              <a:gd name="connsiteX6" fmla="*/ 6294896 w 12192002"/>
              <a:gd name="connsiteY6" fmla="*/ 0 h 5522001"/>
              <a:gd name="connsiteX7" fmla="*/ 6294896 w 12192002"/>
              <a:gd name="connsiteY7" fmla="*/ 1272617 h 5522001"/>
              <a:gd name="connsiteX8" fmla="*/ 6323017 w 12192002"/>
              <a:gd name="connsiteY8" fmla="*/ 1276707 h 5522001"/>
              <a:gd name="connsiteX9" fmla="*/ 7157198 w 12192002"/>
              <a:gd name="connsiteY9" fmla="*/ 1699805 h 5522001"/>
              <a:gd name="connsiteX10" fmla="*/ 7580296 w 12192002"/>
              <a:gd name="connsiteY10" fmla="*/ 2533985 h 5522001"/>
              <a:gd name="connsiteX11" fmla="*/ 7584386 w 12192002"/>
              <a:gd name="connsiteY11" fmla="*/ 2562106 h 5522001"/>
              <a:gd name="connsiteX12" fmla="*/ 8857003 w 12192002"/>
              <a:gd name="connsiteY12" fmla="*/ 2562106 h 5522001"/>
              <a:gd name="connsiteX13" fmla="*/ 8857003 w 12192002"/>
              <a:gd name="connsiteY13" fmla="*/ 2562107 h 5522001"/>
              <a:gd name="connsiteX14" fmla="*/ 12192002 w 12192002"/>
              <a:gd name="connsiteY14" fmla="*/ 2562107 h 5522001"/>
              <a:gd name="connsiteX15" fmla="*/ 12192002 w 12192002"/>
              <a:gd name="connsiteY15" fmla="*/ 2959895 h 5522001"/>
              <a:gd name="connsiteX16" fmla="*/ 8857003 w 12192002"/>
              <a:gd name="connsiteY16" fmla="*/ 2959895 h 5522001"/>
              <a:gd name="connsiteX17" fmla="*/ 7584386 w 12192002"/>
              <a:gd name="connsiteY17" fmla="*/ 2959895 h 5522001"/>
              <a:gd name="connsiteX18" fmla="*/ 7580296 w 12192002"/>
              <a:gd name="connsiteY18" fmla="*/ 2988016 h 5522001"/>
              <a:gd name="connsiteX19" fmla="*/ 7157198 w 12192002"/>
              <a:gd name="connsiteY19" fmla="*/ 3822196 h 5522001"/>
              <a:gd name="connsiteX20" fmla="*/ 6323017 w 12192002"/>
              <a:gd name="connsiteY20" fmla="*/ 4245294 h 5522001"/>
              <a:gd name="connsiteX21" fmla="*/ 6294896 w 12192002"/>
              <a:gd name="connsiteY21" fmla="*/ 4249385 h 5522001"/>
              <a:gd name="connsiteX22" fmla="*/ 6294896 w 12192002"/>
              <a:gd name="connsiteY22" fmla="*/ 5522001 h 5522001"/>
              <a:gd name="connsiteX23" fmla="*/ 5897107 w 12192002"/>
              <a:gd name="connsiteY23" fmla="*/ 5522001 h 5522001"/>
              <a:gd name="connsiteX24" fmla="*/ 5897107 w 12192002"/>
              <a:gd name="connsiteY24" fmla="*/ 5521746 h 5522001"/>
              <a:gd name="connsiteX25" fmla="*/ 5897107 w 12192002"/>
              <a:gd name="connsiteY25" fmla="*/ 4249385 h 5522001"/>
              <a:gd name="connsiteX26" fmla="*/ 5868986 w 12192002"/>
              <a:gd name="connsiteY26" fmla="*/ 4245294 h 5522001"/>
              <a:gd name="connsiteX27" fmla="*/ 5034806 w 12192002"/>
              <a:gd name="connsiteY27" fmla="*/ 3822196 h 5522001"/>
              <a:gd name="connsiteX28" fmla="*/ 4611709 w 12192002"/>
              <a:gd name="connsiteY28" fmla="*/ 2988016 h 5522001"/>
              <a:gd name="connsiteX29" fmla="*/ 4607617 w 12192002"/>
              <a:gd name="connsiteY29" fmla="*/ 2959895 h 5522001"/>
              <a:gd name="connsiteX30" fmla="*/ 0 w 12192002"/>
              <a:gd name="connsiteY30" fmla="*/ 2959895 h 5522001"/>
              <a:gd name="connsiteX31" fmla="*/ 0 w 12192002"/>
              <a:gd name="connsiteY31" fmla="*/ 2562107 h 5522001"/>
              <a:gd name="connsiteX32" fmla="*/ 3335000 w 12192002"/>
              <a:gd name="connsiteY32" fmla="*/ 2562107 h 5522001"/>
              <a:gd name="connsiteX33" fmla="*/ 3335000 w 12192002"/>
              <a:gd name="connsiteY33" fmla="*/ 2562106 h 5522001"/>
              <a:gd name="connsiteX34" fmla="*/ 4607617 w 12192002"/>
              <a:gd name="connsiteY34" fmla="*/ 2562106 h 5522001"/>
              <a:gd name="connsiteX35" fmla="*/ 4611709 w 12192002"/>
              <a:gd name="connsiteY35" fmla="*/ 2533985 h 5522001"/>
              <a:gd name="connsiteX36" fmla="*/ 5034806 w 12192002"/>
              <a:gd name="connsiteY36" fmla="*/ 1699805 h 5522001"/>
              <a:gd name="connsiteX37" fmla="*/ 5868986 w 12192002"/>
              <a:gd name="connsiteY37" fmla="*/ 1276707 h 5522001"/>
              <a:gd name="connsiteX38" fmla="*/ 5897107 w 12192002"/>
              <a:gd name="connsiteY38" fmla="*/ 1272617 h 55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192002" h="5522001">
                <a:moveTo>
                  <a:pt x="6095746" y="1657367"/>
                </a:moveTo>
                <a:cubicBezTo>
                  <a:pt x="5487303" y="1657367"/>
                  <a:pt x="4992113" y="2152558"/>
                  <a:pt x="4992113" y="2761001"/>
                </a:cubicBezTo>
                <a:cubicBezTo>
                  <a:pt x="4992113" y="3369443"/>
                  <a:pt x="5487303" y="3864634"/>
                  <a:pt x="6095746" y="3864634"/>
                </a:cubicBezTo>
                <a:cubicBezTo>
                  <a:pt x="6704445" y="3864634"/>
                  <a:pt x="7199635" y="3369443"/>
                  <a:pt x="7199635" y="2761001"/>
                </a:cubicBezTo>
                <a:cubicBezTo>
                  <a:pt x="7199635" y="2152302"/>
                  <a:pt x="6704445" y="1657367"/>
                  <a:pt x="6095746" y="1657367"/>
                </a:cubicBezTo>
                <a:close/>
                <a:moveTo>
                  <a:pt x="5897107" y="0"/>
                </a:moveTo>
                <a:lnTo>
                  <a:pt x="6294896" y="0"/>
                </a:lnTo>
                <a:lnTo>
                  <a:pt x="6294896" y="1272617"/>
                </a:lnTo>
                <a:lnTo>
                  <a:pt x="6323017" y="1276707"/>
                </a:lnTo>
                <a:cubicBezTo>
                  <a:pt x="6640021" y="1325025"/>
                  <a:pt x="6928648" y="1471511"/>
                  <a:pt x="7157198" y="1699805"/>
                </a:cubicBezTo>
                <a:cubicBezTo>
                  <a:pt x="7385492" y="1928355"/>
                  <a:pt x="7531978" y="2216981"/>
                  <a:pt x="7580296" y="2533985"/>
                </a:cubicBezTo>
                <a:lnTo>
                  <a:pt x="7584386" y="2562106"/>
                </a:lnTo>
                <a:lnTo>
                  <a:pt x="8857003" y="2562106"/>
                </a:lnTo>
                <a:lnTo>
                  <a:pt x="8857003" y="2562107"/>
                </a:lnTo>
                <a:lnTo>
                  <a:pt x="12192002" y="2562107"/>
                </a:lnTo>
                <a:lnTo>
                  <a:pt x="12192002" y="2959895"/>
                </a:lnTo>
                <a:lnTo>
                  <a:pt x="8857003" y="2959895"/>
                </a:lnTo>
                <a:lnTo>
                  <a:pt x="7584386" y="2959895"/>
                </a:lnTo>
                <a:lnTo>
                  <a:pt x="7580296" y="2988016"/>
                </a:lnTo>
                <a:cubicBezTo>
                  <a:pt x="7531978" y="3305020"/>
                  <a:pt x="7385492" y="3593647"/>
                  <a:pt x="7157198" y="3822196"/>
                </a:cubicBezTo>
                <a:cubicBezTo>
                  <a:pt x="6928648" y="4050490"/>
                  <a:pt x="6640021" y="4196977"/>
                  <a:pt x="6323017" y="4245294"/>
                </a:cubicBezTo>
                <a:lnTo>
                  <a:pt x="6294896" y="4249385"/>
                </a:lnTo>
                <a:lnTo>
                  <a:pt x="6294896" y="5522001"/>
                </a:lnTo>
                <a:lnTo>
                  <a:pt x="5897107" y="5522001"/>
                </a:lnTo>
                <a:lnTo>
                  <a:pt x="5897107" y="5521746"/>
                </a:lnTo>
                <a:lnTo>
                  <a:pt x="5897107" y="4249385"/>
                </a:lnTo>
                <a:lnTo>
                  <a:pt x="5868986" y="4245294"/>
                </a:lnTo>
                <a:cubicBezTo>
                  <a:pt x="5551982" y="4196977"/>
                  <a:pt x="5263355" y="4050490"/>
                  <a:pt x="5034806" y="3822196"/>
                </a:cubicBezTo>
                <a:cubicBezTo>
                  <a:pt x="4806512" y="3593647"/>
                  <a:pt x="4660025" y="3305020"/>
                  <a:pt x="4611709" y="2988016"/>
                </a:cubicBezTo>
                <a:lnTo>
                  <a:pt x="4607617" y="2959895"/>
                </a:lnTo>
                <a:lnTo>
                  <a:pt x="0" y="2959895"/>
                </a:lnTo>
                <a:lnTo>
                  <a:pt x="0" y="2562107"/>
                </a:lnTo>
                <a:lnTo>
                  <a:pt x="3335000" y="2562107"/>
                </a:lnTo>
                <a:lnTo>
                  <a:pt x="3335000" y="2562106"/>
                </a:lnTo>
                <a:lnTo>
                  <a:pt x="4607617" y="2562106"/>
                </a:lnTo>
                <a:lnTo>
                  <a:pt x="4611709" y="2533985"/>
                </a:lnTo>
                <a:cubicBezTo>
                  <a:pt x="4660025" y="2216981"/>
                  <a:pt x="4806512" y="1928355"/>
                  <a:pt x="5034806" y="1699805"/>
                </a:cubicBezTo>
                <a:cubicBezTo>
                  <a:pt x="5263355" y="1471511"/>
                  <a:pt x="5551982" y="1325025"/>
                  <a:pt x="5868986" y="1276707"/>
                </a:cubicBezTo>
                <a:lnTo>
                  <a:pt x="5897107" y="1272617"/>
                </a:lnTo>
                <a:close/>
              </a:path>
            </a:pathLst>
          </a:custGeom>
          <a:solidFill>
            <a:srgbClr val="2B323B"/>
          </a:solidFill>
          <a:ln w="12700">
            <a:miter lim="400000"/>
          </a:ln>
        </p:spPr>
        <p:txBody>
          <a:bodyPr wrap="square" lIns="22028" tIns="22028" rIns="22028" bIns="22028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173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</a:endParaRPr>
          </a:p>
        </p:txBody>
      </p:sp>
      <p:grpSp>
        <p:nvGrpSpPr>
          <p:cNvPr id="99" name="Graphic 71" descr="Rocket">
            <a:extLst>
              <a:ext uri="{FF2B5EF4-FFF2-40B4-BE49-F238E27FC236}">
                <a16:creationId xmlns="" xmlns:a16="http://schemas.microsoft.com/office/drawing/2014/main" id="{E28FBA45-E4A4-4EFF-B90E-ED8B9A8A2CDE}"/>
              </a:ext>
            </a:extLst>
          </p:cNvPr>
          <p:cNvGrpSpPr/>
          <p:nvPr/>
        </p:nvGrpSpPr>
        <p:grpSpPr>
          <a:xfrm>
            <a:off x="96205" y="973716"/>
            <a:ext cx="914400" cy="914400"/>
            <a:chOff x="3527076" y="1657758"/>
            <a:chExt cx="914400" cy="914400"/>
          </a:xfrm>
          <a:solidFill>
            <a:srgbClr val="F7931F"/>
          </a:solidFill>
        </p:grpSpPr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3A4566A2-A552-4E5C-B5E7-70D113B52FED}"/>
                </a:ext>
              </a:extLst>
            </p:cNvPr>
            <p:cNvSpPr/>
            <p:nvPr/>
          </p:nvSpPr>
          <p:spPr>
            <a:xfrm>
              <a:off x="4192873" y="1732725"/>
              <a:ext cx="174747" cy="167919"/>
            </a:xfrm>
            <a:custGeom>
              <a:avLst/>
              <a:gdLst>
                <a:gd name="connsiteX0" fmla="*/ 170498 w 174747"/>
                <a:gd name="connsiteY0" fmla="*/ 5042 h 167919"/>
                <a:gd name="connsiteX1" fmla="*/ 0 w 174747"/>
                <a:gd name="connsiteY1" fmla="*/ 25997 h 167919"/>
                <a:gd name="connsiteX2" fmla="*/ 78105 w 174747"/>
                <a:gd name="connsiteY2" fmla="*/ 87910 h 167919"/>
                <a:gd name="connsiteX3" fmla="*/ 140970 w 174747"/>
                <a:gd name="connsiteY3" fmla="*/ 167920 h 167919"/>
                <a:gd name="connsiteX4" fmla="*/ 170498 w 174747"/>
                <a:gd name="connsiteY4" fmla="*/ 5042 h 1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47" h="167919">
                  <a:moveTo>
                    <a:pt x="170498" y="5042"/>
                  </a:moveTo>
                  <a:cubicBezTo>
                    <a:pt x="157163" y="-8293"/>
                    <a:pt x="71438" y="6947"/>
                    <a:pt x="0" y="25997"/>
                  </a:cubicBezTo>
                  <a:cubicBezTo>
                    <a:pt x="25717" y="41237"/>
                    <a:pt x="52388" y="62192"/>
                    <a:pt x="78105" y="87910"/>
                  </a:cubicBezTo>
                  <a:cubicBezTo>
                    <a:pt x="104775" y="114580"/>
                    <a:pt x="125730" y="141250"/>
                    <a:pt x="140970" y="167920"/>
                  </a:cubicBezTo>
                  <a:cubicBezTo>
                    <a:pt x="160020" y="94577"/>
                    <a:pt x="184785" y="18377"/>
                    <a:pt x="170498" y="50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2DED9C49-CC99-4D78-B398-428A19084227}"/>
                </a:ext>
              </a:extLst>
            </p:cNvPr>
            <p:cNvSpPr/>
            <p:nvPr/>
          </p:nvSpPr>
          <p:spPr>
            <a:xfrm>
              <a:off x="3600482" y="1994585"/>
              <a:ext cx="232345" cy="222232"/>
            </a:xfrm>
            <a:custGeom>
              <a:avLst/>
              <a:gdLst>
                <a:gd name="connsiteX0" fmla="*/ 232346 w 232345"/>
                <a:gd name="connsiteY0" fmla="*/ 14645 h 222232"/>
                <a:gd name="connsiteX1" fmla="*/ 199961 w 232345"/>
                <a:gd name="connsiteY1" fmla="*/ 2262 h 222232"/>
                <a:gd name="connsiteX2" fmla="*/ 161861 w 232345"/>
                <a:gd name="connsiteY2" fmla="*/ 9882 h 222232"/>
                <a:gd name="connsiteX3" fmla="*/ 10413 w 232345"/>
                <a:gd name="connsiteY3" fmla="*/ 161330 h 222232"/>
                <a:gd name="connsiteX4" fmla="*/ 42798 w 232345"/>
                <a:gd name="connsiteY4" fmla="*/ 221337 h 222232"/>
                <a:gd name="connsiteX5" fmla="*/ 169481 w 232345"/>
                <a:gd name="connsiteY5" fmla="*/ 192762 h 222232"/>
                <a:gd name="connsiteX6" fmla="*/ 232346 w 232345"/>
                <a:gd name="connsiteY6" fmla="*/ 14645 h 22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345" h="222232">
                  <a:moveTo>
                    <a:pt x="232346" y="14645"/>
                  </a:moveTo>
                  <a:lnTo>
                    <a:pt x="199961" y="2262"/>
                  </a:lnTo>
                  <a:cubicBezTo>
                    <a:pt x="186626" y="-2500"/>
                    <a:pt x="172338" y="357"/>
                    <a:pt x="161861" y="9882"/>
                  </a:cubicBezTo>
                  <a:lnTo>
                    <a:pt x="10413" y="161330"/>
                  </a:lnTo>
                  <a:cubicBezTo>
                    <a:pt x="-14352" y="186095"/>
                    <a:pt x="8508" y="228957"/>
                    <a:pt x="42798" y="221337"/>
                  </a:cubicBezTo>
                  <a:lnTo>
                    <a:pt x="169481" y="192762"/>
                  </a:lnTo>
                  <a:cubicBezTo>
                    <a:pt x="179958" y="145137"/>
                    <a:pt x="197103" y="81320"/>
                    <a:pt x="232346" y="146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5BF550D9-E893-4BAF-BDE4-B3E5A849F7C7}"/>
                </a:ext>
              </a:extLst>
            </p:cNvPr>
            <p:cNvSpPr/>
            <p:nvPr/>
          </p:nvSpPr>
          <p:spPr>
            <a:xfrm>
              <a:off x="3880494" y="2257833"/>
              <a:ext cx="222671" cy="239431"/>
            </a:xfrm>
            <a:custGeom>
              <a:avLst/>
              <a:gdLst>
                <a:gd name="connsiteX0" fmla="*/ 204747 w 222671"/>
                <a:gd name="connsiteY0" fmla="*/ 0 h 239431"/>
                <a:gd name="connsiteX1" fmla="*/ 30439 w 222671"/>
                <a:gd name="connsiteY1" fmla="*/ 60960 h 239431"/>
                <a:gd name="connsiteX2" fmla="*/ 912 w 222671"/>
                <a:gd name="connsiteY2" fmla="*/ 196215 h 239431"/>
                <a:gd name="connsiteX3" fmla="*/ 60919 w 222671"/>
                <a:gd name="connsiteY3" fmla="*/ 228600 h 239431"/>
                <a:gd name="connsiteX4" fmla="*/ 212367 w 222671"/>
                <a:gd name="connsiteY4" fmla="*/ 77152 h 239431"/>
                <a:gd name="connsiteX5" fmla="*/ 219987 w 222671"/>
                <a:gd name="connsiteY5" fmla="*/ 39052 h 239431"/>
                <a:gd name="connsiteX6" fmla="*/ 204747 w 222671"/>
                <a:gd name="connsiteY6" fmla="*/ 0 h 23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671" h="239431">
                  <a:moveTo>
                    <a:pt x="204747" y="0"/>
                  </a:moveTo>
                  <a:cubicBezTo>
                    <a:pt x="140929" y="33338"/>
                    <a:pt x="79969" y="51435"/>
                    <a:pt x="30439" y="60960"/>
                  </a:cubicBezTo>
                  <a:lnTo>
                    <a:pt x="912" y="196215"/>
                  </a:lnTo>
                  <a:cubicBezTo>
                    <a:pt x="-6708" y="230505"/>
                    <a:pt x="35202" y="254317"/>
                    <a:pt x="60919" y="228600"/>
                  </a:cubicBezTo>
                  <a:lnTo>
                    <a:pt x="212367" y="77152"/>
                  </a:lnTo>
                  <a:cubicBezTo>
                    <a:pt x="221892" y="67627"/>
                    <a:pt x="225702" y="52388"/>
                    <a:pt x="219987" y="39052"/>
                  </a:cubicBezTo>
                  <a:lnTo>
                    <a:pt x="2047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68DC8848-C63D-4857-ADE7-7AEF46DB0130}"/>
                </a:ext>
              </a:extLst>
            </p:cNvPr>
            <p:cNvSpPr/>
            <p:nvPr/>
          </p:nvSpPr>
          <p:spPr>
            <a:xfrm>
              <a:off x="3803301" y="1775867"/>
              <a:ext cx="512445" cy="511492"/>
            </a:xfrm>
            <a:custGeom>
              <a:avLst/>
              <a:gdLst>
                <a:gd name="connsiteX0" fmla="*/ 338138 w 512445"/>
                <a:gd name="connsiteY0" fmla="*/ 0 h 511492"/>
                <a:gd name="connsiteX1" fmla="*/ 156210 w 512445"/>
                <a:gd name="connsiteY1" fmla="*/ 123825 h 511492"/>
                <a:gd name="connsiteX2" fmla="*/ 0 w 512445"/>
                <a:gd name="connsiteY2" fmla="*/ 452438 h 511492"/>
                <a:gd name="connsiteX3" fmla="*/ 59055 w 512445"/>
                <a:gd name="connsiteY3" fmla="*/ 511493 h 511492"/>
                <a:gd name="connsiteX4" fmla="*/ 388620 w 512445"/>
                <a:gd name="connsiteY4" fmla="*/ 356235 h 511492"/>
                <a:gd name="connsiteX5" fmla="*/ 512445 w 512445"/>
                <a:gd name="connsiteY5" fmla="*/ 175260 h 511492"/>
                <a:gd name="connsiteX6" fmla="*/ 440055 w 512445"/>
                <a:gd name="connsiteY6" fmla="*/ 70485 h 511492"/>
                <a:gd name="connsiteX7" fmla="*/ 338138 w 512445"/>
                <a:gd name="connsiteY7" fmla="*/ 0 h 511492"/>
                <a:gd name="connsiteX8" fmla="*/ 386715 w 512445"/>
                <a:gd name="connsiteY8" fmla="*/ 205740 h 511492"/>
                <a:gd name="connsiteX9" fmla="*/ 305753 w 512445"/>
                <a:gd name="connsiteY9" fmla="*/ 205740 h 511492"/>
                <a:gd name="connsiteX10" fmla="*/ 305753 w 512445"/>
                <a:gd name="connsiteY10" fmla="*/ 124778 h 511492"/>
                <a:gd name="connsiteX11" fmla="*/ 386715 w 512445"/>
                <a:gd name="connsiteY11" fmla="*/ 124778 h 511492"/>
                <a:gd name="connsiteX12" fmla="*/ 386715 w 512445"/>
                <a:gd name="connsiteY12" fmla="*/ 205740 h 51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2445" h="511492">
                  <a:moveTo>
                    <a:pt x="338138" y="0"/>
                  </a:moveTo>
                  <a:cubicBezTo>
                    <a:pt x="281940" y="22860"/>
                    <a:pt x="218123" y="61913"/>
                    <a:pt x="156210" y="123825"/>
                  </a:cubicBezTo>
                  <a:cubicBezTo>
                    <a:pt x="42863" y="237173"/>
                    <a:pt x="9525" y="374333"/>
                    <a:pt x="0" y="452438"/>
                  </a:cubicBezTo>
                  <a:lnTo>
                    <a:pt x="59055" y="511493"/>
                  </a:lnTo>
                  <a:cubicBezTo>
                    <a:pt x="137160" y="501968"/>
                    <a:pt x="275273" y="469583"/>
                    <a:pt x="388620" y="356235"/>
                  </a:cubicBezTo>
                  <a:cubicBezTo>
                    <a:pt x="450533" y="294323"/>
                    <a:pt x="489585" y="231458"/>
                    <a:pt x="512445" y="175260"/>
                  </a:cubicBezTo>
                  <a:cubicBezTo>
                    <a:pt x="500063" y="143828"/>
                    <a:pt x="475298" y="106680"/>
                    <a:pt x="440055" y="70485"/>
                  </a:cubicBezTo>
                  <a:cubicBezTo>
                    <a:pt x="405765" y="37147"/>
                    <a:pt x="369570" y="12383"/>
                    <a:pt x="338138" y="0"/>
                  </a:cubicBezTo>
                  <a:close/>
                  <a:moveTo>
                    <a:pt x="386715" y="205740"/>
                  </a:moveTo>
                  <a:cubicBezTo>
                    <a:pt x="364808" y="227648"/>
                    <a:pt x="328613" y="227648"/>
                    <a:pt x="305753" y="205740"/>
                  </a:cubicBezTo>
                  <a:cubicBezTo>
                    <a:pt x="283845" y="183833"/>
                    <a:pt x="283845" y="147638"/>
                    <a:pt x="305753" y="124778"/>
                  </a:cubicBezTo>
                  <a:cubicBezTo>
                    <a:pt x="327660" y="102870"/>
                    <a:pt x="363855" y="102870"/>
                    <a:pt x="386715" y="124778"/>
                  </a:cubicBezTo>
                  <a:cubicBezTo>
                    <a:pt x="408623" y="147638"/>
                    <a:pt x="408623" y="183833"/>
                    <a:pt x="386715" y="2057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734ECFEE-D67B-452F-8334-BD5488D88AB6}"/>
                </a:ext>
              </a:extLst>
            </p:cNvPr>
            <p:cNvSpPr/>
            <p:nvPr/>
          </p:nvSpPr>
          <p:spPr>
            <a:xfrm>
              <a:off x="3691113" y="2263885"/>
              <a:ext cx="135662" cy="135943"/>
            </a:xfrm>
            <a:custGeom>
              <a:avLst/>
              <a:gdLst>
                <a:gd name="connsiteX0" fmla="*/ 111235 w 135662"/>
                <a:gd name="connsiteY0" fmla="*/ 24428 h 135943"/>
                <a:gd name="connsiteX1" fmla="*/ 66467 w 135662"/>
                <a:gd name="connsiteY1" fmla="*/ 14903 h 135943"/>
                <a:gd name="connsiteX2" fmla="*/ 2650 w 135662"/>
                <a:gd name="connsiteY2" fmla="*/ 133013 h 135943"/>
                <a:gd name="connsiteX3" fmla="*/ 120760 w 135662"/>
                <a:gd name="connsiteY3" fmla="*/ 69195 h 135943"/>
                <a:gd name="connsiteX4" fmla="*/ 111235 w 135662"/>
                <a:gd name="connsiteY4" fmla="*/ 24428 h 1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662" h="135943">
                  <a:moveTo>
                    <a:pt x="111235" y="24428"/>
                  </a:moveTo>
                  <a:cubicBezTo>
                    <a:pt x="95995" y="9188"/>
                    <a:pt x="97900" y="-16530"/>
                    <a:pt x="66467" y="14903"/>
                  </a:cubicBezTo>
                  <a:cubicBezTo>
                    <a:pt x="35035" y="46335"/>
                    <a:pt x="-11638" y="117773"/>
                    <a:pt x="2650" y="133013"/>
                  </a:cubicBezTo>
                  <a:cubicBezTo>
                    <a:pt x="17890" y="148253"/>
                    <a:pt x="89327" y="100628"/>
                    <a:pt x="120760" y="69195"/>
                  </a:cubicBezTo>
                  <a:cubicBezTo>
                    <a:pt x="152192" y="36810"/>
                    <a:pt x="126475" y="38715"/>
                    <a:pt x="111235" y="244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5" name="Graphic 65" descr="Users">
            <a:extLst>
              <a:ext uri="{FF2B5EF4-FFF2-40B4-BE49-F238E27FC236}">
                <a16:creationId xmlns="" xmlns:a16="http://schemas.microsoft.com/office/drawing/2014/main" id="{ED160172-FE7F-4BCE-8ECD-5080221FA408}"/>
              </a:ext>
            </a:extLst>
          </p:cNvPr>
          <p:cNvGrpSpPr/>
          <p:nvPr/>
        </p:nvGrpSpPr>
        <p:grpSpPr>
          <a:xfrm>
            <a:off x="7136298" y="1146156"/>
            <a:ext cx="800100" cy="499109"/>
            <a:chOff x="7805862" y="1865403"/>
            <a:chExt cx="800100" cy="499109"/>
          </a:xfrm>
          <a:solidFill>
            <a:srgbClr val="A2B969">
              <a:lumMod val="75000"/>
            </a:srgbClr>
          </a:solidFill>
        </p:grpSpPr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0BF78959-9AB3-4ABF-90F1-8F1A0B07B5C8}"/>
                </a:ext>
              </a:extLst>
            </p:cNvPr>
            <p:cNvSpPr/>
            <p:nvPr/>
          </p:nvSpPr>
          <p:spPr>
            <a:xfrm>
              <a:off x="7891587" y="1865403"/>
              <a:ext cx="171450" cy="171449"/>
            </a:xfrm>
            <a:custGeom>
              <a:avLst/>
              <a:gdLst>
                <a:gd name="connsiteX0" fmla="*/ 171450 w 171450"/>
                <a:gd name="connsiteY0" fmla="*/ 85725 h 171449"/>
                <a:gd name="connsiteX1" fmla="*/ 85725 w 171450"/>
                <a:gd name="connsiteY1" fmla="*/ 171450 h 171449"/>
                <a:gd name="connsiteX2" fmla="*/ 0 w 171450"/>
                <a:gd name="connsiteY2" fmla="*/ 85725 h 171449"/>
                <a:gd name="connsiteX3" fmla="*/ 85725 w 171450"/>
                <a:gd name="connsiteY3" fmla="*/ 0 h 171449"/>
                <a:gd name="connsiteX4" fmla="*/ 171450 w 171450"/>
                <a:gd name="connsiteY4" fmla="*/ 85725 h 17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49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16FEAF2E-DDE4-43AA-BACE-227A8EE75207}"/>
                </a:ext>
              </a:extLst>
            </p:cNvPr>
            <p:cNvSpPr/>
            <p:nvPr/>
          </p:nvSpPr>
          <p:spPr>
            <a:xfrm>
              <a:off x="8348787" y="1865403"/>
              <a:ext cx="171450" cy="171449"/>
            </a:xfrm>
            <a:custGeom>
              <a:avLst/>
              <a:gdLst>
                <a:gd name="connsiteX0" fmla="*/ 171450 w 171450"/>
                <a:gd name="connsiteY0" fmla="*/ 85725 h 171449"/>
                <a:gd name="connsiteX1" fmla="*/ 85725 w 171450"/>
                <a:gd name="connsiteY1" fmla="*/ 171450 h 171449"/>
                <a:gd name="connsiteX2" fmla="*/ 0 w 171450"/>
                <a:gd name="connsiteY2" fmla="*/ 85725 h 171449"/>
                <a:gd name="connsiteX3" fmla="*/ 85725 w 171450"/>
                <a:gd name="connsiteY3" fmla="*/ 0 h 171449"/>
                <a:gd name="connsiteX4" fmla="*/ 171450 w 171450"/>
                <a:gd name="connsiteY4" fmla="*/ 85725 h 17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49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A40D999A-8D1A-482F-9863-E6882A5709F5}"/>
                </a:ext>
              </a:extLst>
            </p:cNvPr>
            <p:cNvSpPr/>
            <p:nvPr/>
          </p:nvSpPr>
          <p:spPr>
            <a:xfrm>
              <a:off x="8034462" y="2193063"/>
              <a:ext cx="342900" cy="171449"/>
            </a:xfrm>
            <a:custGeom>
              <a:avLst/>
              <a:gdLst>
                <a:gd name="connsiteX0" fmla="*/ 342900 w 342900"/>
                <a:gd name="connsiteY0" fmla="*/ 171450 h 171449"/>
                <a:gd name="connsiteX1" fmla="*/ 342900 w 342900"/>
                <a:gd name="connsiteY1" fmla="*/ 85725 h 171449"/>
                <a:gd name="connsiteX2" fmla="*/ 325755 w 342900"/>
                <a:gd name="connsiteY2" fmla="*/ 51435 h 171449"/>
                <a:gd name="connsiteX3" fmla="*/ 241935 w 342900"/>
                <a:gd name="connsiteY3" fmla="*/ 11430 h 171449"/>
                <a:gd name="connsiteX4" fmla="*/ 171450 w 342900"/>
                <a:gd name="connsiteY4" fmla="*/ 0 h 171449"/>
                <a:gd name="connsiteX5" fmla="*/ 100965 w 342900"/>
                <a:gd name="connsiteY5" fmla="*/ 11430 h 171449"/>
                <a:gd name="connsiteX6" fmla="*/ 17145 w 342900"/>
                <a:gd name="connsiteY6" fmla="*/ 51435 h 171449"/>
                <a:gd name="connsiteX7" fmla="*/ 0 w 342900"/>
                <a:gd name="connsiteY7" fmla="*/ 85725 h 171449"/>
                <a:gd name="connsiteX8" fmla="*/ 0 w 342900"/>
                <a:gd name="connsiteY8" fmla="*/ 171450 h 171449"/>
                <a:gd name="connsiteX9" fmla="*/ 342900 w 342900"/>
                <a:gd name="connsiteY9" fmla="*/ 171450 h 171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171449">
                  <a:moveTo>
                    <a:pt x="342900" y="171450"/>
                  </a:moveTo>
                  <a:lnTo>
                    <a:pt x="342900" y="85725"/>
                  </a:lnTo>
                  <a:cubicBezTo>
                    <a:pt x="342900" y="72390"/>
                    <a:pt x="337185" y="59055"/>
                    <a:pt x="325755" y="51435"/>
                  </a:cubicBezTo>
                  <a:cubicBezTo>
                    <a:pt x="302895" y="32385"/>
                    <a:pt x="272415" y="19050"/>
                    <a:pt x="241935" y="11430"/>
                  </a:cubicBezTo>
                  <a:cubicBezTo>
                    <a:pt x="220980" y="5715"/>
                    <a:pt x="196215" y="0"/>
                    <a:pt x="171450" y="0"/>
                  </a:cubicBezTo>
                  <a:cubicBezTo>
                    <a:pt x="148590" y="0"/>
                    <a:pt x="123825" y="3810"/>
                    <a:pt x="100965" y="11430"/>
                  </a:cubicBezTo>
                  <a:cubicBezTo>
                    <a:pt x="70485" y="19050"/>
                    <a:pt x="41910" y="34290"/>
                    <a:pt x="17145" y="51435"/>
                  </a:cubicBezTo>
                  <a:cubicBezTo>
                    <a:pt x="5715" y="60960"/>
                    <a:pt x="0" y="72390"/>
                    <a:pt x="0" y="85725"/>
                  </a:cubicBezTo>
                  <a:lnTo>
                    <a:pt x="0" y="171450"/>
                  </a:lnTo>
                  <a:lnTo>
                    <a:pt x="342900" y="1714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F51A1394-0096-43F3-8D2E-775101039171}"/>
                </a:ext>
              </a:extLst>
            </p:cNvPr>
            <p:cNvSpPr/>
            <p:nvPr/>
          </p:nvSpPr>
          <p:spPr>
            <a:xfrm>
              <a:off x="8120187" y="1998753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="" xmlns:a16="http://schemas.microsoft.com/office/drawing/2014/main" id="{C2DBC838-BC2E-4536-964F-2762D27D991D}"/>
                </a:ext>
              </a:extLst>
            </p:cNvPr>
            <p:cNvSpPr/>
            <p:nvPr/>
          </p:nvSpPr>
          <p:spPr>
            <a:xfrm>
              <a:off x="8295447" y="2059713"/>
              <a:ext cx="310514" cy="171450"/>
            </a:xfrm>
            <a:custGeom>
              <a:avLst/>
              <a:gdLst>
                <a:gd name="connsiteX0" fmla="*/ 293370 w 310514"/>
                <a:gd name="connsiteY0" fmla="*/ 51435 h 171450"/>
                <a:gd name="connsiteX1" fmla="*/ 209550 w 310514"/>
                <a:gd name="connsiteY1" fmla="*/ 11430 h 171450"/>
                <a:gd name="connsiteX2" fmla="*/ 139065 w 310514"/>
                <a:gd name="connsiteY2" fmla="*/ 0 h 171450"/>
                <a:gd name="connsiteX3" fmla="*/ 68580 w 310514"/>
                <a:gd name="connsiteY3" fmla="*/ 11430 h 171450"/>
                <a:gd name="connsiteX4" fmla="*/ 34290 w 310514"/>
                <a:gd name="connsiteY4" fmla="*/ 24765 h 171450"/>
                <a:gd name="connsiteX5" fmla="*/ 34290 w 310514"/>
                <a:gd name="connsiteY5" fmla="*/ 26670 h 171450"/>
                <a:gd name="connsiteX6" fmla="*/ 0 w 310514"/>
                <a:gd name="connsiteY6" fmla="*/ 110490 h 171450"/>
                <a:gd name="connsiteX7" fmla="*/ 87630 w 310514"/>
                <a:gd name="connsiteY7" fmla="*/ 154305 h 171450"/>
                <a:gd name="connsiteX8" fmla="*/ 102870 w 310514"/>
                <a:gd name="connsiteY8" fmla="*/ 171450 h 171450"/>
                <a:gd name="connsiteX9" fmla="*/ 310515 w 310514"/>
                <a:gd name="connsiteY9" fmla="*/ 171450 h 171450"/>
                <a:gd name="connsiteX10" fmla="*/ 310515 w 310514"/>
                <a:gd name="connsiteY10" fmla="*/ 85725 h 171450"/>
                <a:gd name="connsiteX11" fmla="*/ 293370 w 310514"/>
                <a:gd name="connsiteY11" fmla="*/ 5143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0514" h="171450">
                  <a:moveTo>
                    <a:pt x="293370" y="51435"/>
                  </a:moveTo>
                  <a:cubicBezTo>
                    <a:pt x="270510" y="32385"/>
                    <a:pt x="240030" y="19050"/>
                    <a:pt x="209550" y="11430"/>
                  </a:cubicBezTo>
                  <a:cubicBezTo>
                    <a:pt x="188595" y="5715"/>
                    <a:pt x="163830" y="0"/>
                    <a:pt x="139065" y="0"/>
                  </a:cubicBezTo>
                  <a:cubicBezTo>
                    <a:pt x="116205" y="0"/>
                    <a:pt x="91440" y="3810"/>
                    <a:pt x="68580" y="11430"/>
                  </a:cubicBezTo>
                  <a:cubicBezTo>
                    <a:pt x="57150" y="15240"/>
                    <a:pt x="45720" y="19050"/>
                    <a:pt x="34290" y="24765"/>
                  </a:cubicBezTo>
                  <a:lnTo>
                    <a:pt x="34290" y="26670"/>
                  </a:lnTo>
                  <a:cubicBezTo>
                    <a:pt x="34290" y="59055"/>
                    <a:pt x="20955" y="89535"/>
                    <a:pt x="0" y="110490"/>
                  </a:cubicBezTo>
                  <a:cubicBezTo>
                    <a:pt x="36195" y="121920"/>
                    <a:pt x="64770" y="137160"/>
                    <a:pt x="87630" y="154305"/>
                  </a:cubicBezTo>
                  <a:cubicBezTo>
                    <a:pt x="93345" y="160020"/>
                    <a:pt x="99060" y="163830"/>
                    <a:pt x="102870" y="171450"/>
                  </a:cubicBezTo>
                  <a:lnTo>
                    <a:pt x="310515" y="171450"/>
                  </a:lnTo>
                  <a:lnTo>
                    <a:pt x="310515" y="85725"/>
                  </a:lnTo>
                  <a:cubicBezTo>
                    <a:pt x="310515" y="72390"/>
                    <a:pt x="304800" y="59055"/>
                    <a:pt x="293370" y="51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="" xmlns:a16="http://schemas.microsoft.com/office/drawing/2014/main" id="{25CCB7B9-A54C-4EF2-91DE-74461DBA52E5}"/>
                </a:ext>
              </a:extLst>
            </p:cNvPr>
            <p:cNvSpPr/>
            <p:nvPr/>
          </p:nvSpPr>
          <p:spPr>
            <a:xfrm>
              <a:off x="7805862" y="2059713"/>
              <a:ext cx="310514" cy="171450"/>
            </a:xfrm>
            <a:custGeom>
              <a:avLst/>
              <a:gdLst>
                <a:gd name="connsiteX0" fmla="*/ 222885 w 310514"/>
                <a:gd name="connsiteY0" fmla="*/ 154305 h 171450"/>
                <a:gd name="connsiteX1" fmla="*/ 222885 w 310514"/>
                <a:gd name="connsiteY1" fmla="*/ 154305 h 171450"/>
                <a:gd name="connsiteX2" fmla="*/ 310515 w 310514"/>
                <a:gd name="connsiteY2" fmla="*/ 110490 h 171450"/>
                <a:gd name="connsiteX3" fmla="*/ 276225 w 310514"/>
                <a:gd name="connsiteY3" fmla="*/ 26670 h 171450"/>
                <a:gd name="connsiteX4" fmla="*/ 276225 w 310514"/>
                <a:gd name="connsiteY4" fmla="*/ 22860 h 171450"/>
                <a:gd name="connsiteX5" fmla="*/ 241935 w 310514"/>
                <a:gd name="connsiteY5" fmla="*/ 11430 h 171450"/>
                <a:gd name="connsiteX6" fmla="*/ 171450 w 310514"/>
                <a:gd name="connsiteY6" fmla="*/ 0 h 171450"/>
                <a:gd name="connsiteX7" fmla="*/ 100965 w 310514"/>
                <a:gd name="connsiteY7" fmla="*/ 11430 h 171450"/>
                <a:gd name="connsiteX8" fmla="*/ 17145 w 310514"/>
                <a:gd name="connsiteY8" fmla="*/ 51435 h 171450"/>
                <a:gd name="connsiteX9" fmla="*/ 0 w 310514"/>
                <a:gd name="connsiteY9" fmla="*/ 85725 h 171450"/>
                <a:gd name="connsiteX10" fmla="*/ 0 w 310514"/>
                <a:gd name="connsiteY10" fmla="*/ 171450 h 171450"/>
                <a:gd name="connsiteX11" fmla="*/ 205740 w 310514"/>
                <a:gd name="connsiteY11" fmla="*/ 171450 h 171450"/>
                <a:gd name="connsiteX12" fmla="*/ 222885 w 310514"/>
                <a:gd name="connsiteY12" fmla="*/ 15430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0514" h="171450">
                  <a:moveTo>
                    <a:pt x="222885" y="154305"/>
                  </a:moveTo>
                  <a:lnTo>
                    <a:pt x="222885" y="154305"/>
                  </a:lnTo>
                  <a:cubicBezTo>
                    <a:pt x="249555" y="135255"/>
                    <a:pt x="280035" y="120015"/>
                    <a:pt x="310515" y="110490"/>
                  </a:cubicBezTo>
                  <a:cubicBezTo>
                    <a:pt x="289560" y="87630"/>
                    <a:pt x="276225" y="59055"/>
                    <a:pt x="276225" y="26670"/>
                  </a:cubicBezTo>
                  <a:cubicBezTo>
                    <a:pt x="276225" y="24765"/>
                    <a:pt x="276225" y="24765"/>
                    <a:pt x="276225" y="22860"/>
                  </a:cubicBezTo>
                  <a:cubicBezTo>
                    <a:pt x="264795" y="19050"/>
                    <a:pt x="253365" y="13335"/>
                    <a:pt x="241935" y="11430"/>
                  </a:cubicBezTo>
                  <a:cubicBezTo>
                    <a:pt x="220980" y="5715"/>
                    <a:pt x="196215" y="0"/>
                    <a:pt x="171450" y="0"/>
                  </a:cubicBezTo>
                  <a:cubicBezTo>
                    <a:pt x="148590" y="0"/>
                    <a:pt x="123825" y="3810"/>
                    <a:pt x="100965" y="11430"/>
                  </a:cubicBezTo>
                  <a:cubicBezTo>
                    <a:pt x="70485" y="20955"/>
                    <a:pt x="41910" y="34290"/>
                    <a:pt x="17145" y="51435"/>
                  </a:cubicBezTo>
                  <a:cubicBezTo>
                    <a:pt x="5715" y="59055"/>
                    <a:pt x="0" y="72390"/>
                    <a:pt x="0" y="85725"/>
                  </a:cubicBezTo>
                  <a:lnTo>
                    <a:pt x="0" y="171450"/>
                  </a:lnTo>
                  <a:lnTo>
                    <a:pt x="205740" y="171450"/>
                  </a:lnTo>
                  <a:cubicBezTo>
                    <a:pt x="211455" y="163830"/>
                    <a:pt x="215265" y="160020"/>
                    <a:pt x="222885" y="1543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2" name="Graphic 67" descr="Puzzle">
            <a:extLst>
              <a:ext uri="{FF2B5EF4-FFF2-40B4-BE49-F238E27FC236}">
                <a16:creationId xmlns="" xmlns:a16="http://schemas.microsoft.com/office/drawing/2014/main" id="{7B28A0DE-9146-4159-A5C9-09BC90BAFB3E}"/>
              </a:ext>
            </a:extLst>
          </p:cNvPr>
          <p:cNvSpPr/>
          <p:nvPr/>
        </p:nvSpPr>
        <p:spPr>
          <a:xfrm>
            <a:off x="7510022" y="4317055"/>
            <a:ext cx="762000" cy="762000"/>
          </a:xfrm>
          <a:custGeom>
            <a:avLst/>
            <a:gdLst>
              <a:gd name="connsiteX0" fmla="*/ 492443 w 762000"/>
              <a:gd name="connsiteY0" fmla="*/ 578168 h 762000"/>
              <a:gd name="connsiteX1" fmla="*/ 451485 w 762000"/>
              <a:gd name="connsiteY1" fmla="*/ 452438 h 762000"/>
              <a:gd name="connsiteX2" fmla="*/ 458153 w 762000"/>
              <a:gd name="connsiteY2" fmla="*/ 445770 h 762000"/>
              <a:gd name="connsiteX3" fmla="*/ 585788 w 762000"/>
              <a:gd name="connsiteY3" fmla="*/ 484823 h 762000"/>
              <a:gd name="connsiteX4" fmla="*/ 653415 w 762000"/>
              <a:gd name="connsiteY4" fmla="*/ 539115 h 762000"/>
              <a:gd name="connsiteX5" fmla="*/ 762000 w 762000"/>
              <a:gd name="connsiteY5" fmla="*/ 430530 h 762000"/>
              <a:gd name="connsiteX6" fmla="*/ 600075 w 762000"/>
              <a:gd name="connsiteY6" fmla="*/ 268605 h 762000"/>
              <a:gd name="connsiteX7" fmla="*/ 654368 w 762000"/>
              <a:gd name="connsiteY7" fmla="*/ 200978 h 762000"/>
              <a:gd name="connsiteX8" fmla="*/ 693420 w 762000"/>
              <a:gd name="connsiteY8" fmla="*/ 73343 h 762000"/>
              <a:gd name="connsiteX9" fmla="*/ 686753 w 762000"/>
              <a:gd name="connsiteY9" fmla="*/ 66675 h 762000"/>
              <a:gd name="connsiteX10" fmla="*/ 561023 w 762000"/>
              <a:gd name="connsiteY10" fmla="*/ 107632 h 762000"/>
              <a:gd name="connsiteX11" fmla="*/ 493395 w 762000"/>
              <a:gd name="connsiteY11" fmla="*/ 161925 h 762000"/>
              <a:gd name="connsiteX12" fmla="*/ 331470 w 762000"/>
              <a:gd name="connsiteY12" fmla="*/ 0 h 762000"/>
              <a:gd name="connsiteX13" fmla="*/ 221933 w 762000"/>
              <a:gd name="connsiteY13" fmla="*/ 108585 h 762000"/>
              <a:gd name="connsiteX14" fmla="*/ 276225 w 762000"/>
              <a:gd name="connsiteY14" fmla="*/ 176213 h 762000"/>
              <a:gd name="connsiteX15" fmla="*/ 317183 w 762000"/>
              <a:gd name="connsiteY15" fmla="*/ 301943 h 762000"/>
              <a:gd name="connsiteX16" fmla="*/ 310515 w 762000"/>
              <a:gd name="connsiteY16" fmla="*/ 308610 h 762000"/>
              <a:gd name="connsiteX17" fmla="*/ 182880 w 762000"/>
              <a:gd name="connsiteY17" fmla="*/ 269558 h 762000"/>
              <a:gd name="connsiteX18" fmla="*/ 115253 w 762000"/>
              <a:gd name="connsiteY18" fmla="*/ 215265 h 762000"/>
              <a:gd name="connsiteX19" fmla="*/ 0 w 762000"/>
              <a:gd name="connsiteY19" fmla="*/ 331470 h 762000"/>
              <a:gd name="connsiteX20" fmla="*/ 161925 w 762000"/>
              <a:gd name="connsiteY20" fmla="*/ 493395 h 762000"/>
              <a:gd name="connsiteX21" fmla="*/ 107632 w 762000"/>
              <a:gd name="connsiteY21" fmla="*/ 561023 h 762000"/>
              <a:gd name="connsiteX22" fmla="*/ 68580 w 762000"/>
              <a:gd name="connsiteY22" fmla="*/ 688658 h 762000"/>
              <a:gd name="connsiteX23" fmla="*/ 75248 w 762000"/>
              <a:gd name="connsiteY23" fmla="*/ 695325 h 762000"/>
              <a:gd name="connsiteX24" fmla="*/ 200978 w 762000"/>
              <a:gd name="connsiteY24" fmla="*/ 654368 h 762000"/>
              <a:gd name="connsiteX25" fmla="*/ 268605 w 762000"/>
              <a:gd name="connsiteY25" fmla="*/ 600075 h 762000"/>
              <a:gd name="connsiteX26" fmla="*/ 430530 w 762000"/>
              <a:gd name="connsiteY26" fmla="*/ 762000 h 762000"/>
              <a:gd name="connsiteX27" fmla="*/ 546735 w 762000"/>
              <a:gd name="connsiteY27" fmla="*/ 645795 h 762000"/>
              <a:gd name="connsiteX28" fmla="*/ 492443 w 762000"/>
              <a:gd name="connsiteY28" fmla="*/ 578168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2000" h="762000">
                <a:moveTo>
                  <a:pt x="492443" y="578168"/>
                </a:moveTo>
                <a:cubicBezTo>
                  <a:pt x="429578" y="580073"/>
                  <a:pt x="406718" y="499110"/>
                  <a:pt x="451485" y="452438"/>
                </a:cubicBezTo>
                <a:lnTo>
                  <a:pt x="458153" y="445770"/>
                </a:lnTo>
                <a:cubicBezTo>
                  <a:pt x="504825" y="401003"/>
                  <a:pt x="587693" y="421958"/>
                  <a:pt x="585788" y="484823"/>
                </a:cubicBezTo>
                <a:cubicBezTo>
                  <a:pt x="584835" y="521018"/>
                  <a:pt x="627698" y="564833"/>
                  <a:pt x="653415" y="539115"/>
                </a:cubicBezTo>
                <a:lnTo>
                  <a:pt x="762000" y="430530"/>
                </a:lnTo>
                <a:lnTo>
                  <a:pt x="600075" y="268605"/>
                </a:lnTo>
                <a:cubicBezTo>
                  <a:pt x="574358" y="242888"/>
                  <a:pt x="618173" y="200025"/>
                  <a:pt x="654368" y="200978"/>
                </a:cubicBezTo>
                <a:cubicBezTo>
                  <a:pt x="717233" y="202883"/>
                  <a:pt x="738188" y="120015"/>
                  <a:pt x="693420" y="73343"/>
                </a:cubicBezTo>
                <a:lnTo>
                  <a:pt x="686753" y="66675"/>
                </a:lnTo>
                <a:cubicBezTo>
                  <a:pt x="640080" y="21908"/>
                  <a:pt x="559118" y="44768"/>
                  <a:pt x="561023" y="107632"/>
                </a:cubicBezTo>
                <a:cubicBezTo>
                  <a:pt x="561975" y="143828"/>
                  <a:pt x="519113" y="187643"/>
                  <a:pt x="493395" y="161925"/>
                </a:cubicBezTo>
                <a:lnTo>
                  <a:pt x="331470" y="0"/>
                </a:lnTo>
                <a:lnTo>
                  <a:pt x="221933" y="108585"/>
                </a:lnTo>
                <a:cubicBezTo>
                  <a:pt x="196215" y="134303"/>
                  <a:pt x="240030" y="177165"/>
                  <a:pt x="276225" y="176213"/>
                </a:cubicBezTo>
                <a:cubicBezTo>
                  <a:pt x="339090" y="174308"/>
                  <a:pt x="361950" y="255270"/>
                  <a:pt x="317183" y="301943"/>
                </a:cubicBezTo>
                <a:lnTo>
                  <a:pt x="310515" y="308610"/>
                </a:lnTo>
                <a:cubicBezTo>
                  <a:pt x="263843" y="353378"/>
                  <a:pt x="180975" y="332423"/>
                  <a:pt x="182880" y="269558"/>
                </a:cubicBezTo>
                <a:cubicBezTo>
                  <a:pt x="183833" y="233363"/>
                  <a:pt x="140970" y="189548"/>
                  <a:pt x="115253" y="215265"/>
                </a:cubicBezTo>
                <a:lnTo>
                  <a:pt x="0" y="331470"/>
                </a:lnTo>
                <a:lnTo>
                  <a:pt x="161925" y="493395"/>
                </a:lnTo>
                <a:cubicBezTo>
                  <a:pt x="187643" y="519113"/>
                  <a:pt x="143828" y="561975"/>
                  <a:pt x="107632" y="561023"/>
                </a:cubicBezTo>
                <a:cubicBezTo>
                  <a:pt x="44768" y="559118"/>
                  <a:pt x="23813" y="641985"/>
                  <a:pt x="68580" y="688658"/>
                </a:cubicBezTo>
                <a:lnTo>
                  <a:pt x="75248" y="695325"/>
                </a:lnTo>
                <a:cubicBezTo>
                  <a:pt x="121920" y="740093"/>
                  <a:pt x="202883" y="717233"/>
                  <a:pt x="200978" y="654368"/>
                </a:cubicBezTo>
                <a:cubicBezTo>
                  <a:pt x="200025" y="618173"/>
                  <a:pt x="242888" y="574358"/>
                  <a:pt x="268605" y="600075"/>
                </a:cubicBezTo>
                <a:lnTo>
                  <a:pt x="430530" y="762000"/>
                </a:lnTo>
                <a:lnTo>
                  <a:pt x="546735" y="645795"/>
                </a:lnTo>
                <a:cubicBezTo>
                  <a:pt x="572453" y="620078"/>
                  <a:pt x="529590" y="577215"/>
                  <a:pt x="492443" y="578168"/>
                </a:cubicBezTo>
                <a:close/>
              </a:path>
            </a:pathLst>
          </a:custGeom>
          <a:solidFill>
            <a:srgbClr val="C1301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13" name="Graphic 69" descr="Lightbulb">
            <a:extLst>
              <a:ext uri="{FF2B5EF4-FFF2-40B4-BE49-F238E27FC236}">
                <a16:creationId xmlns="" xmlns:a16="http://schemas.microsoft.com/office/drawing/2014/main" id="{43E212B5-7BD9-4444-A4EB-8E3A51DBABDD}"/>
              </a:ext>
            </a:extLst>
          </p:cNvPr>
          <p:cNvGrpSpPr/>
          <p:nvPr/>
        </p:nvGrpSpPr>
        <p:grpSpPr>
          <a:xfrm>
            <a:off x="136910" y="4333617"/>
            <a:ext cx="832991" cy="863540"/>
            <a:chOff x="3527076" y="4907758"/>
            <a:chExt cx="914400" cy="914400"/>
          </a:xfrm>
          <a:solidFill>
            <a:srgbClr val="4CC1EF">
              <a:lumMod val="75000"/>
            </a:srgbClr>
          </a:solidFill>
        </p:grpSpPr>
        <p:sp>
          <p:nvSpPr>
            <p:cNvPr id="114" name="Freeform: Shape 113">
              <a:extLst>
                <a:ext uri="{FF2B5EF4-FFF2-40B4-BE49-F238E27FC236}">
                  <a16:creationId xmlns="" xmlns:a16="http://schemas.microsoft.com/office/drawing/2014/main" id="{9F7873D3-AF3C-4EEA-B901-1855B0D46DE5}"/>
                </a:ext>
              </a:extLst>
            </p:cNvPr>
            <p:cNvSpPr/>
            <p:nvPr/>
          </p:nvSpPr>
          <p:spPr>
            <a:xfrm>
              <a:off x="3860451" y="5517358"/>
              <a:ext cx="247650" cy="57150"/>
            </a:xfrm>
            <a:custGeom>
              <a:avLst/>
              <a:gdLst>
                <a:gd name="connsiteX0" fmla="*/ 28575 w 247650"/>
                <a:gd name="connsiteY0" fmla="*/ 0 h 57150"/>
                <a:gd name="connsiteX1" fmla="*/ 219075 w 247650"/>
                <a:gd name="connsiteY1" fmla="*/ 0 h 57150"/>
                <a:gd name="connsiteX2" fmla="*/ 247650 w 247650"/>
                <a:gd name="connsiteY2" fmla="*/ 28575 h 57150"/>
                <a:gd name="connsiteX3" fmla="*/ 219075 w 247650"/>
                <a:gd name="connsiteY3" fmla="*/ 57150 h 57150"/>
                <a:gd name="connsiteX4" fmla="*/ 28575 w 247650"/>
                <a:gd name="connsiteY4" fmla="*/ 57150 h 57150"/>
                <a:gd name="connsiteX5" fmla="*/ 0 w 247650"/>
                <a:gd name="connsiteY5" fmla="*/ 28575 h 57150"/>
                <a:gd name="connsiteX6" fmla="*/ 28575 w 247650"/>
                <a:gd name="connsiteY6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7150">
                  <a:moveTo>
                    <a:pt x="28575" y="0"/>
                  </a:moveTo>
                  <a:lnTo>
                    <a:pt x="219075" y="0"/>
                  </a:lnTo>
                  <a:cubicBezTo>
                    <a:pt x="235268" y="0"/>
                    <a:pt x="247650" y="12383"/>
                    <a:pt x="247650" y="28575"/>
                  </a:cubicBezTo>
                  <a:cubicBezTo>
                    <a:pt x="247650" y="44767"/>
                    <a:pt x="235268" y="57150"/>
                    <a:pt x="219075" y="57150"/>
                  </a:cubicBezTo>
                  <a:lnTo>
                    <a:pt x="28575" y="57150"/>
                  </a:lnTo>
                  <a:cubicBezTo>
                    <a:pt x="12382" y="57150"/>
                    <a:pt x="0" y="44767"/>
                    <a:pt x="0" y="28575"/>
                  </a:cubicBezTo>
                  <a:cubicBezTo>
                    <a:pt x="0" y="12383"/>
                    <a:pt x="12382" y="0"/>
                    <a:pt x="2857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="" xmlns:a16="http://schemas.microsoft.com/office/drawing/2014/main" id="{327DDFF4-41E6-4326-9D3A-A0CA1DD01496}"/>
                </a:ext>
              </a:extLst>
            </p:cNvPr>
            <p:cNvSpPr/>
            <p:nvPr/>
          </p:nvSpPr>
          <p:spPr>
            <a:xfrm>
              <a:off x="3860451" y="5612608"/>
              <a:ext cx="247650" cy="57150"/>
            </a:xfrm>
            <a:custGeom>
              <a:avLst/>
              <a:gdLst>
                <a:gd name="connsiteX0" fmla="*/ 28575 w 247650"/>
                <a:gd name="connsiteY0" fmla="*/ 0 h 57150"/>
                <a:gd name="connsiteX1" fmla="*/ 219075 w 247650"/>
                <a:gd name="connsiteY1" fmla="*/ 0 h 57150"/>
                <a:gd name="connsiteX2" fmla="*/ 247650 w 247650"/>
                <a:gd name="connsiteY2" fmla="*/ 28575 h 57150"/>
                <a:gd name="connsiteX3" fmla="*/ 219075 w 247650"/>
                <a:gd name="connsiteY3" fmla="*/ 57150 h 57150"/>
                <a:gd name="connsiteX4" fmla="*/ 28575 w 247650"/>
                <a:gd name="connsiteY4" fmla="*/ 57150 h 57150"/>
                <a:gd name="connsiteX5" fmla="*/ 0 w 247650"/>
                <a:gd name="connsiteY5" fmla="*/ 28575 h 57150"/>
                <a:gd name="connsiteX6" fmla="*/ 28575 w 247650"/>
                <a:gd name="connsiteY6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7150">
                  <a:moveTo>
                    <a:pt x="28575" y="0"/>
                  </a:moveTo>
                  <a:lnTo>
                    <a:pt x="219075" y="0"/>
                  </a:lnTo>
                  <a:cubicBezTo>
                    <a:pt x="235268" y="0"/>
                    <a:pt x="247650" y="12383"/>
                    <a:pt x="247650" y="28575"/>
                  </a:cubicBezTo>
                  <a:cubicBezTo>
                    <a:pt x="247650" y="44767"/>
                    <a:pt x="235268" y="57150"/>
                    <a:pt x="219075" y="57150"/>
                  </a:cubicBezTo>
                  <a:lnTo>
                    <a:pt x="28575" y="57150"/>
                  </a:lnTo>
                  <a:cubicBezTo>
                    <a:pt x="12382" y="57150"/>
                    <a:pt x="0" y="44767"/>
                    <a:pt x="0" y="28575"/>
                  </a:cubicBezTo>
                  <a:cubicBezTo>
                    <a:pt x="0" y="12383"/>
                    <a:pt x="12382" y="0"/>
                    <a:pt x="2857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="" xmlns:a16="http://schemas.microsoft.com/office/drawing/2014/main" id="{2BFF4E49-5A6F-4F14-B480-F7FEAC1BACE5}"/>
                </a:ext>
              </a:extLst>
            </p:cNvPr>
            <p:cNvSpPr/>
            <p:nvPr/>
          </p:nvSpPr>
          <p:spPr>
            <a:xfrm>
              <a:off x="3922363" y="5707858"/>
              <a:ext cx="123825" cy="57150"/>
            </a:xfrm>
            <a:custGeom>
              <a:avLst/>
              <a:gdLst>
                <a:gd name="connsiteX0" fmla="*/ 0 w 123825"/>
                <a:gd name="connsiteY0" fmla="*/ 0 h 57150"/>
                <a:gd name="connsiteX1" fmla="*/ 61913 w 123825"/>
                <a:gd name="connsiteY1" fmla="*/ 57150 h 57150"/>
                <a:gd name="connsiteX2" fmla="*/ 123825 w 123825"/>
                <a:gd name="connsiteY2" fmla="*/ 0 h 57150"/>
                <a:gd name="connsiteX3" fmla="*/ 0 w 123825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57150">
                  <a:moveTo>
                    <a:pt x="0" y="0"/>
                  </a:moveTo>
                  <a:cubicBezTo>
                    <a:pt x="2857" y="32385"/>
                    <a:pt x="29527" y="57150"/>
                    <a:pt x="61913" y="57150"/>
                  </a:cubicBezTo>
                  <a:cubicBezTo>
                    <a:pt x="94298" y="57150"/>
                    <a:pt x="120968" y="32385"/>
                    <a:pt x="12382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="" xmlns:a16="http://schemas.microsoft.com/office/drawing/2014/main" id="{DFA29E1A-9709-44F0-B175-0AF43F1C9E61}"/>
                </a:ext>
              </a:extLst>
            </p:cNvPr>
            <p:cNvSpPr/>
            <p:nvPr/>
          </p:nvSpPr>
          <p:spPr>
            <a:xfrm>
              <a:off x="3736626" y="4964908"/>
              <a:ext cx="495300" cy="514350"/>
            </a:xfrm>
            <a:custGeom>
              <a:avLst/>
              <a:gdLst>
                <a:gd name="connsiteX0" fmla="*/ 247650 w 495300"/>
                <a:gd name="connsiteY0" fmla="*/ 0 h 514350"/>
                <a:gd name="connsiteX1" fmla="*/ 247650 w 495300"/>
                <a:gd name="connsiteY1" fmla="*/ 0 h 514350"/>
                <a:gd name="connsiteX2" fmla="*/ 247650 w 495300"/>
                <a:gd name="connsiteY2" fmla="*/ 0 h 514350"/>
                <a:gd name="connsiteX3" fmla="*/ 0 w 495300"/>
                <a:gd name="connsiteY3" fmla="*/ 244793 h 514350"/>
                <a:gd name="connsiteX4" fmla="*/ 0 w 495300"/>
                <a:gd name="connsiteY4" fmla="*/ 253365 h 514350"/>
                <a:gd name="connsiteX5" fmla="*/ 17145 w 495300"/>
                <a:gd name="connsiteY5" fmla="*/ 339090 h 514350"/>
                <a:gd name="connsiteX6" fmla="*/ 60007 w 495300"/>
                <a:gd name="connsiteY6" fmla="*/ 409575 h 514350"/>
                <a:gd name="connsiteX7" fmla="*/ 118110 w 495300"/>
                <a:gd name="connsiteY7" fmla="*/ 503873 h 514350"/>
                <a:gd name="connsiteX8" fmla="*/ 135255 w 495300"/>
                <a:gd name="connsiteY8" fmla="*/ 514350 h 514350"/>
                <a:gd name="connsiteX9" fmla="*/ 360045 w 495300"/>
                <a:gd name="connsiteY9" fmla="*/ 514350 h 514350"/>
                <a:gd name="connsiteX10" fmla="*/ 377190 w 495300"/>
                <a:gd name="connsiteY10" fmla="*/ 503873 h 514350"/>
                <a:gd name="connsiteX11" fmla="*/ 435292 w 495300"/>
                <a:gd name="connsiteY11" fmla="*/ 409575 h 514350"/>
                <a:gd name="connsiteX12" fmla="*/ 478155 w 495300"/>
                <a:gd name="connsiteY12" fmla="*/ 339090 h 514350"/>
                <a:gd name="connsiteX13" fmla="*/ 495300 w 495300"/>
                <a:gd name="connsiteY13" fmla="*/ 253365 h 514350"/>
                <a:gd name="connsiteX14" fmla="*/ 495300 w 495300"/>
                <a:gd name="connsiteY14" fmla="*/ 244793 h 514350"/>
                <a:gd name="connsiteX15" fmla="*/ 247650 w 495300"/>
                <a:gd name="connsiteY15" fmla="*/ 0 h 514350"/>
                <a:gd name="connsiteX16" fmla="*/ 438150 w 495300"/>
                <a:gd name="connsiteY16" fmla="*/ 252413 h 514350"/>
                <a:gd name="connsiteX17" fmla="*/ 424815 w 495300"/>
                <a:gd name="connsiteY17" fmla="*/ 319088 h 514350"/>
                <a:gd name="connsiteX18" fmla="*/ 392430 w 495300"/>
                <a:gd name="connsiteY18" fmla="*/ 371475 h 514350"/>
                <a:gd name="connsiteX19" fmla="*/ 337185 w 495300"/>
                <a:gd name="connsiteY19" fmla="*/ 457200 h 514350"/>
                <a:gd name="connsiteX20" fmla="*/ 247650 w 495300"/>
                <a:gd name="connsiteY20" fmla="*/ 457200 h 514350"/>
                <a:gd name="connsiteX21" fmla="*/ 159068 w 495300"/>
                <a:gd name="connsiteY21" fmla="*/ 457200 h 514350"/>
                <a:gd name="connsiteX22" fmla="*/ 103823 w 495300"/>
                <a:gd name="connsiteY22" fmla="*/ 371475 h 514350"/>
                <a:gd name="connsiteX23" fmla="*/ 71438 w 495300"/>
                <a:gd name="connsiteY23" fmla="*/ 319088 h 514350"/>
                <a:gd name="connsiteX24" fmla="*/ 58103 w 495300"/>
                <a:gd name="connsiteY24" fmla="*/ 252413 h 514350"/>
                <a:gd name="connsiteX25" fmla="*/ 58103 w 495300"/>
                <a:gd name="connsiteY25" fmla="*/ 244793 h 514350"/>
                <a:gd name="connsiteX26" fmla="*/ 248602 w 495300"/>
                <a:gd name="connsiteY26" fmla="*/ 56197 h 514350"/>
                <a:gd name="connsiteX27" fmla="*/ 248602 w 495300"/>
                <a:gd name="connsiteY27" fmla="*/ 56197 h 514350"/>
                <a:gd name="connsiteX28" fmla="*/ 248602 w 495300"/>
                <a:gd name="connsiteY28" fmla="*/ 56197 h 514350"/>
                <a:gd name="connsiteX29" fmla="*/ 248602 w 495300"/>
                <a:gd name="connsiteY29" fmla="*/ 56197 h 514350"/>
                <a:gd name="connsiteX30" fmla="*/ 248602 w 495300"/>
                <a:gd name="connsiteY30" fmla="*/ 56197 h 514350"/>
                <a:gd name="connsiteX31" fmla="*/ 248602 w 495300"/>
                <a:gd name="connsiteY31" fmla="*/ 56197 h 514350"/>
                <a:gd name="connsiteX32" fmla="*/ 248602 w 495300"/>
                <a:gd name="connsiteY32" fmla="*/ 56197 h 514350"/>
                <a:gd name="connsiteX33" fmla="*/ 439103 w 495300"/>
                <a:gd name="connsiteY33" fmla="*/ 244793 h 514350"/>
                <a:gd name="connsiteX34" fmla="*/ 439103 w 495300"/>
                <a:gd name="connsiteY34" fmla="*/ 252413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5300" h="514350">
                  <a:moveTo>
                    <a:pt x="247650" y="0"/>
                  </a:moveTo>
                  <a:cubicBezTo>
                    <a:pt x="247650" y="0"/>
                    <a:pt x="247650" y="0"/>
                    <a:pt x="247650" y="0"/>
                  </a:cubicBezTo>
                  <a:cubicBezTo>
                    <a:pt x="247650" y="0"/>
                    <a:pt x="247650" y="0"/>
                    <a:pt x="247650" y="0"/>
                  </a:cubicBezTo>
                  <a:cubicBezTo>
                    <a:pt x="112395" y="952"/>
                    <a:pt x="2857" y="109538"/>
                    <a:pt x="0" y="244793"/>
                  </a:cubicBezTo>
                  <a:lnTo>
                    <a:pt x="0" y="253365"/>
                  </a:lnTo>
                  <a:cubicBezTo>
                    <a:pt x="953" y="282893"/>
                    <a:pt x="6668" y="311468"/>
                    <a:pt x="17145" y="339090"/>
                  </a:cubicBezTo>
                  <a:cubicBezTo>
                    <a:pt x="27622" y="364808"/>
                    <a:pt x="41910" y="388620"/>
                    <a:pt x="60007" y="409575"/>
                  </a:cubicBezTo>
                  <a:cubicBezTo>
                    <a:pt x="82868" y="434340"/>
                    <a:pt x="107632" y="482918"/>
                    <a:pt x="118110" y="503873"/>
                  </a:cubicBezTo>
                  <a:cubicBezTo>
                    <a:pt x="120968" y="510540"/>
                    <a:pt x="127635" y="514350"/>
                    <a:pt x="135255" y="514350"/>
                  </a:cubicBezTo>
                  <a:lnTo>
                    <a:pt x="360045" y="514350"/>
                  </a:lnTo>
                  <a:cubicBezTo>
                    <a:pt x="367665" y="514350"/>
                    <a:pt x="374333" y="510540"/>
                    <a:pt x="377190" y="503873"/>
                  </a:cubicBezTo>
                  <a:cubicBezTo>
                    <a:pt x="387668" y="482918"/>
                    <a:pt x="412433" y="434340"/>
                    <a:pt x="435292" y="409575"/>
                  </a:cubicBezTo>
                  <a:cubicBezTo>
                    <a:pt x="453390" y="388620"/>
                    <a:pt x="468630" y="364808"/>
                    <a:pt x="478155" y="339090"/>
                  </a:cubicBezTo>
                  <a:cubicBezTo>
                    <a:pt x="488633" y="311468"/>
                    <a:pt x="494348" y="282893"/>
                    <a:pt x="495300" y="253365"/>
                  </a:cubicBezTo>
                  <a:lnTo>
                    <a:pt x="495300" y="244793"/>
                  </a:lnTo>
                  <a:cubicBezTo>
                    <a:pt x="492442" y="109538"/>
                    <a:pt x="382905" y="952"/>
                    <a:pt x="247650" y="0"/>
                  </a:cubicBezTo>
                  <a:close/>
                  <a:moveTo>
                    <a:pt x="438150" y="252413"/>
                  </a:moveTo>
                  <a:cubicBezTo>
                    <a:pt x="437198" y="275273"/>
                    <a:pt x="432435" y="298133"/>
                    <a:pt x="424815" y="319088"/>
                  </a:cubicBezTo>
                  <a:cubicBezTo>
                    <a:pt x="417195" y="338138"/>
                    <a:pt x="406717" y="356235"/>
                    <a:pt x="392430" y="371475"/>
                  </a:cubicBezTo>
                  <a:cubicBezTo>
                    <a:pt x="370523" y="398145"/>
                    <a:pt x="351473" y="426720"/>
                    <a:pt x="337185" y="457200"/>
                  </a:cubicBezTo>
                  <a:lnTo>
                    <a:pt x="247650" y="457200"/>
                  </a:lnTo>
                  <a:lnTo>
                    <a:pt x="159068" y="457200"/>
                  </a:lnTo>
                  <a:cubicBezTo>
                    <a:pt x="143827" y="426720"/>
                    <a:pt x="124777" y="398145"/>
                    <a:pt x="103823" y="371475"/>
                  </a:cubicBezTo>
                  <a:cubicBezTo>
                    <a:pt x="90488" y="356235"/>
                    <a:pt x="79057" y="338138"/>
                    <a:pt x="71438" y="319088"/>
                  </a:cubicBezTo>
                  <a:cubicBezTo>
                    <a:pt x="62865" y="298133"/>
                    <a:pt x="59055" y="275273"/>
                    <a:pt x="58103" y="252413"/>
                  </a:cubicBezTo>
                  <a:lnTo>
                    <a:pt x="58103" y="244793"/>
                  </a:lnTo>
                  <a:cubicBezTo>
                    <a:pt x="60007" y="140970"/>
                    <a:pt x="144780" y="57150"/>
                    <a:pt x="248602" y="56197"/>
                  </a:cubicBezTo>
                  <a:lnTo>
                    <a:pt x="248602" y="56197"/>
                  </a:lnTo>
                  <a:lnTo>
                    <a:pt x="248602" y="56197"/>
                  </a:lnTo>
                  <a:cubicBezTo>
                    <a:pt x="248602" y="56197"/>
                    <a:pt x="248602" y="56197"/>
                    <a:pt x="248602" y="56197"/>
                  </a:cubicBezTo>
                  <a:cubicBezTo>
                    <a:pt x="248602" y="56197"/>
                    <a:pt x="248602" y="56197"/>
                    <a:pt x="248602" y="56197"/>
                  </a:cubicBezTo>
                  <a:lnTo>
                    <a:pt x="248602" y="56197"/>
                  </a:lnTo>
                  <a:lnTo>
                    <a:pt x="248602" y="56197"/>
                  </a:lnTo>
                  <a:cubicBezTo>
                    <a:pt x="352425" y="57150"/>
                    <a:pt x="437198" y="140018"/>
                    <a:pt x="439103" y="244793"/>
                  </a:cubicBezTo>
                  <a:lnTo>
                    <a:pt x="439103" y="2524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C692389-07D9-4861-869A-12263AEFA472}"/>
              </a:ext>
            </a:extLst>
          </p:cNvPr>
          <p:cNvSpPr txBox="1"/>
          <p:nvPr/>
        </p:nvSpPr>
        <p:spPr>
          <a:xfrm>
            <a:off x="936749" y="1018270"/>
            <a:ext cx="4775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การดำเนินงานการบันทึกข้อมูลเฝ้าระวังการตั้งครรภ์แม่วัยรุ่น</a:t>
            </a:r>
          </a:p>
          <a:p>
            <a:pPr algn="ctr"/>
            <a:r>
              <a:rPr lang="th-TH" sz="2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และการเฝ้าระวังแท้ง</a:t>
            </a:r>
            <a:endParaRPr lang="en-US" sz="22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8FB3347C-E41B-4544-A9CD-013141E921AE}"/>
              </a:ext>
            </a:extLst>
          </p:cNvPr>
          <p:cNvSpPr txBox="1"/>
          <p:nvPr/>
        </p:nvSpPr>
        <p:spPr>
          <a:xfrm>
            <a:off x="8156281" y="1184852"/>
            <a:ext cx="33634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การดำเนินงานความรอบรู้ด้านสุขภาพ </a:t>
            </a:r>
            <a:r>
              <a:rPr lang="en-US" sz="2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HL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="" xmlns:a16="http://schemas.microsoft.com/office/drawing/2014/main" id="{2E86E509-8FD1-4ABC-903B-3BE29A6F2674}"/>
              </a:ext>
            </a:extLst>
          </p:cNvPr>
          <p:cNvSpPr txBox="1"/>
          <p:nvPr/>
        </p:nvSpPr>
        <p:spPr>
          <a:xfrm>
            <a:off x="969901" y="4359930"/>
            <a:ext cx="28504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การดำเนินงานยุติการตั้งครรภ์ </a:t>
            </a:r>
            <a:r>
              <a:rPr lang="en-US" sz="2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RSA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E0881ADF-D8FE-4843-ADD7-F663B45086DB}"/>
              </a:ext>
            </a:extLst>
          </p:cNvPr>
          <p:cNvSpPr txBox="1"/>
          <p:nvPr/>
        </p:nvSpPr>
        <p:spPr>
          <a:xfrm>
            <a:off x="8337012" y="4478423"/>
            <a:ext cx="30508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การดำเนินงานศูนย์คุ้มครองสิทธิ์วัยรุ่น</a:t>
            </a:r>
            <a:endParaRPr lang="en-US" sz="22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B9E8046-82C8-49D9-8529-04B1B5B49D4C}"/>
              </a:ext>
            </a:extLst>
          </p:cNvPr>
          <p:cNvSpPr txBox="1"/>
          <p:nvPr/>
        </p:nvSpPr>
        <p:spPr>
          <a:xfrm>
            <a:off x="7469121" y="5104771"/>
            <a:ext cx="46362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ดำเนินการจัดตั้งศูนย์คุ้มครองสิทธิ์วัยรุ่น โดยอยู่ระหว่างการหารือ</a:t>
            </a:r>
          </a:p>
          <a:p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เรื่องกระบวนการดำเนินงานและสถานที่การจัดตั้งศูนย์ดังกล่าว</a:t>
            </a:r>
          </a:p>
          <a:p>
            <a:pPr algn="ctr"/>
            <a:r>
              <a:rPr lang="th-TH" sz="2000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***หากมีความคืบหน้าการดำเนินงานจะแจ้งให้ทราบ</a:t>
            </a:r>
          </a:p>
          <a:p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D0157331-ADB1-4398-A9DC-63BE485B45FD}"/>
              </a:ext>
            </a:extLst>
          </p:cNvPr>
          <p:cNvSpPr txBox="1"/>
          <p:nvPr/>
        </p:nvSpPr>
        <p:spPr>
          <a:xfrm>
            <a:off x="7130652" y="1794461"/>
            <a:ext cx="49135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ดำเนินการเก็บข้อมูลความรอบรู้เรื่องเพศวิถีศึกษาและทักษะชีวิต</a:t>
            </a:r>
          </a:p>
          <a:p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ของวัยรุ่น อายุ 10-19 ปี ระหว่างเดือน มกราคม – ธันวาคม 2564</a:t>
            </a:r>
          </a:p>
          <a:p>
            <a:pPr algn="ctr"/>
            <a:r>
              <a:rPr lang="th-TH" sz="2000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***หากมีความคืบหน้าการดำเนินงานจะแจ้งให้ทราบ</a:t>
            </a:r>
          </a:p>
          <a:p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9EFE8E7D-5B9C-47B6-B113-47D04E18E0E3}"/>
              </a:ext>
            </a:extLst>
          </p:cNvPr>
          <p:cNvSpPr txBox="1"/>
          <p:nvPr/>
        </p:nvSpPr>
        <p:spPr>
          <a:xfrm>
            <a:off x="440605" y="1759328"/>
            <a:ext cx="55210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กำหนดให้ทุกโรงพยาบาลบันทึกข้อมูลเฝ้าระวังการตั้งครรภ์แม่วัยรุ่น</a:t>
            </a:r>
          </a:p>
          <a:p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และการเฝ้าระวังแท้งในโปรแกรม หน้า </a:t>
            </a:r>
            <a:r>
              <a:rPr lang="en-US" sz="20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web site </a:t>
            </a:r>
            <a:r>
              <a:rPr lang="th-TH" sz="20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สำนักอนามัยการเจริญพันธุ์</a:t>
            </a:r>
            <a:endParaRPr lang="en-US" sz="2000" b="1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http://rh.anamai.moph.go.th/main.php?filename=index</a:t>
            </a:r>
            <a:r>
              <a:rPr lang="th-TH" sz="2000" b="1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5243E78-1A40-4B35-B0F5-B9D8C34F9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36" t="52111" b="19709"/>
          <a:stretch/>
        </p:blipFill>
        <p:spPr>
          <a:xfrm>
            <a:off x="74223" y="2982826"/>
            <a:ext cx="2359290" cy="7500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1B61CB19-0CD1-4A91-90C7-14BCED1D0CCC}"/>
              </a:ext>
            </a:extLst>
          </p:cNvPr>
          <p:cNvCxnSpPr>
            <a:cxnSpLocks/>
          </p:cNvCxnSpPr>
          <p:nvPr/>
        </p:nvCxnSpPr>
        <p:spPr>
          <a:xfrm>
            <a:off x="1364976" y="2875721"/>
            <a:ext cx="0" cy="37469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F061EDE-C1CD-4D0C-A6FF-E41387183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259" y="2850975"/>
            <a:ext cx="2164249" cy="881851"/>
          </a:xfrm>
          <a:prstGeom prst="rect">
            <a:avLst/>
          </a:prstGeom>
        </p:spPr>
      </p:pic>
      <p:cxnSp>
        <p:nvCxnSpPr>
          <p:cNvPr id="123" name="Straight Arrow Connector 122">
            <a:extLst>
              <a:ext uri="{FF2B5EF4-FFF2-40B4-BE49-F238E27FC236}">
                <a16:creationId xmlns="" xmlns:a16="http://schemas.microsoft.com/office/drawing/2014/main" id="{2378797B-3580-4EDE-BE41-7007CA6C9EDF}"/>
              </a:ext>
            </a:extLst>
          </p:cNvPr>
          <p:cNvCxnSpPr>
            <a:cxnSpLocks/>
          </p:cNvCxnSpPr>
          <p:nvPr/>
        </p:nvCxnSpPr>
        <p:spPr>
          <a:xfrm>
            <a:off x="3001619" y="2708068"/>
            <a:ext cx="0" cy="37469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="" xmlns:a16="http://schemas.microsoft.com/office/drawing/2014/main" id="{95E13FFA-B8A9-48E4-BD72-0CA2F2AB9A06}"/>
              </a:ext>
            </a:extLst>
          </p:cNvPr>
          <p:cNvCxnSpPr>
            <a:cxnSpLocks/>
          </p:cNvCxnSpPr>
          <p:nvPr/>
        </p:nvCxnSpPr>
        <p:spPr>
          <a:xfrm>
            <a:off x="4141307" y="2716697"/>
            <a:ext cx="0" cy="37469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7F7296E5-C3E3-4D09-B689-1502AC9CFA29}"/>
              </a:ext>
            </a:extLst>
          </p:cNvPr>
          <p:cNvSpPr txBox="1"/>
          <p:nvPr/>
        </p:nvSpPr>
        <p:spPr>
          <a:xfrm>
            <a:off x="440605" y="4893378"/>
            <a:ext cx="4636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เป้าหมาย </a:t>
            </a:r>
            <a:r>
              <a:rPr lang="en-US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: 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ขยายหน่วยบริการ </a:t>
            </a:r>
            <a:r>
              <a:rPr lang="en-US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RSA 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เข้าถึงพึ่งได้ </a:t>
            </a:r>
          </a:p>
          <a:p>
            <a:pPr algn="ctr"/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ร้อยละ 50 ของจังหวัด</a:t>
            </a:r>
          </a:p>
          <a:p>
            <a:pPr algn="ctr"/>
            <a:r>
              <a:rPr lang="th-TH" sz="2000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*ผลักดันให้หน่วยบริการขึ้นทะเบียนการใช้ยายุติการตั้งครรภ์ </a:t>
            </a:r>
            <a:r>
              <a:rPr lang="en-US" sz="2000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000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โดยศูนย์อนามัยที่ 12 ยะลา ประสานกลุ่มวัยแม่และเด็ก</a:t>
            </a:r>
            <a:r>
              <a:rPr lang="en-US" sz="2000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000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ในการขอนำเรื่องดังกล่าวเข้าวาระการประชุม </a:t>
            </a:r>
            <a:r>
              <a:rPr lang="en-US" sz="2000" dirty="0">
                <a:solidFill>
                  <a:srgbClr val="FF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MCH Board</a:t>
            </a:r>
            <a:endParaRPr lang="th-TH" sz="2000" dirty="0">
              <a:solidFill>
                <a:srgbClr val="FF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endParaRPr lang="th-TH" sz="2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764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806BBD1-876D-40C5-BAAF-7A3F1DA7506A}"/>
              </a:ext>
            </a:extLst>
          </p:cNvPr>
          <p:cNvSpPr txBox="1"/>
          <p:nvPr/>
        </p:nvSpPr>
        <p:spPr>
          <a:xfrm>
            <a:off x="1643270" y="1184860"/>
            <a:ext cx="9515061" cy="696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th-TH" sz="3600" b="1" dirty="0"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  <a:hlinkClick r:id="rId2" action="ppaction://hlinkfile"/>
              </a:rPr>
              <a:t>แผนปฏิบัติการ การดำเนินงานส่งเสริมสุขภาพวัยรุ่น ปีงบประมาณ 256</a:t>
            </a:r>
            <a:r>
              <a:rPr lang="en-US" sz="3600" b="1" dirty="0">
                <a:effectLst/>
                <a:latin typeface="TH SarabunIT๙" panose="020B0500040200020003" pitchFamily="34" charset="-34"/>
                <a:ea typeface="Calibri" panose="020F0502020204030204" pitchFamily="34" charset="0"/>
                <a:cs typeface="TH SarabunIT๙" panose="020B0500040200020003" pitchFamily="34" charset="-34"/>
                <a:hlinkClick r:id="rId2" action="ppaction://hlinkfile"/>
              </a:rPr>
              <a:t>4</a:t>
            </a:r>
            <a:endParaRPr lang="en-US" sz="3600" dirty="0">
              <a:effectLst/>
              <a:latin typeface="TH SarabunIT๙" panose="020B0500040200020003" pitchFamily="34" charset="-34"/>
              <a:ea typeface="Calibri" panose="020F0502020204030204" pitchFamily="34" charset="0"/>
              <a:cs typeface="TH SarabunIT๙" panose="020B0500040200020003" pitchFamily="34" charset="-34"/>
            </a:endParaRPr>
          </a:p>
        </p:txBody>
      </p:sp>
      <p:pic>
        <p:nvPicPr>
          <p:cNvPr id="6" name="Picture 8" descr="กำกับ ติดตาม ประเมินผล">
            <a:extLst>
              <a:ext uri="{FF2B5EF4-FFF2-40B4-BE49-F238E27FC236}">
                <a16:creationId xmlns="" xmlns:a16="http://schemas.microsoft.com/office/drawing/2014/main" id="{49C4CC68-40D9-4E54-8F0C-BAE277824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153" y="2326345"/>
            <a:ext cx="4703693" cy="352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39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ตำแหน่งไหนที่วัยทำงานอย่างคุณไม่ควรอยู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338" y="2019300"/>
            <a:ext cx="4944534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30B9C7F-6FC1-4512-BA82-2D6639EB7694}"/>
              </a:ext>
            </a:extLst>
          </p:cNvPr>
          <p:cNvSpPr txBox="1"/>
          <p:nvPr/>
        </p:nvSpPr>
        <p:spPr>
          <a:xfrm>
            <a:off x="2755056" y="819016"/>
            <a:ext cx="73548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งานส่งเสริม</a:t>
            </a:r>
            <a:r>
              <a:rPr lang="th-TH" sz="48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สุขภาพวัยทำงาน  จังหวัด</a:t>
            </a:r>
            <a:r>
              <a:rPr lang="th-TH" sz="4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สตูล </a:t>
            </a:r>
            <a:br>
              <a:rPr lang="th-TH" sz="4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4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ปีงบประมาณ 2563</a:t>
            </a:r>
            <a:endParaRPr lang="en-US" sz="4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6781800" y="6070600"/>
            <a:ext cx="528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 นางอิ่มขจร  ทิพากร  นักวิชาการสาธารณสุขชำนาญการ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015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การเก็บข้อมูลผ่าน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app H4U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(สมุดสุขภาพประชาชน)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08000" y="1554163"/>
            <a:ext cx="10934700" cy="5075238"/>
          </a:xfrm>
          <a:ln>
            <a:solidFill>
              <a:schemeClr val="accent6"/>
            </a:solidFill>
            <a:prstDash val="dash"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การเก็บข้อมูลโดยใช้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smart phone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โดย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download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เพื่อเก็บข้อมูล </a:t>
            </a:r>
          </a:p>
          <a:p>
            <a:pPr marL="0" indent="0">
              <a:buNone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ส่วนที่ ๑ 	ข้อมูลส่วนบุคคล ประกอบด้วย จังหวัด อำเภอ ตำบล หมู เบอร์โทร อายุ เพศ อาชีพหลัก น้ำหนัก  ส่วนสูง รอบเอว โรคประจำตัว กรอกข้อมูลให้ครบ</a:t>
            </a:r>
          </a:p>
          <a:p>
            <a:pPr marL="0" indent="0">
              <a:buNone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ส่วนที่ ๒ 	ตอบแบบสอบถาม ๗ หมวด  ประกอบด้วย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	หมวด ๑  พฤติกรรมการบริโภค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หมวด ๒  พฤติกรรมการเคลื่อนไหวออกแรงและการนอน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หมวด ๓ พฤติกรรมการดูแลช่องปาก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หมวด ๔ พฤติกรรมเสี่ยงโรคมะเร็ง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หมวด ๕ ปัจจัยสิ่งแวดล้อมที่ส่งผลต่อสุขภาพ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	หมวด ๖ สุขภาพจิต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	หมวด ๗ ความรอบรู้ด้านสุขภาพ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ส่วนที่ ๓  โปรแกรมจะประมวลผลพฤติกรรมสุขภาพ และให้ความรู้พฤติกรรมสุขภาพที่เหมาะสมผ่าน </a:t>
            </a:r>
            <a:r>
              <a:rPr lang="en-US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infographic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3309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แผนพัฒนาคุณภาพชีวิตผู้สูงอายุ กทม. - สำนักงานเขตบางกอกใหญ่">
            <a:extLst>
              <a:ext uri="{FF2B5EF4-FFF2-40B4-BE49-F238E27FC236}">
                <a16:creationId xmlns="" xmlns:a16="http://schemas.microsoft.com/office/drawing/2014/main" id="{DABE6DA3-AFC9-4585-9C5D-1E02CD9A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572" y="2593581"/>
            <a:ext cx="3488432" cy="230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30B9C7F-6FC1-4512-BA82-2D6639EB7694}"/>
              </a:ext>
            </a:extLst>
          </p:cNvPr>
          <p:cNvSpPr txBox="1"/>
          <p:nvPr/>
        </p:nvSpPr>
        <p:spPr>
          <a:xfrm>
            <a:off x="2068549" y="1415916"/>
            <a:ext cx="83215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งานส่งเสริมสุขภาพผู้สูงอายุ ผู้พิการ จังหวัดสตูล </a:t>
            </a:r>
            <a:br>
              <a:rPr lang="th-TH" sz="4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4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ปีงบประมาณ 2563</a:t>
            </a:r>
            <a:endParaRPr lang="en-US" sz="4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6527800" y="6070600"/>
            <a:ext cx="553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 นายสุขุม  รักษ์ศรีทอง  เจ้าพนักงานสาธารณสุขชำนาญงาน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919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240" y="1761451"/>
            <a:ext cx="5691674" cy="3567565"/>
          </a:xfrm>
          <a:prstGeom prst="rect">
            <a:avLst/>
          </a:prstGeom>
        </p:spPr>
      </p:pic>
      <p:sp>
        <p:nvSpPr>
          <p:cNvPr id="38" name="สี่เหลี่ยมผืนผ้า 37">
            <a:extLst>
              <a:ext uri="{FF2B5EF4-FFF2-40B4-BE49-F238E27FC236}">
                <a16:creationId xmlns="" xmlns:a16="http://schemas.microsoft.com/office/drawing/2014/main" id="{14E537D7-3CC9-4C41-A8ED-0657579416C8}"/>
              </a:ext>
            </a:extLst>
          </p:cNvPr>
          <p:cNvSpPr/>
          <p:nvPr/>
        </p:nvSpPr>
        <p:spPr>
          <a:xfrm>
            <a:off x="5324319" y="3925742"/>
            <a:ext cx="8235085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ผู้สูงอายุ</a:t>
            </a:r>
            <a:endParaRPr kumimoji="0" lang="th-TH" sz="7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="" xmlns:a16="http://schemas.microsoft.com/office/drawing/2014/main" id="{0B65296E-2D0C-4DAC-A99F-0C0783E993F5}"/>
              </a:ext>
            </a:extLst>
          </p:cNvPr>
          <p:cNvSpPr/>
          <p:nvPr/>
        </p:nvSpPr>
        <p:spPr>
          <a:xfrm rot="16200000">
            <a:off x="5652996" y="-4852699"/>
            <a:ext cx="790350" cy="115204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="" xmlns:a16="http://schemas.microsoft.com/office/drawing/2014/main" id="{67AC8451-0DDD-4505-B01C-AB2F46929BC0}"/>
              </a:ext>
            </a:extLst>
          </p:cNvPr>
          <p:cNvSpPr/>
          <p:nvPr/>
        </p:nvSpPr>
        <p:spPr>
          <a:xfrm rot="16200000">
            <a:off x="5701503" y="541641"/>
            <a:ext cx="709449" cy="11166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9" name="สี่เหลี่ยมผืนผ้า 48">
            <a:extLst>
              <a:ext uri="{FF2B5EF4-FFF2-40B4-BE49-F238E27FC236}">
                <a16:creationId xmlns="" xmlns:a16="http://schemas.microsoft.com/office/drawing/2014/main" id="{C876FB8E-BD9E-4BAA-8E5F-0D0329CF5CDD}"/>
              </a:ext>
            </a:extLst>
          </p:cNvPr>
          <p:cNvSpPr/>
          <p:nvPr/>
        </p:nvSpPr>
        <p:spPr>
          <a:xfrm>
            <a:off x="-741360" y="313116"/>
            <a:ext cx="64604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สถานะสุขภาพ</a:t>
            </a:r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="" xmlns:a16="http://schemas.microsoft.com/office/drawing/2014/main" id="{C43A5698-05EE-44D2-8FCC-B73CD0753CA2}"/>
              </a:ext>
            </a:extLst>
          </p:cNvPr>
          <p:cNvSpPr/>
          <p:nvPr/>
        </p:nvSpPr>
        <p:spPr>
          <a:xfrm>
            <a:off x="1567190" y="680934"/>
            <a:ext cx="1164101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“</a:t>
            </a:r>
            <a:endParaRPr kumimoji="0" lang="th-TH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LilyUPC" panose="020B0604020202020204" pitchFamily="34" charset="-34"/>
            </a:endParaRPr>
          </a:p>
        </p:txBody>
      </p:sp>
      <p:sp>
        <p:nvSpPr>
          <p:cNvPr id="62" name="สี่เหลี่ยมผืนผ้า 61">
            <a:extLst>
              <a:ext uri="{FF2B5EF4-FFF2-40B4-BE49-F238E27FC236}">
                <a16:creationId xmlns="" xmlns:a16="http://schemas.microsoft.com/office/drawing/2014/main" id="{367516AD-7B4A-4C36-9B51-E508DDDC0C65}"/>
              </a:ext>
            </a:extLst>
          </p:cNvPr>
          <p:cNvSpPr/>
          <p:nvPr/>
        </p:nvSpPr>
        <p:spPr>
          <a:xfrm>
            <a:off x="9230628" y="2490572"/>
            <a:ext cx="1164101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”</a:t>
            </a:r>
            <a:endParaRPr kumimoji="0" lang="th-TH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LilyUPC" panose="020B0604020202020204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158" y="156558"/>
            <a:ext cx="1144213" cy="11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51454"/>
              </p:ext>
            </p:extLst>
          </p:nvPr>
        </p:nvGraphicFramePr>
        <p:xfrm>
          <a:off x="7444978" y="745752"/>
          <a:ext cx="4378054" cy="596690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9735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53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34479"/>
                <a:gridCol w="6769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77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139035"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     อำเภอ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ร้อยละการคัดกรอง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68567" marR="6856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ติดสังคม</a:t>
                      </a:r>
                    </a:p>
                  </a:txBody>
                  <a:tcPr marL="68567" marR="68567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solidFill>
                            <a:schemeClr val="tx1"/>
                          </a:solidFill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ติดบ้าน</a:t>
                      </a:r>
                    </a:p>
                  </a:txBody>
                  <a:tcPr marL="68567" marR="68567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Angsana New" panose="02020603050405020304" pitchFamily="18" charset="-34"/>
                          <a:ea typeface="Calibri"/>
                          <a:cs typeface="Angsana New" panose="02020603050405020304" pitchFamily="18" charset="-34"/>
                        </a:rPr>
                        <a:t>ติดเตียง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Angsana New" panose="02020603050405020304" pitchFamily="18" charset="-34"/>
                        <a:ea typeface="Calibri"/>
                        <a:cs typeface="Angsana New" panose="02020603050405020304" pitchFamily="18" charset="-34"/>
                      </a:endParaRPr>
                    </a:p>
                  </a:txBody>
                  <a:tcPr marL="68567" marR="68567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95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rgbClr val="002060"/>
                          </a:solidFill>
                          <a:effectLst/>
                          <a:latin typeface="Angsana New" panose="02020603050405020304" pitchFamily="18" charset="-34"/>
                          <a:ea typeface="Cordia New" panose="020B0304020202020204" pitchFamily="34" charset="-34"/>
                          <a:cs typeface="Angsana New" panose="02020603050405020304" pitchFamily="18" charset="-34"/>
                        </a:rPr>
                        <a:t>เมือง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ngsana New" panose="02020603050405020304" pitchFamily="18" charset="-34"/>
                        <a:ea typeface="Cordia New" panose="020B0304020202020204" pitchFamily="34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ordia New" panose="020B0304020202020204" pitchFamily="34" charset="-34"/>
                          <a:cs typeface="Angsana New" panose="02020603050405020304" pitchFamily="18" charset="-34"/>
                        </a:rPr>
                        <a:t>84</a:t>
                      </a:r>
                      <a:endParaRPr lang="en-US" sz="2400" b="1" dirty="0">
                        <a:effectLst/>
                        <a:latin typeface="Angsana New" panose="02020603050405020304" pitchFamily="18" charset="-34"/>
                        <a:ea typeface="Cordia New" panose="020B0304020202020204" pitchFamily="34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ordia New" panose="020B0304020202020204" pitchFamily="34" charset="-34"/>
                          <a:cs typeface="Angsana New" panose="02020603050405020304" pitchFamily="18" charset="-34"/>
                        </a:rPr>
                        <a:t>97.2</a:t>
                      </a:r>
                      <a:endParaRPr lang="en-US" sz="2400" b="1" dirty="0">
                        <a:effectLst/>
                        <a:latin typeface="Angsana New" panose="02020603050405020304" pitchFamily="18" charset="-34"/>
                        <a:ea typeface="Cordia New" panose="020B0304020202020204" pitchFamily="34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ordia New" panose="020B0304020202020204" pitchFamily="34" charset="-34"/>
                          <a:cs typeface="Angsana New" panose="02020603050405020304" pitchFamily="18" charset="-34"/>
                        </a:rPr>
                        <a:t>2.3</a:t>
                      </a:r>
                      <a:endParaRPr lang="en-US" sz="2400" b="1" dirty="0">
                        <a:effectLst/>
                        <a:latin typeface="Angsana New" panose="02020603050405020304" pitchFamily="18" charset="-34"/>
                        <a:ea typeface="Cordia New" panose="020B0304020202020204" pitchFamily="34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ea typeface="Cordia New" panose="020B0304020202020204" pitchFamily="34" charset="-34"/>
                          <a:cs typeface="Angsana New" panose="02020603050405020304" pitchFamily="18" charset="-34"/>
                        </a:rPr>
                        <a:t>0.5</a:t>
                      </a:r>
                      <a:endParaRPr lang="en-US" sz="2400" b="1" dirty="0">
                        <a:effectLst/>
                        <a:latin typeface="Angsana New" panose="02020603050405020304" pitchFamily="18" charset="-34"/>
                        <a:ea typeface="Cordia New" panose="020B0304020202020204" pitchFamily="34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95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rgbClr val="002060"/>
                          </a:solidFill>
                          <a:effectLst/>
                          <a:latin typeface="Angsana New" panose="02020603050405020304" pitchFamily="18" charset="-34"/>
                          <a:ea typeface="Cordia New" panose="020B0304020202020204" pitchFamily="34" charset="-34"/>
                          <a:cs typeface="Angsana New" panose="02020603050405020304" pitchFamily="18" charset="-34"/>
                        </a:rPr>
                        <a:t>ควนโดน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ngsana New" panose="02020603050405020304" pitchFamily="18" charset="-34"/>
                        <a:ea typeface="Cordia New" panose="020B0304020202020204" pitchFamily="34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97.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9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8.3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0.4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95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rgbClr val="002060"/>
                          </a:solidFill>
                          <a:effectLst/>
                          <a:latin typeface="Angsana New" panose="02020603050405020304" pitchFamily="18" charset="-34"/>
                          <a:ea typeface="Cordia New" panose="020B0304020202020204" pitchFamily="34" charset="-34"/>
                          <a:cs typeface="Angsana New" panose="02020603050405020304" pitchFamily="18" charset="-34"/>
                        </a:rPr>
                        <a:t>ควนกาหลง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ngsana New" panose="02020603050405020304" pitchFamily="18" charset="-34"/>
                        <a:ea typeface="Cordia New" panose="020B0304020202020204" pitchFamily="34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82.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97.6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6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0.8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695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rgbClr val="002060"/>
                          </a:solidFill>
                          <a:effectLst/>
                          <a:latin typeface="Angsana New" panose="02020603050405020304" pitchFamily="18" charset="-34"/>
                          <a:ea typeface="Cordia New" panose="020B0304020202020204" pitchFamily="34" charset="-34"/>
                          <a:cs typeface="Angsana New" panose="02020603050405020304" pitchFamily="18" charset="-34"/>
                        </a:rPr>
                        <a:t>ท่าแพ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ngsana New" panose="02020603050405020304" pitchFamily="18" charset="-34"/>
                        <a:ea typeface="Cordia New" panose="020B0304020202020204" pitchFamily="34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85.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7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97.8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7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0.5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695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rgbClr val="002060"/>
                          </a:solidFill>
                          <a:effectLst/>
                          <a:latin typeface="Angsana New" panose="02020603050405020304" pitchFamily="18" charset="-34"/>
                          <a:ea typeface="Cordia New" panose="020B0304020202020204" pitchFamily="34" charset="-34"/>
                          <a:cs typeface="Angsana New" panose="02020603050405020304" pitchFamily="18" charset="-34"/>
                        </a:rPr>
                        <a:t>ละงู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ngsana New" panose="02020603050405020304" pitchFamily="18" charset="-34"/>
                        <a:ea typeface="Cordia New" panose="020B0304020202020204" pitchFamily="34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77.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5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99.2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0.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6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0.2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695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rgbClr val="002060"/>
                          </a:solidFill>
                          <a:effectLst/>
                          <a:latin typeface="Angsana New" panose="02020603050405020304" pitchFamily="18" charset="-34"/>
                          <a:ea typeface="Cordia New" panose="020B0304020202020204" pitchFamily="34" charset="-34"/>
                          <a:cs typeface="Angsana New" panose="02020603050405020304" pitchFamily="18" charset="-34"/>
                        </a:rPr>
                        <a:t>ทุ่งหว้า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ngsana New" panose="02020603050405020304" pitchFamily="18" charset="-34"/>
                        <a:ea typeface="Cordia New" panose="020B0304020202020204" pitchFamily="34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95.5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97.8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9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0.3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695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 err="1">
                          <a:solidFill>
                            <a:srgbClr val="002060"/>
                          </a:solidFill>
                          <a:effectLst/>
                          <a:latin typeface="Angsana New" panose="02020603050405020304" pitchFamily="18" charset="-34"/>
                          <a:ea typeface="Cordia New" panose="020B0304020202020204" pitchFamily="34" charset="-34"/>
                          <a:cs typeface="Angsana New" panose="02020603050405020304" pitchFamily="18" charset="-34"/>
                        </a:rPr>
                        <a:t>มะนัง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ngsana New" panose="02020603050405020304" pitchFamily="18" charset="-34"/>
                        <a:ea typeface="Cordia New" panose="020B0304020202020204" pitchFamily="34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8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6.6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96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3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.5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0.5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695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solidFill>
                            <a:srgbClr val="002060"/>
                          </a:solidFill>
                          <a:effectLst/>
                          <a:latin typeface="Angsana New" panose="02020603050405020304" pitchFamily="18" charset="-34"/>
                          <a:ea typeface="Cordia New" panose="020B0304020202020204" pitchFamily="34" charset="-34"/>
                          <a:cs typeface="Angsana New" panose="02020603050405020304" pitchFamily="18" charset="-34"/>
                        </a:rPr>
                        <a:t>จังหวัด</a:t>
                      </a:r>
                      <a:endParaRPr lang="en-US" sz="2000" b="1" dirty="0">
                        <a:solidFill>
                          <a:srgbClr val="002060"/>
                        </a:solidFill>
                        <a:effectLst/>
                        <a:latin typeface="Angsana New" panose="02020603050405020304" pitchFamily="18" charset="-34"/>
                        <a:ea typeface="Cordia New" panose="020B0304020202020204" pitchFamily="34" charset="-34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84.4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97.8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1.7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ngsana New" panose="02020603050405020304" pitchFamily="18" charset="-34"/>
                          <a:cs typeface="Angsana New" panose="02020603050405020304" pitchFamily="18" charset="-34"/>
                        </a:rPr>
                        <a:t>0.5</a:t>
                      </a:r>
                      <a:endParaRPr lang="th-TH" sz="2800" b="1" i="0" u="none" strike="noStrike" dirty="0">
                        <a:solidFill>
                          <a:srgbClr val="000000"/>
                        </a:solidFill>
                        <a:effectLst/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7" name="สี่เหลี่ยมผืนผ้า 6"/>
          <p:cNvSpPr/>
          <p:nvPr/>
        </p:nvSpPr>
        <p:spPr>
          <a:xfrm>
            <a:off x="1910687" y="57744"/>
            <a:ext cx="92546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กลุ่มผู้สูงอายุ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ร้อยละของตำบลที่มีระบบ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itchFamily="34" charset="-34"/>
              </a:rPr>
              <a:t>Long Term Care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ผ่านเกณฑ์ (ร้อยละ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itchFamily="34" charset="-34"/>
              </a:rPr>
              <a:t>80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itchFamily="34" charset="-34"/>
              </a:rPr>
              <a:t> 2563 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670050" y="517137"/>
            <a:ext cx="10460037" cy="543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3"/>
            <a:ext cx="1735604" cy="1165911"/>
          </a:xfrm>
          <a:prstGeom prst="rect">
            <a:avLst/>
          </a:prstGeom>
        </p:spPr>
      </p:pic>
      <p:sp>
        <p:nvSpPr>
          <p:cNvPr id="11" name="กล่องข้อความ 10"/>
          <p:cNvSpPr txBox="1"/>
          <p:nvPr/>
        </p:nvSpPr>
        <p:spPr>
          <a:xfrm>
            <a:off x="1735604" y="499684"/>
            <a:ext cx="239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สถานการณ์ผู้สูงอายุ</a:t>
            </a: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2228519" y="1042175"/>
            <a:ext cx="1573619" cy="338229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19.6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 %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ngsana New" panose="02020603050405020304" pitchFamily="18" charset="-34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13" name="สี่เหลี่ยมผืนผ้ามุมมน 12"/>
          <p:cNvSpPr/>
          <p:nvPr/>
        </p:nvSpPr>
        <p:spPr>
          <a:xfrm>
            <a:off x="2205225" y="1446186"/>
            <a:ext cx="1892636" cy="36677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613,128 (15.3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%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)</a:t>
            </a:r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2177515" y="1888015"/>
            <a:ext cx="2103258" cy="44386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30,280 (11.44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%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 )</a:t>
            </a:r>
          </a:p>
        </p:txBody>
      </p:sp>
      <p:sp>
        <p:nvSpPr>
          <p:cNvPr id="16" name="กล่องข้อความ 15"/>
          <p:cNvSpPr txBox="1"/>
          <p:nvPr/>
        </p:nvSpPr>
        <p:spPr>
          <a:xfrm>
            <a:off x="3903486" y="983879"/>
            <a:ext cx="1120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ประเทศ</a:t>
            </a:r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4280773" y="1414801"/>
            <a:ext cx="1120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เขต</a:t>
            </a:r>
          </a:p>
        </p:txBody>
      </p:sp>
      <p:sp>
        <p:nvSpPr>
          <p:cNvPr id="18" name="กล่องข้อความ 17"/>
          <p:cNvSpPr txBox="1"/>
          <p:nvPr/>
        </p:nvSpPr>
        <p:spPr>
          <a:xfrm>
            <a:off x="4280772" y="1817716"/>
            <a:ext cx="1120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สตูล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55C41A4A-BAF3-4919-8126-A448919DE8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15" y="1219409"/>
            <a:ext cx="1917444" cy="1549578"/>
          </a:xfrm>
          <a:prstGeom prst="rect">
            <a:avLst/>
          </a:prstGeom>
        </p:spPr>
      </p:pic>
      <p:sp>
        <p:nvSpPr>
          <p:cNvPr id="20" name="สี่เหลี่ยมผืนผ้ามุมมน 19"/>
          <p:cNvSpPr/>
          <p:nvPr/>
        </p:nvSpPr>
        <p:spPr>
          <a:xfrm>
            <a:off x="3802138" y="666623"/>
            <a:ext cx="1323094" cy="21682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HDC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 9 ธ.ค.63</a:t>
            </a: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805" y="-130771"/>
            <a:ext cx="1144213" cy="1146120"/>
          </a:xfrm>
          <a:prstGeom prst="rect">
            <a:avLst/>
          </a:prstGeom>
        </p:spPr>
      </p:pic>
      <p:graphicFrame>
        <p:nvGraphicFramePr>
          <p:cNvPr id="27" name="วัตถุ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6979017"/>
              </p:ext>
            </p:extLst>
          </p:nvPr>
        </p:nvGraphicFramePr>
        <p:xfrm>
          <a:off x="5481638" y="3232150"/>
          <a:ext cx="12287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เวิร์กชีต" r:id="rId6" imgW="1228690" imgH="390708" progId="Excel.Sheet.12">
                  <p:embed/>
                </p:oleObj>
              </mc:Choice>
              <mc:Fallback>
                <p:oleObj name="เวิร์กชีต" r:id="rId6" imgW="1228690" imgH="39070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81638" y="3232150"/>
                        <a:ext cx="1228725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ตัวแทนเนื้อหา 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4638401"/>
              </p:ext>
            </p:extLst>
          </p:nvPr>
        </p:nvGraphicFramePr>
        <p:xfrm>
          <a:off x="-1031213" y="2875445"/>
          <a:ext cx="8346413" cy="3844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4" name="แผนภูมิ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2003254"/>
              </p:ext>
            </p:extLst>
          </p:nvPr>
        </p:nvGraphicFramePr>
        <p:xfrm>
          <a:off x="4671402" y="442289"/>
          <a:ext cx="3554505" cy="3105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3801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3"/>
            <a:ext cx="1735604" cy="1165911"/>
          </a:xfrm>
          <a:prstGeom prst="rect">
            <a:avLst/>
          </a:prstGeom>
        </p:spPr>
      </p:pic>
      <p:sp>
        <p:nvSpPr>
          <p:cNvPr id="18" name="สี่เหลี่ยมผืนผ้า 17"/>
          <p:cNvSpPr/>
          <p:nvPr/>
        </p:nvSpPr>
        <p:spPr>
          <a:xfrm>
            <a:off x="1670050" y="517137"/>
            <a:ext cx="10460037" cy="543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2175693" y="57744"/>
            <a:ext cx="8989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กลุ่มผู้สูงอายุ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ร้อยละของตำบลที่มีระบบ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itchFamily="34" charset="-34"/>
              </a:rPr>
              <a:t>Long Term Care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ผ่านเกณฑ์ (ร้อยละ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itchFamily="34" charset="-34"/>
              </a:rPr>
              <a:t>80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สี่เหลี่ยมผืนผ้ามุมมน 19"/>
          <p:cNvSpPr/>
          <p:nvPr/>
        </p:nvSpPr>
        <p:spPr>
          <a:xfrm>
            <a:off x="1670050" y="1176474"/>
            <a:ext cx="1910687" cy="495017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สมองเสื่อม 88.51</a:t>
            </a:r>
          </a:p>
        </p:txBody>
      </p:sp>
      <p:sp>
        <p:nvSpPr>
          <p:cNvPr id="21" name="สี่เหลี่ยมผืนผ้ามุมมน 20"/>
          <p:cNvSpPr/>
          <p:nvPr/>
        </p:nvSpPr>
        <p:spPr>
          <a:xfrm>
            <a:off x="1670050" y="1699685"/>
            <a:ext cx="1697854" cy="49879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anose="02020603050405020304" pitchFamily="18" charset="-34"/>
              <a:ea typeface="+mn-ea"/>
              <a:cs typeface="Angsana New" panose="02020603050405020304" pitchFamily="18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หกล้ม 88.78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anose="02020603050405020304" pitchFamily="18" charset="-34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22" name="สี่เหลี่ยมผืนผ้ามุมมน 21"/>
          <p:cNvSpPr/>
          <p:nvPr/>
        </p:nvSpPr>
        <p:spPr>
          <a:xfrm>
            <a:off x="1670050" y="614695"/>
            <a:ext cx="2318865" cy="5335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ร้อยละการคัดกรอง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anose="02020603050405020304" pitchFamily="18" charset="-34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25" name="สี่เหลี่ยมผืนผ้ามุมมน 24"/>
          <p:cNvSpPr/>
          <p:nvPr/>
        </p:nvSpPr>
        <p:spPr>
          <a:xfrm>
            <a:off x="7573130" y="624806"/>
            <a:ext cx="2318865" cy="52857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ร้อยภาวะผิดปกติ</a:t>
            </a:r>
          </a:p>
        </p:txBody>
      </p:sp>
      <p:sp>
        <p:nvSpPr>
          <p:cNvPr id="26" name="สี่เหลี่ยมผืนผ้ามุมมน 25"/>
          <p:cNvSpPr/>
          <p:nvPr/>
        </p:nvSpPr>
        <p:spPr>
          <a:xfrm>
            <a:off x="7573130" y="1728722"/>
            <a:ext cx="1534080" cy="50268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หกล้ม 3.68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anose="02020603050405020304" pitchFamily="18" charset="-34"/>
              <a:ea typeface="+mn-ea"/>
              <a:cs typeface="Angsana New" panose="02020603050405020304" pitchFamily="18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7573130" y="1182413"/>
            <a:ext cx="1787855" cy="51727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สมองเสื่อม 1.55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anose="02020603050405020304" pitchFamily="18" charset="-34"/>
              <a:ea typeface="+mn-ea"/>
              <a:cs typeface="Angsana New" panose="02020603050405020304" pitchFamily="18" charset="-34"/>
            </a:endParaRPr>
          </a:p>
        </p:txBody>
      </p:sp>
      <p:graphicFrame>
        <p:nvGraphicFramePr>
          <p:cNvPr id="29" name="แผนภูมิ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5725771"/>
              </p:ext>
            </p:extLst>
          </p:nvPr>
        </p:nvGraphicFramePr>
        <p:xfrm>
          <a:off x="56301" y="2300289"/>
          <a:ext cx="5861899" cy="4141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แผนภูมิ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0996184"/>
              </p:ext>
            </p:extLst>
          </p:nvPr>
        </p:nvGraphicFramePr>
        <p:xfrm>
          <a:off x="6490647" y="2438444"/>
          <a:ext cx="5158854" cy="383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สี่เหลี่ยมผืนผ้ามุมมน 31"/>
          <p:cNvSpPr/>
          <p:nvPr/>
        </p:nvSpPr>
        <p:spPr>
          <a:xfrm>
            <a:off x="5995300" y="6310701"/>
            <a:ext cx="1350390" cy="24097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HDC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 9 ธ.ค.63</a:t>
            </a:r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874" y="41635"/>
            <a:ext cx="1144213" cy="11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4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0" y="4856724"/>
            <a:ext cx="1896207" cy="1433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03" y="4968746"/>
            <a:ext cx="1433015" cy="1433015"/>
          </a:xfrm>
          <a:prstGeom prst="rect">
            <a:avLst/>
          </a:prstGeom>
        </p:spPr>
      </p:pic>
      <p:sp>
        <p:nvSpPr>
          <p:cNvPr id="2" name="สี่เหลี่ยมผืนผ้ามุมมน 1"/>
          <p:cNvSpPr/>
          <p:nvPr/>
        </p:nvSpPr>
        <p:spPr>
          <a:xfrm>
            <a:off x="2909924" y="5384046"/>
            <a:ext cx="1979064" cy="37837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สตูล ร้อยละ 82.6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t> 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3"/>
            <a:ext cx="1735604" cy="116591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2175694" y="57744"/>
            <a:ext cx="3594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ผลการดำเนินงานตามตัวชี้วัด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670050" y="517137"/>
            <a:ext cx="10460037" cy="543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สี่เหลี่ยมผืนผ้ามุมมน 18"/>
          <p:cNvSpPr/>
          <p:nvPr/>
        </p:nvSpPr>
        <p:spPr>
          <a:xfrm>
            <a:off x="6900068" y="5384046"/>
            <a:ext cx="1979064" cy="3783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สตูล ร้อยละ 14.58 </a:t>
            </a:r>
          </a:p>
        </p:txBody>
      </p:sp>
      <p:graphicFrame>
        <p:nvGraphicFramePr>
          <p:cNvPr id="20" name="แผนภูมิ 19"/>
          <p:cNvGraphicFramePr>
            <a:graphicFrameLocks/>
          </p:cNvGraphicFramePr>
          <p:nvPr/>
        </p:nvGraphicFramePr>
        <p:xfrm>
          <a:off x="208908" y="1176474"/>
          <a:ext cx="6084559" cy="3356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3" name="รูปภาพ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874" y="-1559"/>
            <a:ext cx="1144213" cy="1146120"/>
          </a:xfrm>
          <a:prstGeom prst="rect">
            <a:avLst/>
          </a:prstGeom>
        </p:spPr>
      </p:pic>
      <p:graphicFrame>
        <p:nvGraphicFramePr>
          <p:cNvPr id="14" name="ตาราง 13">
            <a:extLst>
              <a:ext uri="{FF2B5EF4-FFF2-40B4-BE49-F238E27FC236}">
                <a16:creationId xmlns="" xmlns:a16="http://schemas.microsoft.com/office/drawing/2014/main" id="{71E0ADC2-2D71-4EA9-802E-1B37EBDB7F89}"/>
              </a:ext>
            </a:extLst>
          </p:cNvPr>
          <p:cNvGraphicFramePr>
            <a:graphicFrameLocks noGrp="1"/>
          </p:cNvGraphicFramePr>
          <p:nvPr/>
        </p:nvGraphicFramePr>
        <p:xfrm>
          <a:off x="6741489" y="1176474"/>
          <a:ext cx="4612943" cy="4060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121">
                  <a:extLst>
                    <a:ext uri="{9D8B030D-6E8A-4147-A177-3AD203B41FA5}">
                      <a16:colId xmlns="" xmlns:a16="http://schemas.microsoft.com/office/drawing/2014/main" val="3383612607"/>
                    </a:ext>
                  </a:extLst>
                </a:gridCol>
                <a:gridCol w="772337">
                  <a:extLst>
                    <a:ext uri="{9D8B030D-6E8A-4147-A177-3AD203B41FA5}">
                      <a16:colId xmlns="" xmlns:a16="http://schemas.microsoft.com/office/drawing/2014/main" val="766977115"/>
                    </a:ext>
                  </a:extLst>
                </a:gridCol>
                <a:gridCol w="768783">
                  <a:extLst>
                    <a:ext uri="{9D8B030D-6E8A-4147-A177-3AD203B41FA5}">
                      <a16:colId xmlns="" xmlns:a16="http://schemas.microsoft.com/office/drawing/2014/main" val="764113454"/>
                    </a:ext>
                  </a:extLst>
                </a:gridCol>
                <a:gridCol w="798946">
                  <a:extLst>
                    <a:ext uri="{9D8B030D-6E8A-4147-A177-3AD203B41FA5}">
                      <a16:colId xmlns="" xmlns:a16="http://schemas.microsoft.com/office/drawing/2014/main" val="2218537591"/>
                    </a:ext>
                  </a:extLst>
                </a:gridCol>
                <a:gridCol w="1236756">
                  <a:extLst>
                    <a:ext uri="{9D8B030D-6E8A-4147-A177-3AD203B41FA5}">
                      <a16:colId xmlns="" xmlns:a16="http://schemas.microsoft.com/office/drawing/2014/main" val="2630999737"/>
                    </a:ext>
                  </a:extLst>
                </a:gridCol>
              </a:tblGrid>
              <a:tr h="686700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th-TH" sz="1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อำเภอ</a:t>
                      </a:r>
                    </a:p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ตำบลทั้งหมด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th-TH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ตำบลที่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th-TH" sz="11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เข้าร่วม</a:t>
                      </a:r>
                      <a:endParaRPr lang="th-TH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ตำบลผ่านเกณฑ์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th-TH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ร้อยละตำบลผ่านเกณฑ์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th-TH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9971213"/>
                  </a:ext>
                </a:extLst>
              </a:tr>
              <a:tr h="412020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เมืองสตูล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</a:p>
                    <a:p>
                      <a:pPr algn="ctr"/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717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1582751"/>
                  </a:ext>
                </a:extLst>
              </a:tr>
              <a:tr h="412020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ควนโดน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75</a:t>
                      </a:r>
                    </a:p>
                    <a:p>
                      <a:pPr algn="ctr"/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9705331"/>
                  </a:ext>
                </a:extLst>
              </a:tr>
              <a:tr h="412020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ควนกาหลง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</a:t>
                      </a:r>
                    </a:p>
                    <a:p>
                      <a:pPr algn="ctr"/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717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28869826"/>
                  </a:ext>
                </a:extLst>
              </a:tr>
              <a:tr h="412020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ท่าแพ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</a:t>
                      </a:r>
                    </a:p>
                    <a:p>
                      <a:pPr algn="ctr"/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8680760"/>
                  </a:ext>
                </a:extLst>
              </a:tr>
              <a:tr h="412020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ละงู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66.6</a:t>
                      </a:r>
                    </a:p>
                    <a:p>
                      <a:pPr algn="ctr"/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89067296"/>
                  </a:ext>
                </a:extLst>
              </a:tr>
              <a:tr h="412020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ทุ่งหว้า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</a:p>
                    <a:p>
                      <a:pPr algn="ctr"/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52176662"/>
                  </a:ext>
                </a:extLst>
              </a:tr>
              <a:tr h="412020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มะนัง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</a:p>
                    <a:p>
                      <a:pPr algn="ctr"/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717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6187448"/>
                  </a:ext>
                </a:extLst>
              </a:tr>
              <a:tr h="280823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จังหวัด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88.8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15057685"/>
                  </a:ext>
                </a:extLst>
              </a:tr>
            </a:tbl>
          </a:graphicData>
        </a:graphic>
      </p:graphicFrame>
      <p:graphicFrame>
        <p:nvGraphicFramePr>
          <p:cNvPr id="15" name="ตาราง 14">
            <a:extLst>
              <a:ext uri="{FF2B5EF4-FFF2-40B4-BE49-F238E27FC236}">
                <a16:creationId xmlns="" xmlns:a16="http://schemas.microsoft.com/office/drawing/2014/main" id="{71E0ADC2-2D71-4EA9-802E-1B37EBDB7F89}"/>
              </a:ext>
            </a:extLst>
          </p:cNvPr>
          <p:cNvGraphicFramePr>
            <a:graphicFrameLocks noGrp="1"/>
          </p:cNvGraphicFramePr>
          <p:nvPr/>
        </p:nvGraphicFramePr>
        <p:xfrm>
          <a:off x="6392970" y="1176474"/>
          <a:ext cx="4720006" cy="4030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169">
                  <a:extLst>
                    <a:ext uri="{9D8B030D-6E8A-4147-A177-3AD203B41FA5}">
                      <a16:colId xmlns="" xmlns:a16="http://schemas.microsoft.com/office/drawing/2014/main" val="3383612607"/>
                    </a:ext>
                  </a:extLst>
                </a:gridCol>
                <a:gridCol w="790262">
                  <a:extLst>
                    <a:ext uri="{9D8B030D-6E8A-4147-A177-3AD203B41FA5}">
                      <a16:colId xmlns="" xmlns:a16="http://schemas.microsoft.com/office/drawing/2014/main" val="766977115"/>
                    </a:ext>
                  </a:extLst>
                </a:gridCol>
                <a:gridCol w="786626">
                  <a:extLst>
                    <a:ext uri="{9D8B030D-6E8A-4147-A177-3AD203B41FA5}">
                      <a16:colId xmlns="" xmlns:a16="http://schemas.microsoft.com/office/drawing/2014/main" val="764113454"/>
                    </a:ext>
                  </a:extLst>
                </a:gridCol>
                <a:gridCol w="817489">
                  <a:extLst>
                    <a:ext uri="{9D8B030D-6E8A-4147-A177-3AD203B41FA5}">
                      <a16:colId xmlns="" xmlns:a16="http://schemas.microsoft.com/office/drawing/2014/main" val="2218537591"/>
                    </a:ext>
                  </a:extLst>
                </a:gridCol>
                <a:gridCol w="1265460">
                  <a:extLst>
                    <a:ext uri="{9D8B030D-6E8A-4147-A177-3AD203B41FA5}">
                      <a16:colId xmlns="" xmlns:a16="http://schemas.microsoft.com/office/drawing/2014/main" val="2630999737"/>
                    </a:ext>
                  </a:extLst>
                </a:gridCol>
              </a:tblGrid>
              <a:tr h="463007"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th-TH" sz="11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อำเภอ</a:t>
                      </a:r>
                    </a:p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ตำบลทั้งหมด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th-TH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ตำบลที่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th-TH" sz="11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เข้าร่วม</a:t>
                      </a:r>
                      <a:endParaRPr lang="th-TH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ตำบลผ่านเกณฑ์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th-TH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ร้อยละตำบลผ่านเกณฑ์</a:t>
                      </a:r>
                      <a:endParaRPr lang="en-US" sz="1100" b="1" kern="120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th-TH" sz="11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9971213"/>
                  </a:ext>
                </a:extLst>
              </a:tr>
              <a:tr h="272076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เมืองสตูล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</a:p>
                    <a:p>
                      <a:pPr algn="ctr"/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717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1582751"/>
                  </a:ext>
                </a:extLst>
              </a:tr>
              <a:tr h="272076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ควนโดน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75</a:t>
                      </a:r>
                    </a:p>
                    <a:p>
                      <a:pPr algn="ctr"/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9705331"/>
                  </a:ext>
                </a:extLst>
              </a:tr>
              <a:tr h="272076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ควนกาหลง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</a:t>
                      </a:r>
                    </a:p>
                    <a:p>
                      <a:pPr algn="ctr"/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717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28869826"/>
                  </a:ext>
                </a:extLst>
              </a:tr>
              <a:tr h="272076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ท่าแพ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</a:p>
                    <a:p>
                      <a:pPr algn="ctr"/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18680760"/>
                  </a:ext>
                </a:extLst>
              </a:tr>
              <a:tr h="272076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ละงู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100</a:t>
                      </a:r>
                    </a:p>
                    <a:p>
                      <a:pPr algn="ctr"/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89067296"/>
                  </a:ext>
                </a:extLst>
              </a:tr>
              <a:tr h="272076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ทุ่งหว้า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</a:p>
                    <a:p>
                      <a:pPr algn="ctr"/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52176662"/>
                  </a:ext>
                </a:extLst>
              </a:tr>
              <a:tr h="272076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มะนัง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</a:p>
                    <a:p>
                      <a:pPr algn="ctr"/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717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6187448"/>
                  </a:ext>
                </a:extLst>
              </a:tr>
              <a:tr h="157518"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จังหวัด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97.2</a:t>
                      </a:r>
                      <a:endParaRPr lang="th-TH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15057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337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76437" y="90039"/>
            <a:ext cx="4566254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เ</a:t>
            </a:r>
            <a:r>
              <a:rPr kumimoji="0" sz="48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ป</a:t>
            </a:r>
            <a:r>
              <a:rPr kumimoji="0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้</a:t>
            </a:r>
            <a:r>
              <a:rPr kumimoji="0" sz="48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48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ห</a:t>
            </a:r>
            <a:r>
              <a:rPr kumimoji="0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ม</a:t>
            </a:r>
            <a:r>
              <a:rPr kumimoji="0" sz="48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4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ย</a:t>
            </a:r>
            <a:r>
              <a:rPr kumimoji="0" sz="48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/</a:t>
            </a:r>
            <a:r>
              <a:rPr kumimoji="0" sz="4800" b="1" i="0" u="none" strike="noStrike" kern="1200" cap="none" spc="5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ต</a:t>
            </a:r>
            <a:r>
              <a:rPr kumimoji="0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ั</a:t>
            </a:r>
            <a:r>
              <a:rPr kumimoji="0" sz="4800" b="1" i="0" u="none" strike="noStrike" kern="1200" cap="none" spc="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ว</a:t>
            </a:r>
            <a:r>
              <a:rPr kumimoji="0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ชี้</a:t>
            </a:r>
            <a:r>
              <a:rPr kumimoji="0" sz="4800" b="1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ว</a:t>
            </a:r>
            <a:r>
              <a:rPr kumimoji="0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ัด</a:t>
            </a: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 2564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/>
              <a:ea typeface="+mn-ea"/>
              <a:cs typeface="TH SarabunIT๙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2519" y="981463"/>
            <a:ext cx="10265410" cy="55066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•</a:t>
            </a:r>
            <a:r>
              <a:rPr kumimoji="0" sz="32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้</a:t>
            </a:r>
            <a:r>
              <a:rPr kumimoji="0" sz="32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อ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ย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ละ</a:t>
            </a:r>
            <a:r>
              <a:rPr kumimoji="0" sz="32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 </a:t>
            </a:r>
            <a:r>
              <a:rPr kumimoji="0" sz="3200" b="1" i="0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5</a:t>
            </a:r>
            <a:r>
              <a:rPr kumimoji="0" sz="3200" b="1" i="0" u="none" strike="noStrike" kern="120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0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 </a:t>
            </a:r>
            <a:r>
              <a:rPr kumimoji="0" sz="3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ข</a:t>
            </a:r>
            <a:r>
              <a:rPr kumimoji="0" sz="3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อง</a:t>
            </a:r>
            <a:r>
              <a:rPr kumimoji="0" sz="32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ป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ะช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3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ก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ผ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ู้สู</a:t>
            </a:r>
            <a:r>
              <a:rPr kumimoji="0" sz="3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ง</a:t>
            </a:r>
            <a:r>
              <a:rPr kumimoji="0" sz="3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อ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าย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ุ</a:t>
            </a:r>
            <a:r>
              <a:rPr kumimoji="0" sz="3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ม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ี</a:t>
            </a:r>
            <a:r>
              <a:rPr kumimoji="0" sz="3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พ</a:t>
            </a:r>
            <a:r>
              <a:rPr kumimoji="0" sz="3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ฤ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ต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ิ</a:t>
            </a:r>
            <a:r>
              <a:rPr kumimoji="0" sz="3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ก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รร</a:t>
            </a:r>
            <a:r>
              <a:rPr kumimoji="0" sz="3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ม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สุ</a:t>
            </a:r>
            <a:r>
              <a:rPr kumimoji="0" sz="3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ข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ภ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3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พ</a:t>
            </a:r>
            <a:r>
              <a:rPr kumimoji="0" sz="3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ท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ี่</a:t>
            </a:r>
            <a:r>
              <a:rPr kumimoji="0" sz="3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พ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ึ</a:t>
            </a:r>
            <a:r>
              <a:rPr kumimoji="0" sz="3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ง</a:t>
            </a:r>
            <a:r>
              <a:rPr kumimoji="0" sz="32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ป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ะ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ส</a:t>
            </a:r>
            <a:r>
              <a:rPr kumimoji="0" sz="3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ง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ค์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/>
              <a:ea typeface="+mn-ea"/>
              <a:cs typeface="TH SarabunIT๙"/>
            </a:endParaRPr>
          </a:p>
          <a:p>
            <a:pPr marL="79375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>
                <a:tab pos="404495" algn="l"/>
              </a:tabLst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•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้</a:t>
            </a:r>
            <a:r>
              <a:rPr kumimoji="0" sz="3200" b="1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อ</a:t>
            </a:r>
            <a:r>
              <a:rPr kumimoji="0" sz="3200" b="1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ย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ล</a:t>
            </a:r>
            <a:r>
              <a:rPr kumimoji="0" sz="3200" b="1" i="0" u="none" strike="noStrike" kern="1200" cap="none" spc="3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ะ</a:t>
            </a:r>
            <a:r>
              <a:rPr kumimoji="0" lang="th-TH" sz="32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 </a:t>
            </a:r>
            <a:r>
              <a:rPr kumimoji="0" sz="3200" b="1" i="0" u="none" strike="noStrike" kern="1200" cap="none" spc="-2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9</a:t>
            </a:r>
            <a:r>
              <a:rPr kumimoji="0" sz="3200" b="1" i="0" u="none" strike="noStrike" kern="120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5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 </a:t>
            </a:r>
            <a:r>
              <a:rPr kumimoji="0" sz="3200" b="1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ข</a:t>
            </a:r>
            <a:r>
              <a:rPr kumimoji="0" sz="3200" b="1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อ</a:t>
            </a:r>
            <a:r>
              <a:rPr kumimoji="0" sz="3200" b="1" i="0" u="none" strike="noStrike" kern="1200" cap="none" spc="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ง</a:t>
            </a:r>
            <a:r>
              <a:rPr kumimoji="0" sz="3200" b="1" i="0" u="none" strike="noStrike" kern="120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ต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ำ</a:t>
            </a:r>
            <a:r>
              <a:rPr kumimoji="0" sz="32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บ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ล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ท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ี่</a:t>
            </a:r>
            <a:r>
              <a:rPr kumimoji="0" sz="3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ม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ี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ะ</a:t>
            </a:r>
            <a:r>
              <a:rPr kumimoji="0" sz="32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บบ</a:t>
            </a:r>
            <a:r>
              <a:rPr kumimoji="0" sz="3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ก</a:t>
            </a:r>
            <a:r>
              <a:rPr kumimoji="0" sz="3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ส่</a:t>
            </a:r>
            <a:r>
              <a:rPr kumimoji="0" sz="3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ง</a:t>
            </a:r>
            <a:r>
              <a:rPr kumimoji="0" sz="3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เ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สริ</a:t>
            </a:r>
            <a:r>
              <a:rPr kumimoji="0" sz="3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ม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สุ</a:t>
            </a:r>
            <a:r>
              <a:rPr kumimoji="0" sz="32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ข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ภ</a:t>
            </a:r>
            <a:r>
              <a:rPr kumimoji="0" sz="3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3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พ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ด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ู</a:t>
            </a:r>
            <a:r>
              <a:rPr kumimoji="0" sz="32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แ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ล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ผ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ู้สู</a:t>
            </a:r>
            <a:r>
              <a:rPr kumimoji="0" sz="3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ง</a:t>
            </a:r>
            <a:r>
              <a:rPr kumimoji="0" sz="3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อ</a:t>
            </a:r>
            <a:r>
              <a:rPr kumimoji="0" sz="3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ย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ุ</a:t>
            </a:r>
            <a:r>
              <a:rPr kumimoji="0" sz="32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ะ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ย</a:t>
            </a:r>
            <a:r>
              <a:rPr kumimoji="0" sz="32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ะ</a:t>
            </a:r>
            <a:r>
              <a:rPr kumimoji="0" sz="32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ย</a:t>
            </a:r>
            <a:r>
              <a:rPr kumimoji="0" sz="3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ว</a:t>
            </a:r>
            <a:r>
              <a:rPr kumimoji="0" sz="3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ใ</a:t>
            </a:r>
            <a:r>
              <a:rPr kumimoji="0" sz="3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น</a:t>
            </a:r>
            <a:r>
              <a:rPr kumimoji="0" sz="3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ช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ุ</a:t>
            </a:r>
            <a:r>
              <a:rPr kumimoji="0" sz="3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ม</a:t>
            </a:r>
            <a:r>
              <a:rPr kumimoji="0" sz="3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ช</a:t>
            </a:r>
            <a:r>
              <a:rPr kumimoji="0" sz="3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น</a:t>
            </a:r>
            <a:r>
              <a:rPr kumimoji="0" sz="3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ผ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่</a:t>
            </a:r>
            <a:r>
              <a:rPr kumimoji="0" sz="32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3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น</a:t>
            </a:r>
            <a:r>
              <a:rPr kumimoji="0" sz="32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เ</a:t>
            </a:r>
            <a:r>
              <a:rPr kumimoji="0" sz="3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ก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ณ</a:t>
            </a:r>
            <a:r>
              <a:rPr kumimoji="0" sz="3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ฑ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์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/>
              <a:ea typeface="+mn-ea"/>
              <a:cs typeface="TH SarabunIT๙"/>
            </a:endParaRPr>
          </a:p>
          <a:p>
            <a:pPr marL="79375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•</a:t>
            </a:r>
            <a:r>
              <a:rPr kumimoji="0" sz="32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้</a:t>
            </a:r>
            <a:r>
              <a:rPr kumimoji="0" sz="32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อ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ย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ละ</a:t>
            </a:r>
            <a:r>
              <a:rPr kumimoji="0" sz="32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 </a:t>
            </a:r>
            <a:r>
              <a:rPr kumimoji="0" sz="3200" b="1" i="0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8</a:t>
            </a:r>
            <a:r>
              <a:rPr kumimoji="0" sz="3200" b="1" i="0" u="none" strike="noStrike" kern="120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5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 </a:t>
            </a:r>
            <a:r>
              <a:rPr kumimoji="0" sz="3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ข</a:t>
            </a:r>
            <a:r>
              <a:rPr kumimoji="0" sz="3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อง</a:t>
            </a:r>
            <a:r>
              <a:rPr kumimoji="0" sz="3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ผ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ู้สู</a:t>
            </a:r>
            <a:r>
              <a:rPr kumimoji="0" sz="3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ง</a:t>
            </a:r>
            <a:r>
              <a:rPr kumimoji="0" sz="3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อ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าย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ุ</a:t>
            </a:r>
            <a:r>
              <a:rPr kumimoji="0" sz="3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ท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ี่</a:t>
            </a:r>
            <a:r>
              <a:rPr kumimoji="0" sz="3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ม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ีภ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ว</a:t>
            </a:r>
            <a:r>
              <a:rPr kumimoji="0" sz="3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ะ</a:t>
            </a:r>
            <a:r>
              <a:rPr kumimoji="0" sz="3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พ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ึ่</a:t>
            </a:r>
            <a:r>
              <a:rPr kumimoji="0" sz="3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ง</a:t>
            </a:r>
            <a:r>
              <a:rPr kumimoji="0" sz="3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พ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ิ</a:t>
            </a:r>
            <a:r>
              <a:rPr kumimoji="0" sz="3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ง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ไ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ด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้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ั</a:t>
            </a:r>
            <a:r>
              <a:rPr kumimoji="0" sz="32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บ</a:t>
            </a:r>
            <a:r>
              <a:rPr kumimoji="0" sz="3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ก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ด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ู</a:t>
            </a:r>
            <a:r>
              <a:rPr kumimoji="0" sz="32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แ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ล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ต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ม</a:t>
            </a:r>
            <a:r>
              <a:rPr kumimoji="0" sz="3200" b="1" i="0" u="none" strike="noStrike" kern="1200" cap="none" spc="3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 </a:t>
            </a:r>
            <a:r>
              <a:rPr kumimoji="0" sz="32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C</a:t>
            </a:r>
            <a:r>
              <a:rPr kumimoji="0" sz="3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a</a:t>
            </a:r>
            <a:r>
              <a:rPr kumimoji="0" sz="3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r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e</a:t>
            </a:r>
            <a:r>
              <a:rPr kumimoji="0" sz="3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 P</a:t>
            </a:r>
            <a:r>
              <a:rPr kumimoji="0" sz="32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l</a:t>
            </a:r>
            <a:r>
              <a:rPr kumimoji="0" sz="3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a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n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/>
              <a:ea typeface="+mn-ea"/>
              <a:cs typeface="TH SarabunIT๙"/>
            </a:endParaRPr>
          </a:p>
          <a:p>
            <a:pPr marL="79375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•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ผู้สูงอายุที่มีภาวะพึ่งพิง มี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 ADL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เพิ่มขึ้น</a:t>
            </a:r>
          </a:p>
          <a:p>
            <a:pPr marL="79375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t>• ชมรมผู้สูงอายุคุณภาพ (ด้านคุณภาพ)</a:t>
            </a:r>
          </a:p>
          <a:p>
            <a:pPr marL="79375" marR="0" lvl="0" indent="0" algn="l" defTabSz="914400" rtl="0" eaLnBrk="1" fontAlgn="auto" latinLnBrk="0" hangingPunct="1">
              <a:lnSpc>
                <a:spcPct val="1000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1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ก</a:t>
            </a:r>
            <a:r>
              <a:rPr kumimoji="0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ลุ่ม</a:t>
            </a:r>
            <a:r>
              <a:rPr kumimoji="0" sz="4400" b="1" i="0" u="none" strike="noStrike" kern="1200" cap="none" spc="-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เ</a:t>
            </a:r>
            <a:r>
              <a:rPr kumimoji="0" sz="4400" b="1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ป</a:t>
            </a:r>
            <a:r>
              <a:rPr kumimoji="0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้</a:t>
            </a:r>
            <a:r>
              <a:rPr kumimoji="0" sz="4400" b="1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หม</a:t>
            </a:r>
            <a:r>
              <a:rPr kumimoji="0" sz="4400" b="1" i="0" u="none" strike="noStrike" kern="1200" cap="none" spc="-4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ย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/>
              <a:ea typeface="+mn-ea"/>
              <a:cs typeface="TH SarabunIT๙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1</a:t>
            </a:r>
            <a:r>
              <a:rPr kumimoji="0" sz="32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.</a:t>
            </a:r>
            <a:r>
              <a:rPr kumimoji="0" sz="32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ผ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ู้สู</a:t>
            </a:r>
            <a:r>
              <a:rPr kumimoji="0" sz="3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ง</a:t>
            </a:r>
            <a:r>
              <a:rPr kumimoji="0" sz="32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อ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าย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ุ</a:t>
            </a:r>
            <a:r>
              <a:rPr kumimoji="0" sz="32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 </a:t>
            </a:r>
            <a:r>
              <a:rPr kumimoji="0" sz="3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(</a:t>
            </a:r>
            <a:r>
              <a:rPr kumimoji="0" sz="32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ผ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ู้</a:t>
            </a:r>
            <a:r>
              <a:rPr kumimoji="0" sz="3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ท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ี่</a:t>
            </a:r>
            <a:r>
              <a:rPr kumimoji="0" sz="3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ม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ี</a:t>
            </a:r>
            <a:r>
              <a:rPr kumimoji="0" sz="32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อ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าย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ุ</a:t>
            </a:r>
            <a:r>
              <a:rPr kumimoji="0" sz="32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 </a:t>
            </a:r>
            <a:r>
              <a:rPr kumimoji="0" sz="3200" b="1" i="0" u="none" strike="noStrike" kern="1200" cap="none" spc="-2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6</a:t>
            </a:r>
            <a:r>
              <a:rPr kumimoji="0" sz="3200" b="1" i="0" u="none" strike="noStrike" kern="120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0</a:t>
            </a:r>
            <a:r>
              <a:rPr kumimoji="0" sz="32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 </a:t>
            </a:r>
            <a:r>
              <a:rPr kumimoji="0" sz="32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ป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ี</a:t>
            </a:r>
            <a:r>
              <a:rPr kumimoji="0" sz="32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 </a:t>
            </a:r>
            <a:r>
              <a:rPr kumimoji="0" sz="32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บ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ิ</a:t>
            </a:r>
            <a:r>
              <a:rPr kumimoji="0" sz="32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บ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ู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ณ์</a:t>
            </a:r>
            <a:r>
              <a:rPr kumimoji="0" sz="3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ข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ึ้</a:t>
            </a:r>
            <a:r>
              <a:rPr kumimoji="0" sz="3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น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ไ</a:t>
            </a:r>
            <a:r>
              <a:rPr kumimoji="0" sz="3200" b="1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ป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)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/>
              <a:ea typeface="+mn-ea"/>
              <a:cs typeface="TH SarabunIT๙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2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.</a:t>
            </a:r>
            <a:r>
              <a:rPr kumimoji="0" sz="3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 </a:t>
            </a:r>
            <a:r>
              <a:rPr kumimoji="0" sz="32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บ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ุ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ค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ล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3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ก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ส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3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ธ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ณสุ</a:t>
            </a:r>
            <a:r>
              <a:rPr kumimoji="0" sz="3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ข</a:t>
            </a:r>
            <a:r>
              <a:rPr kumimoji="0" sz="3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ใ</a:t>
            </a:r>
            <a:r>
              <a:rPr kumimoji="0" sz="3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น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สั</a:t>
            </a:r>
            <a:r>
              <a:rPr kumimoji="0" sz="3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ง</a:t>
            </a:r>
            <a:r>
              <a:rPr kumimoji="0" sz="3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ก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ั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ด</a:t>
            </a:r>
            <a:r>
              <a:rPr kumimoji="0" sz="3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ก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ะ</a:t>
            </a:r>
            <a:r>
              <a:rPr kumimoji="0" sz="3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ท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รว</a:t>
            </a:r>
            <a:r>
              <a:rPr kumimoji="0" sz="3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ง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ส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3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ธ</a:t>
            </a:r>
            <a:r>
              <a:rPr kumimoji="0" sz="32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ณสุ</a:t>
            </a:r>
            <a:r>
              <a:rPr kumimoji="0" sz="32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ข</a:t>
            </a:r>
            <a:r>
              <a:rPr kumimoji="0" sz="3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ก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ะ</a:t>
            </a:r>
            <a:r>
              <a:rPr kumimoji="0" sz="3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ท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รว</a:t>
            </a:r>
            <a:r>
              <a:rPr kumimoji="0" sz="3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ง</a:t>
            </a:r>
            <a:r>
              <a:rPr kumimoji="0" sz="3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ท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ี</a:t>
            </a:r>
            <a:r>
              <a:rPr kumimoji="0" sz="32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่</a:t>
            </a:r>
            <a:r>
              <a:rPr kumimoji="0" sz="3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เ</a:t>
            </a:r>
            <a:r>
              <a:rPr kumimoji="0" sz="3200" b="1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ก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ี</a:t>
            </a:r>
            <a:r>
              <a:rPr kumimoji="0" sz="3200" b="1" i="0" u="none" strike="noStrike" kern="1200" cap="none" spc="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่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ย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ว</a:t>
            </a:r>
            <a:r>
              <a:rPr kumimoji="0" sz="3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ข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้</a:t>
            </a:r>
            <a:r>
              <a:rPr kumimoji="0" sz="32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อ</a:t>
            </a:r>
            <a:r>
              <a:rPr kumimoji="0" sz="32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ง</a:t>
            </a:r>
            <a:r>
              <a:rPr kumimoji="0" sz="3200" b="1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แ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ล</a:t>
            </a:r>
            <a:r>
              <a:rPr kumimoji="0" sz="3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ะ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ภ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ค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ี</a:t>
            </a:r>
            <a:r>
              <a:rPr kumimoji="0" sz="3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เ</a:t>
            </a:r>
            <a:r>
              <a:rPr kumimoji="0" sz="32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ค</a:t>
            </a:r>
            <a:r>
              <a:rPr kumimoji="0" sz="32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ื</a:t>
            </a:r>
            <a:r>
              <a:rPr kumimoji="0" sz="32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อ</a:t>
            </a:r>
            <a:r>
              <a:rPr kumimoji="0" sz="3200" b="1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ข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่</a:t>
            </a:r>
            <a:r>
              <a:rPr kumimoji="0" sz="3200" b="1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ย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/>
              <a:ea typeface="+mn-ea"/>
              <a:cs typeface="TH SarabunIT๙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1200" cap="none" spc="-2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3</a:t>
            </a:r>
            <a:r>
              <a: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.</a:t>
            </a:r>
            <a:r>
              <a:rPr kumimoji="0" sz="32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 </a:t>
            </a:r>
            <a:r>
              <a:rPr kumimoji="0" sz="3200" b="1" i="0" u="none" strike="noStrike" kern="1200" cap="none" spc="-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พ</a:t>
            </a:r>
            <a:r>
              <a:rPr kumimoji="0" sz="3200" b="1" i="0" u="none" strike="noStrike" kern="120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sz="3200" b="1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ะ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ส</a:t>
            </a:r>
            <a:r>
              <a:rPr kumimoji="0" sz="3200" b="1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ง</a:t>
            </a:r>
            <a:r>
              <a:rPr kumimoji="0" sz="3200" b="1" i="0" u="none" strike="noStrike" kern="1200" cap="none" spc="-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ฆ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์</a:t>
            </a:r>
            <a:r>
              <a:rPr kumimoji="0" sz="3200" b="1" i="0" u="none" strike="noStrike" kern="1200" cap="none" spc="-7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แ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ล</a:t>
            </a:r>
            <a:r>
              <a:rPr kumimoji="0" sz="3200" b="1" i="0" u="none" strike="noStrike" kern="1200" cap="none" spc="2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ะ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ส</a:t>
            </a:r>
            <a:r>
              <a:rPr kumimoji="0" sz="3200" b="1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า</a:t>
            </a:r>
            <a:r>
              <a:rPr kumimoji="0" sz="3200" b="1" i="0" u="none" strike="noStrike" kern="1200" cap="none" spc="15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ม</a:t>
            </a:r>
            <a:r>
              <a:rPr kumimoji="0" sz="3200" b="1" i="0" u="none" strike="noStrike" kern="1200" cap="none" spc="-3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เ</a:t>
            </a:r>
            <a:r>
              <a:rPr kumimoji="0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ณ</a:t>
            </a:r>
            <a:r>
              <a:rPr kumimoji="0" sz="3200" b="1" i="0" u="none" strike="noStrike" kern="1200" cap="none" spc="-2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ร</a:t>
            </a:r>
            <a:r>
              <a:rPr kumimoji="0" lang="th-TH" sz="32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/>
                <a:ea typeface="+mn-ea"/>
                <a:cs typeface="TH SarabunIT๙"/>
              </a:rPr>
              <a:t>ทั้งจังหวัดสตูล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/>
              <a:ea typeface="+mn-ea"/>
              <a:cs typeface="TH SarabunIT๙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36480" y="264159"/>
            <a:ext cx="2123439" cy="1087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2225039" cy="162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37600" y="4785359"/>
            <a:ext cx="3454400" cy="20726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" y="4815840"/>
            <a:ext cx="3464558" cy="20421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3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ย้อนยุค">
  <a:themeElements>
    <a:clrScheme name="ย้อนยุค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ย้อนยุค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ย้อนยุค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F496CB"/>
    </a:accent1>
    <a:accent2>
      <a:srgbClr val="BC356F"/>
    </a:accent2>
    <a:accent3>
      <a:srgbClr val="E65331"/>
    </a:accent3>
    <a:accent4>
      <a:srgbClr val="F27E19"/>
    </a:accent4>
    <a:accent5>
      <a:srgbClr val="F2AC19"/>
    </a:accent5>
    <a:accent6>
      <a:srgbClr val="BC80E0"/>
    </a:accent6>
    <a:hlink>
      <a:srgbClr val="EF5285"/>
    </a:hlink>
    <a:folHlink>
      <a:srgbClr val="F77F90"/>
    </a:folHlink>
  </a:clrScheme>
  <a:fontScheme name="Facet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F496CB"/>
    </a:accent1>
    <a:accent2>
      <a:srgbClr val="BC356F"/>
    </a:accent2>
    <a:accent3>
      <a:srgbClr val="E65331"/>
    </a:accent3>
    <a:accent4>
      <a:srgbClr val="F27E19"/>
    </a:accent4>
    <a:accent5>
      <a:srgbClr val="F2AC19"/>
    </a:accent5>
    <a:accent6>
      <a:srgbClr val="BC80E0"/>
    </a:accent6>
    <a:hlink>
      <a:srgbClr val="EF5285"/>
    </a:hlink>
    <a:folHlink>
      <a:srgbClr val="F77F90"/>
    </a:folHlink>
  </a:clrScheme>
  <a:fontScheme name="Facet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F496CB"/>
    </a:accent1>
    <a:accent2>
      <a:srgbClr val="BC356F"/>
    </a:accent2>
    <a:accent3>
      <a:srgbClr val="E65331"/>
    </a:accent3>
    <a:accent4>
      <a:srgbClr val="F27E19"/>
    </a:accent4>
    <a:accent5>
      <a:srgbClr val="F2AC19"/>
    </a:accent5>
    <a:accent6>
      <a:srgbClr val="BC80E0"/>
    </a:accent6>
    <a:hlink>
      <a:srgbClr val="EF5285"/>
    </a:hlink>
    <a:folHlink>
      <a:srgbClr val="F77F90"/>
    </a:folHlink>
  </a:clrScheme>
  <a:fontScheme name="Facet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F496CB"/>
    </a:accent1>
    <a:accent2>
      <a:srgbClr val="BC356F"/>
    </a:accent2>
    <a:accent3>
      <a:srgbClr val="E65331"/>
    </a:accent3>
    <a:accent4>
      <a:srgbClr val="F27E19"/>
    </a:accent4>
    <a:accent5>
      <a:srgbClr val="F2AC19"/>
    </a:accent5>
    <a:accent6>
      <a:srgbClr val="BC80E0"/>
    </a:accent6>
    <a:hlink>
      <a:srgbClr val="EF5285"/>
    </a:hlink>
    <a:folHlink>
      <a:srgbClr val="F77F90"/>
    </a:folHlink>
  </a:clrScheme>
  <a:fontScheme name="Facet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Facet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2697</TotalTime>
  <Words>5385</Words>
  <Application>Microsoft Office PowerPoint</Application>
  <PresentationFormat>แบบจอกว้าง</PresentationFormat>
  <Paragraphs>1080</Paragraphs>
  <Slides>113</Slides>
  <Notes>9</Notes>
  <HiddenSlides>1</HiddenSlides>
  <MMClips>0</MMClips>
  <ScaleCrop>false</ScaleCrop>
  <HeadingPairs>
    <vt:vector size="8" baseType="variant">
      <vt:variant>
        <vt:lpstr>ฟอนต์ที่ถูกใช้</vt:lpstr>
      </vt:variant>
      <vt:variant>
        <vt:i4>16</vt:i4>
      </vt:variant>
      <vt:variant>
        <vt:lpstr>ธีม</vt:lpstr>
      </vt:variant>
      <vt:variant>
        <vt:i4>5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ชื่อเรื่องสไลด์</vt:lpstr>
      </vt:variant>
      <vt:variant>
        <vt:i4>113</vt:i4>
      </vt:variant>
    </vt:vector>
  </HeadingPairs>
  <TitlesOfParts>
    <vt:vector size="135" baseType="lpstr">
      <vt:lpstr>Agency FB</vt:lpstr>
      <vt:lpstr>Angsana New</vt:lpstr>
      <vt:lpstr>Arial</vt:lpstr>
      <vt:lpstr>Calibri</vt:lpstr>
      <vt:lpstr>Calibri Light</vt:lpstr>
      <vt:lpstr>Cloud</vt:lpstr>
      <vt:lpstr>Cordia New</vt:lpstr>
      <vt:lpstr>Franklin Gothic Book</vt:lpstr>
      <vt:lpstr>Helvetica</vt:lpstr>
      <vt:lpstr>LilyUPC</vt:lpstr>
      <vt:lpstr>Open Sans</vt:lpstr>
      <vt:lpstr>Tahoma</vt:lpstr>
      <vt:lpstr>TH SarabunIT๙</vt:lpstr>
      <vt:lpstr>TH SarabunPSK</vt:lpstr>
      <vt:lpstr>Times New Roman</vt:lpstr>
      <vt:lpstr>Wingdings</vt:lpstr>
      <vt:lpstr>Office Theme</vt:lpstr>
      <vt:lpstr>Template PresentationGO</vt:lpstr>
      <vt:lpstr>1_Office Theme</vt:lpstr>
      <vt:lpstr>ธีมของ Office</vt:lpstr>
      <vt:lpstr>ย้อนยุค</vt:lpstr>
      <vt:lpstr>เวิร์กชีต</vt:lpstr>
      <vt:lpstr>ประชุมชี้แจงแนวทางการดำเนินงานส่งเสริมสุขภาพ ปีงบประมาณ พ.ศ.2564</vt:lpstr>
      <vt:lpstr>งานนำเสนอ PowerPoint</vt:lpstr>
      <vt:lpstr>บทบาทหน้าที่กลุ่มงานส่งเสริมสุขภาพ</vt:lpstr>
      <vt:lpstr>ภารกิจกลุ่มงานส่งเสริมสุขภาพ</vt:lpstr>
      <vt:lpstr>งานนำเสนอ PowerPoint</vt:lpstr>
      <vt:lpstr>งานนำเสนอ PowerPoint</vt:lpstr>
      <vt:lpstr>ตัวชี้วัด ระดับ คป.สอ. ปี 2564 (งานแม่และเด็ก)</vt:lpstr>
      <vt:lpstr>ข้อมูลพื้นฐานตัวชี้วัดร้อยละของหญิงหลังคลอดได้รับการดูแลครบ 3 ครั้ง ตามเกณฑ์</vt:lpstr>
      <vt:lpstr>มารดาเสียชีวิต (ต่อแสนการเกิดมีชีพ)</vt:lpstr>
      <vt:lpstr>งานนำเสนอ PowerPoint</vt:lpstr>
      <vt:lpstr>งานนำเสนอ PowerPoint</vt:lpstr>
      <vt:lpstr>งานนำเสนอ PowerPoint</vt:lpstr>
      <vt:lpstr>ร้อยละของหญิงตั้งครรภ์ได้รับการฝากครรภ์ครั้งแรกเมื่ออายุครรภ์&lt;12 สัปดาห์(ร้อยละ 75)</vt:lpstr>
      <vt:lpstr>ร้อยละของหญิงตั้งครรภ์ได้รับการดูแล 5 ครั้งตามเกณฑ์คุณภาพ (ร้อยละ 75 )</vt:lpstr>
      <vt:lpstr>ร้อยละของหญิงหลังคลอดได้รับการดูแลครบ 3 ครั้งตามเกณฑ์ (ร้อยละ 75)</vt:lpstr>
      <vt:lpstr>ภาวะโลหิตจางในหญิงตั้งครรภ์ที่มาฝากครรภ์ครั้งแรก (ไม่เกินร้อยละ18)</vt:lpstr>
      <vt:lpstr>ทารกแรกเกิดมีน้ำหนักน้อยกว่า 2500 กรัม (ร้อยละ 7)</vt:lpstr>
      <vt:lpstr>ร้อยละหญิงตั้งครรภ์ที่ได้รับยาเม็ดเสริมไอโอดีนธาตุเหล็ก และโฟลิก (ร้อยละ 100)</vt:lpstr>
      <vt:lpstr>หญิงตั้งครรภ์ที่มีภาวะเสี่ยงได้รับการเว้นช่วงระยะการมีบุตรหลังคลอด</vt:lpstr>
      <vt:lpstr>วิธีที่ใช้ในการเว้นช่วงระยะการมีบุตรหลังคลอดของหญิงตั้งครรภ์เสี่ยง</vt:lpstr>
      <vt:lpstr>SAVE MOM</vt:lpstr>
      <vt:lpstr>ระบุชื่อหญิงตั้งครรภ์ ทำให้ทราบพิกัดบ้าน เพื่อสะดวกในการติดตาม</vt:lpstr>
      <vt:lpstr>งานนำเสนอ PowerPoint</vt:lpstr>
      <vt:lpstr>งานนำเสนอ PowerPoint</vt:lpstr>
      <vt:lpstr>ระดับไอโอดีนในปัสสาวะหญิงตั้งครรภ์ ปี 2556-2563 จังหวัดสตูล</vt:lpstr>
      <vt:lpstr>ความก้าวหน้า โครงการ 9 ย่างเพื่อสร้างลูก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กราฟแสดงผลการดำเนินงานเฝ้าระวังภาวะโภชนาการ (ชั่งน้ำหนักวัดส่วนสูง) ปีงบประมาณ ๒๕๖๓ (ปีการศึกษา ๒๕๖๒)</vt:lpstr>
      <vt:lpstr>กราฟแสดงผลการดำเนินงานเฝ้าระวังภาวะโภชนาการ สูงดีและสมส่วน  ปีงบประมาณ ๒๕๖๓ (ปีการศึกษา ๒๕๖๒)</vt:lpstr>
      <vt:lpstr>กราฟแสดงผลการดำเนินงานเฝ้าระวังภาวะโภชนาการภาวะอ้วน (เริ่มอ้วนและอ้วน) ปี ๒๕๖๐ - ๒๕๖๓</vt:lpstr>
      <vt:lpstr>กราฟแสดงผลการดำเนินงานเฝ้าระวังภาวะโภชนาการภาวะผอม  ปีงบประมาณ ๒๕๖๓ (ปีการศึกษา ๒๕๖๒) </vt:lpstr>
      <vt:lpstr>กราฟแสดงผลการดำเนินงานเฝ้าระวังภาวะโภชนาการภาวะเตี้ย ปีงบประมาณ ๒๕๖๓ (ปีการศึกษา ๒๕๖๒) </vt:lpstr>
      <vt:lpstr>งานนำเสนอ PowerPoint</vt:lpstr>
      <vt:lpstr>มาตรการและแผนงานโครงการที่ดำเนินการปีงบประมาณ ๒๕๖๔</vt:lpstr>
      <vt:lpstr>ปัจจัยความสำเร็จและปัญหาอุปสรรคการดำเนินงาน</vt:lpstr>
      <vt:lpstr>เด็กไทยสายตาดี 2564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งานส่งเสริมสุขภาพวัยรุ่น จังหวัดสตูล  ปีงบประมาณ 2563</vt:lpstr>
      <vt:lpstr>งานนำเสนอ PowerPoint</vt:lpstr>
      <vt:lpstr>สรุปผลการดำเนินงานส่งเสริมสุขภาพวัยรุ่น ปีงบประมาณ พ.ศ.2563</vt:lpstr>
      <vt:lpstr>สรุปผลการดำเนินงานส่งเสริมสุขภาพวัยรุ่น ปีงบประมาณ พ.ศ.2563</vt:lpstr>
      <vt:lpstr>สรุปผลการดำเนินงานส่งเสริมสุขภาพวัยรุ่น ปีงบประมาณ พ.ศ.2563</vt:lpstr>
      <vt:lpstr>สรุปผลการดำเนินงานส่งเสริมสุขภาพวัยรุ่น ปีงบประมาณ พ.ศ.2563</vt:lpstr>
      <vt:lpstr>สรุปผลการดำเนินงานส่งเสริมสุขภาพวัยรุ่น ปีงบประมาณ พ.ศ.2563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การเก็บข้อมูลผ่าน app H4U (สมุดสุขภาพประชาชน)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การส่งเสริมสุขภาพวัยรุ่น จังหวัดสตูล  ปีงบประมาณ 2563</dc:title>
  <dc:creator>joo</dc:creator>
  <cp:lastModifiedBy>ASUS</cp:lastModifiedBy>
  <cp:revision>370</cp:revision>
  <dcterms:created xsi:type="dcterms:W3CDTF">2020-08-11T04:39:48Z</dcterms:created>
  <dcterms:modified xsi:type="dcterms:W3CDTF">2020-12-24T05:26:46Z</dcterms:modified>
</cp:coreProperties>
</file>