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60" r:id="rId2"/>
    <p:sldMasterId id="2147483662" r:id="rId3"/>
  </p:sldMasterIdLst>
  <p:notesMasterIdLst>
    <p:notesMasterId r:id="rId37"/>
  </p:notesMasterIdLst>
  <p:sldIdLst>
    <p:sldId id="668" r:id="rId4"/>
    <p:sldId id="686" r:id="rId5"/>
    <p:sldId id="688" r:id="rId6"/>
    <p:sldId id="689" r:id="rId7"/>
    <p:sldId id="274" r:id="rId8"/>
    <p:sldId id="261" r:id="rId9"/>
    <p:sldId id="262" r:id="rId10"/>
    <p:sldId id="275" r:id="rId11"/>
    <p:sldId id="263" r:id="rId12"/>
    <p:sldId id="264" r:id="rId13"/>
    <p:sldId id="265" r:id="rId14"/>
    <p:sldId id="276" r:id="rId15"/>
    <p:sldId id="277" r:id="rId16"/>
    <p:sldId id="266" r:id="rId17"/>
    <p:sldId id="257" r:id="rId18"/>
    <p:sldId id="258" r:id="rId19"/>
    <p:sldId id="260" r:id="rId20"/>
    <p:sldId id="271" r:id="rId21"/>
    <p:sldId id="259" r:id="rId22"/>
    <p:sldId id="691" r:id="rId23"/>
    <p:sldId id="692" r:id="rId24"/>
    <p:sldId id="704" r:id="rId25"/>
    <p:sldId id="706" r:id="rId26"/>
    <p:sldId id="693" r:id="rId27"/>
    <p:sldId id="694" r:id="rId28"/>
    <p:sldId id="695" r:id="rId29"/>
    <p:sldId id="696" r:id="rId30"/>
    <p:sldId id="701" r:id="rId31"/>
    <p:sldId id="700" r:id="rId32"/>
    <p:sldId id="705" r:id="rId33"/>
    <p:sldId id="707" r:id="rId34"/>
    <p:sldId id="708" r:id="rId35"/>
    <p:sldId id="7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A4"/>
    <a:srgbClr val="E4A88E"/>
    <a:srgbClr val="ED3131"/>
    <a:srgbClr val="FD8F63"/>
    <a:srgbClr val="C3BF05"/>
    <a:srgbClr val="CBC32B"/>
    <a:srgbClr val="FED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46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25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7D856-7704-4111-8AFB-59DFCD8D7B6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3D3C-1F41-4183-BFBD-1F970AB1E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1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Thai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Recommended Daily Intakes (</a:t>
            </a:r>
            <a:r>
              <a:rPr 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Thai RDI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) </a:t>
            </a:r>
            <a:r>
              <a:rPr lang="th-TH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หมาย</a:t>
            </a:r>
            <a:r>
              <a:rPr lang="th-TH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ถึง ปริมาณสารอาหารที่แนะนำให้บริโภคต่อวัน สำหรับคนไทย อายุตั้งแต่ 6 ปีขึ้นไป โดยคิดจาก</a:t>
            </a:r>
            <a:r>
              <a:rPr lang="th-TH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ความ</a:t>
            </a:r>
            <a:r>
              <a:rPr lang="th-TH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ต้องการพลังงานวันละ 2,000 แคลอรี (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calorie)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7C0E4-4682-43A1-81C8-6B7B1A77267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266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F00FB-EFD4-4199-B43F-9BA6669B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138F01-22B9-44EC-BAD2-C6B02112A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006ACC-FC7F-474C-9732-A3CC90A0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8BE43E-25D1-4E67-9871-82BFE6CD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48BA32-5DF2-48F4-867D-81452F65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4582F-3039-4657-8329-D58658EE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CC9D32-1D91-4044-A85D-F8974E792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CC588-F820-44AE-BA91-A750A517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99BBA-2013-4B28-BE8B-5848CD34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833E2-AD4A-47E2-9F7F-EFAEC679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DF4A0F-3F6A-4FFE-9454-367189B59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B80748-7727-4A27-91A3-09AD2735B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9DB2ED-8F65-415E-AE04-E1817B22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A0E82C-3119-4FC0-80BE-A49337BD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757950-4721-472E-B618-0D1862B0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 dirty="0">
                  <a:solidFill>
                    <a:schemeClr val="accent2">
                      <a:lumMod val="50000"/>
                    </a:schemeClr>
                  </a:solidFill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96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5342310-9455-421A-BAB6-3B6301A0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5E4307FA-258D-4EDF-993A-4F9D22131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2BFECE3-91E8-4AA1-9864-9DE3796B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D090EE3-5EDF-4A99-86C2-1194FB87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05A4A9E-5B20-4B81-A550-71F7BAD0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8337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C23CB5B-BF98-4768-A821-9BBFFA30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4C62AD7B-EB34-4F44-AB37-7B031A459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8D31FDE2-0676-4CCA-8629-AFFF61C1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17D97CB-00DC-4FAC-AFE5-3F05F8D4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11FBD0D3-53F6-407D-B366-7B4C8167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388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B863375D-F5A9-4A65-939B-1135E086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5381BD5D-90D5-4443-B1D6-10A6537B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A050C65-E861-4805-BA0A-C3955975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B7C289AA-75BD-4799-8130-1DD7ABB1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7721B36-7D5F-4700-8721-C737BD86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209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B6834EBB-9C8C-4230-A0A6-1020FCD4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141A1B87-0B9F-4342-B5C9-432890931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A2114ABD-A9D3-4430-9AC6-065E40792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7D3F2E3C-72EA-4A1A-A1FD-5CF26DE1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294D3A5B-A929-440D-8B17-A884AA73F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667DE04A-6168-4CD4-95E7-050C1DFC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7180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6966324-0666-47E7-8274-10DEC02F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99350D80-A013-4BFC-9203-F60634D06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E4886318-19FE-459E-9D77-50052CE1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79126203-1833-4628-80E6-B5FAF11E9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0DB93572-ABAD-47A8-8F85-49B191B35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B8F0F3FD-B3EB-4886-83ED-B8DBD565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BCBEC51A-3784-49E3-8864-F6FC697B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A891C7DF-E43D-4F2E-AABA-1EFC16DC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752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E1C0B27-CDB3-4931-BA93-1E0655E2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95422ADE-1EFD-4E1A-8F37-7172162A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7B95A6B4-28F5-4A46-AD45-0662C7D0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819ED0C5-66A9-4799-B06F-C9500B8D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0787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F724502D-5664-48F8-9F48-305F7063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9EF12684-3891-4D8F-A848-09BFCE1AB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295E4261-BF34-4424-A99D-173943DB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65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49280-6657-45A4-8C0B-FB0D42DF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6A3C79-E5FA-4C40-AE75-5A84939F1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80268D-296E-4A18-80ED-9A6D0DDF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A316-4A9D-445F-ABEF-EB85D148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FF1A0C-0297-4C7F-87B7-3BA020A8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B33E9BC-BF4B-404D-A841-1D255B22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410A0DDA-C6E8-48F2-A354-6A18AF851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E260A026-A353-4968-BCAE-101634DBD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92436FD9-05F1-44F5-A841-094E2096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DD446E86-F3BB-494B-9383-2D660A49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97E66B26-A7E9-4D6C-8710-029AE3E29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0472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B5C3767-7262-4B7A-AAFB-0EF363D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D9835309-89C6-4B36-9D18-8C2FAA079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459495D0-E051-4CBA-A123-FE1B9EDD7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A6158D45-A477-491D-BC17-1E8E98BB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65A714DE-E18E-434C-877B-94559812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F9D61A1E-B425-43B7-8029-963F2963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237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EEA9469-092B-49C6-B00B-739B6F89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EEE24868-3CDB-4B5A-95DE-B53815A06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8E39213C-6634-4903-A8D3-E6C42561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3D6C0B81-35F5-440A-81DB-4875936B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EE253CA7-FFF2-4973-B8E7-159AD5D8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0245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1B111984-EEEA-4CC7-B4E5-5D429D9BB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E23727C4-E68F-4868-8FA5-4ACE91483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6F5F3397-4B8C-495B-B0AD-F314744C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6EBF1841-DEEE-40A4-976B-D025B1E0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6E3E756-1E3B-44E1-86A8-6909FB0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313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4B47CA-CF83-487E-9782-E5964EE6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75CD4B-3D3E-441F-B487-2D2B6C349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C71D5C-1F8D-4AA7-800E-F8CB5738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2CB583-3298-495A-8056-A5C91B6C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90449-C26A-46B9-A159-F0ADBE72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7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C7916-9390-43D0-98F7-0CD73A73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739155-E2BC-46F7-B9BD-1558ABCCD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A04C2A-5F55-4D13-A066-5539A32F3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14D065-22C3-4FC6-B8F4-69239357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706617-C908-4C94-8987-7F9E4A24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02370C-AC44-436C-8738-E82FF829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317167-9CDD-4549-AF48-E7C1B547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E8049C-C65E-4AC5-825B-A0D759E37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F316FD-380B-4C5F-8EEF-6BF1E6313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FE15EF-A911-4CBC-ADB6-3906C5964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5C6A710-E882-447A-A741-5415CEEE7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38CD41B-DEF1-4C1C-8A41-017B781F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8EE05B5-D70C-4D0D-9785-58DFA39E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C758F6-0327-4785-9FAB-80BBD36B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0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DB8E4-F043-4F0A-9761-5CFF4AF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2C76BF-158F-49DF-84DA-D0ADDF0E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340E0E-BDCB-409B-8C5A-A9B46715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B6A715-A751-4DF3-9A13-9A1BEDDC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8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4A2170-1A6D-40AB-B385-B91EF0C9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911074-6E85-438B-972F-33E59819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0F97EA-DC21-4C01-BDE5-D8573EE7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7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14DA6-B4CF-46CA-80B6-E09AFFB6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6C0B6-6DE5-4338-9740-52AC1587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D03E82-ED97-4F49-B699-7EF895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636486-DCB9-4C68-BE1B-0F27330D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5FF818-5582-47DE-A4D3-67BFFE1F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9A598B-4CC5-43DC-A433-EF36EF37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52D57-A9A6-4B1E-BA13-E24F7E6C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6AA8BB-161F-448F-988C-CB6C9A069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B578C0-846A-4042-B5C6-0AFC02AB2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32544C-6AE7-4FBF-B9FA-4F189C0D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9116CC-99E2-41FE-B742-D4B94470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497BF3-9625-4138-8CC7-577689D5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44B70F8-5E5C-4C00-9031-7190A440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5B2ED4-9DF5-4D5E-9883-68F12C5A6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F8AA63-345A-429D-B68D-9E7DAF2C1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4D039-4613-4C44-A7B9-0F4F9E53F5D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3FC390-F232-48BB-B25F-B253EB7BF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28BED3-5FB7-4218-A66E-24327A417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7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FF0D8F3F-CDC4-4A0B-BE79-7E584015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08FA9C1F-A4C9-4D31-981A-215EE33B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85C0BDD-ABA6-4E64-96AD-3398F70B7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B8FD6-7995-4C65-B27E-029A13AAF0BE}" type="datetimeFigureOut">
              <a:rPr lang="th-TH" smtClean="0"/>
              <a:t>28/01/64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830BC6C9-FFA5-4879-9E42-09A9E269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E9BC4648-6EC2-4596-9C04-2A2D2ACCC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1A2CE-9688-49CA-B93C-22308B9E10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500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2D10170B-D809-4376-AA0D-EC1758E47D33}"/>
              </a:ext>
            </a:extLst>
          </p:cNvPr>
          <p:cNvSpPr txBox="1"/>
          <p:nvPr/>
        </p:nvSpPr>
        <p:spPr>
          <a:xfrm>
            <a:off x="6096000" y="6055327"/>
            <a:ext cx="589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  กลุ่มงานส่งเสริมสุขภาพ สำนักงานสาธารณสุขจังหวัดสตูล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8" name="Picture 4" descr="ตารางการใช้ห้องประชุม">
            <a:extLst>
              <a:ext uri="{FF2B5EF4-FFF2-40B4-BE49-F238E27FC236}">
                <a16:creationId xmlns:a16="http://schemas.microsoft.com/office/drawing/2014/main" xmlns="" id="{D9E8BFC4-A33E-4E5C-8298-91207F3B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04645"/>
            <a:ext cx="4876800" cy="27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092FA3-6EB4-49CB-ADF4-B1F93156CF85}"/>
              </a:ext>
            </a:extLst>
          </p:cNvPr>
          <p:cNvSpPr txBox="1"/>
          <p:nvPr/>
        </p:nvSpPr>
        <p:spPr>
          <a:xfrm>
            <a:off x="1174470" y="296321"/>
            <a:ext cx="10088217" cy="2308324"/>
          </a:xfrm>
          <a:prstGeom prst="rect">
            <a:avLst/>
          </a:prstGeom>
          <a:noFill/>
          <a:ln w="28575">
            <a:solidFill>
              <a:srgbClr val="FD8F6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ประชุมชี้แจงรายละเอียดการดำเนินงาน</a:t>
            </a:r>
            <a:b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โครงการส่งเสริมสาวไทยแก้มแดงด้วยยา</a:t>
            </a:r>
            <a:r>
              <a:rPr lang="th-TH" sz="3600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เม็ดโฟลิก</a:t>
            </a: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จังหวัดสตูล </a:t>
            </a:r>
            <a:b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พ.ศ.2564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53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2D550F1-68CE-4F4B-87A9-F204553E52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th-TH" sz="4400" b="1" dirty="0"/>
              <a:t>ผลกระทบของภาวะโลหิตจางต่อภาวะการตั้งครรภ์</a:t>
            </a:r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B30EEE1B-B92B-4B7D-9AB1-F4268B57C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57" t="41490" r="25403" b="28047"/>
          <a:stretch/>
        </p:blipFill>
        <p:spPr>
          <a:xfrm>
            <a:off x="838198" y="1690688"/>
            <a:ext cx="10515601" cy="4452661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8214DBB8-16FC-455E-B836-D1A9DAC4D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079523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81A43A4-01ED-4ADA-B935-82D8D548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th-TH" b="1" dirty="0"/>
              <a:t>การลดความเสี่ยงของปัญหาภาวะโลหิตจาง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A9ADC5FF-EA31-42B0-9DA0-3E9FCFCC2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17" t="22312" r="30916" b="40287"/>
          <a:stretch/>
        </p:blipFill>
        <p:spPr>
          <a:xfrm>
            <a:off x="1167427" y="1690688"/>
            <a:ext cx="9538304" cy="2792535"/>
          </a:xfrm>
        </p:spPr>
      </p:pic>
      <p:sp>
        <p:nvSpPr>
          <p:cNvPr id="3" name="ดาว: 5 แฉก 2">
            <a:extLst>
              <a:ext uri="{FF2B5EF4-FFF2-40B4-BE49-F238E27FC236}">
                <a16:creationId xmlns:a16="http://schemas.microsoft.com/office/drawing/2014/main" xmlns="" id="{169382F1-27BE-4357-961E-62D0B9E91809}"/>
              </a:ext>
            </a:extLst>
          </p:cNvPr>
          <p:cNvSpPr/>
          <p:nvPr/>
        </p:nvSpPr>
        <p:spPr>
          <a:xfrm>
            <a:off x="1837678" y="1376038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51B27992-129C-4D61-86ED-7BF019C627F2}"/>
              </a:ext>
            </a:extLst>
          </p:cNvPr>
          <p:cNvSpPr txBox="1"/>
          <p:nvPr/>
        </p:nvSpPr>
        <p:spPr>
          <a:xfrm>
            <a:off x="1705992" y="4854679"/>
            <a:ext cx="878001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เสริมด้วยยาโฟลิก เอฟ  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จีพี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โอ(กรดโฟลิก 400 ไมโครกรัม) วันละ 1 ครั้ง อย่างน้อย 2 เดือนก่อนวางแผนตั้งครรภ์และรับประทานต่อเนื่องจนครบ12 สัปดาห์หลังตั้งครรภ์</a:t>
            </a:r>
          </a:p>
        </p:txBody>
      </p:sp>
      <p:sp>
        <p:nvSpPr>
          <p:cNvPr id="6" name="ดาว: 5 แฉก 5">
            <a:extLst>
              <a:ext uri="{FF2B5EF4-FFF2-40B4-BE49-F238E27FC236}">
                <a16:creationId xmlns:a16="http://schemas.microsoft.com/office/drawing/2014/main" xmlns="" id="{20B3D7AC-8F32-4CE8-88A7-D4D54132166E}"/>
              </a:ext>
            </a:extLst>
          </p:cNvPr>
          <p:cNvSpPr/>
          <p:nvPr/>
        </p:nvSpPr>
        <p:spPr>
          <a:xfrm>
            <a:off x="923278" y="471011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A1289CB-5E7B-4ED4-81B0-9B9A1265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18755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650B5B8F-874A-4D59-92B3-1F25233D24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ธาตุเหล็กกับหญิงวัยเจริญพันธุ์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E73332A8-2B76-4F85-B5B0-CBA22B5E4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14" t="27617" r="28157" b="61501"/>
          <a:stretch/>
        </p:blipFill>
        <p:spPr>
          <a:xfrm>
            <a:off x="682587" y="1973062"/>
            <a:ext cx="10999361" cy="2911875"/>
          </a:xfr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01707F04-D41B-4ED4-9014-74137AE1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16731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0B259D9-D948-4145-969A-858C9DCBDE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ปริมาณธาตุเหล็กที่ควรได้รับ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10EBF183-0FD0-4FEE-892E-15160892B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441" t="51519" r="26435" b="13626"/>
          <a:stretch/>
        </p:blipFill>
        <p:spPr>
          <a:xfrm>
            <a:off x="1482571" y="1411549"/>
            <a:ext cx="9614160" cy="4367813"/>
          </a:xfrm>
        </p:spPr>
      </p:pic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xmlns="" id="{B08C01C6-75D3-443E-890C-D4C216B04D7C}"/>
              </a:ext>
            </a:extLst>
          </p:cNvPr>
          <p:cNvSpPr/>
          <p:nvPr/>
        </p:nvSpPr>
        <p:spPr>
          <a:xfrm>
            <a:off x="2334827" y="502476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C0FE9D8-7264-4F70-8FFE-C553E02D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076" y="5155337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7CDCE31-6B1C-48F5-B4B6-AB1DC41D921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แหล่งอาหารของธาตุเหล็กและการดูดซึม</a:t>
            </a:r>
          </a:p>
        </p:txBody>
      </p:sp>
      <p:pic>
        <p:nvPicPr>
          <p:cNvPr id="9" name="ตัวแทนเนื้อหา 8">
            <a:extLst>
              <a:ext uri="{FF2B5EF4-FFF2-40B4-BE49-F238E27FC236}">
                <a16:creationId xmlns:a16="http://schemas.microsoft.com/office/drawing/2014/main" xmlns="" id="{85EB5E20-74FF-4908-B44E-2AE303423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80" t="28432" r="27469" b="44841"/>
          <a:stretch/>
        </p:blipFill>
        <p:spPr>
          <a:xfrm>
            <a:off x="1038034" y="1690688"/>
            <a:ext cx="10115931" cy="3524436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8BD80F56-DDCF-4546-A9C4-8E71A4370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03" y="5167312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ACD00D6-BDE9-48D0-95CE-3B2ED292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E914776D-1969-4451-8EC4-5957022F1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60" t="17823" r="19894" b="13422"/>
          <a:stretch/>
        </p:blipFill>
        <p:spPr>
          <a:xfrm>
            <a:off x="838200" y="309881"/>
            <a:ext cx="10515601" cy="6182995"/>
          </a:xfrm>
          <a:effectLst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6E2773E-E0B8-490C-A1F7-B300A3220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822426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22B6DFB-8C76-47D2-8853-32C22C48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38223E64-6CC5-4A7D-8653-3859AB57C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23" t="28023" r="20124" b="8934"/>
          <a:stretch/>
        </p:blipFill>
        <p:spPr>
          <a:xfrm>
            <a:off x="532659" y="365125"/>
            <a:ext cx="10892901" cy="6127750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C643ED1-29BE-4C73-B11E-49DA75675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876" y="4822426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810F8D3E-3C41-4BE7-91C4-A710DBFAD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047" y="365125"/>
            <a:ext cx="8723050" cy="631426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885A892A-0E49-4261-9107-24470C05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269" y="518755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25725C6-F10C-4E5B-A777-428708EC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สารอาหารที่ยับยั้งและขัดขวางดูดซึมธาตุเหล็กชนิดไม่ใช่ฮีม</a:t>
            </a:r>
          </a:p>
        </p:txBody>
      </p:sp>
      <p:pic>
        <p:nvPicPr>
          <p:cNvPr id="9" name="ตัวแทนเนื้อหา 8">
            <a:extLst>
              <a:ext uri="{FF2B5EF4-FFF2-40B4-BE49-F238E27FC236}">
                <a16:creationId xmlns:a16="http://schemas.microsoft.com/office/drawing/2014/main" xmlns="" id="{D24523DA-34DD-4A69-AF10-643D7B9AB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055" t="55758" r="24714" b="15973"/>
          <a:stretch/>
        </p:blipFill>
        <p:spPr>
          <a:xfrm>
            <a:off x="1438181" y="1690688"/>
            <a:ext cx="9125505" cy="4237947"/>
          </a:xfrm>
        </p:spPr>
      </p:pic>
      <p:sp>
        <p:nvSpPr>
          <p:cNvPr id="10" name="ดาว: 5 แฉก 9">
            <a:extLst>
              <a:ext uri="{FF2B5EF4-FFF2-40B4-BE49-F238E27FC236}">
                <a16:creationId xmlns:a16="http://schemas.microsoft.com/office/drawing/2014/main" xmlns="" id="{0E743A82-9DD2-4ADE-B040-6EC54CBABBDD}"/>
              </a:ext>
            </a:extLst>
          </p:cNvPr>
          <p:cNvSpPr/>
          <p:nvPr/>
        </p:nvSpPr>
        <p:spPr>
          <a:xfrm>
            <a:off x="838200" y="1873187"/>
            <a:ext cx="616259" cy="355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ดาว: 5 แฉก 10">
            <a:extLst>
              <a:ext uri="{FF2B5EF4-FFF2-40B4-BE49-F238E27FC236}">
                <a16:creationId xmlns:a16="http://schemas.microsoft.com/office/drawing/2014/main" xmlns="" id="{B7E83F00-5AC1-43F7-8379-17C939ADDFD6}"/>
              </a:ext>
            </a:extLst>
          </p:cNvPr>
          <p:cNvSpPr/>
          <p:nvPr/>
        </p:nvSpPr>
        <p:spPr>
          <a:xfrm>
            <a:off x="838200" y="2838697"/>
            <a:ext cx="616259" cy="355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ดาว: 5 แฉก 11">
            <a:extLst>
              <a:ext uri="{FF2B5EF4-FFF2-40B4-BE49-F238E27FC236}">
                <a16:creationId xmlns:a16="http://schemas.microsoft.com/office/drawing/2014/main" xmlns="" id="{C065B53F-E290-432E-B1DA-F56EFA6FEBCA}"/>
              </a:ext>
            </a:extLst>
          </p:cNvPr>
          <p:cNvSpPr/>
          <p:nvPr/>
        </p:nvSpPr>
        <p:spPr>
          <a:xfrm>
            <a:off x="796401" y="3755761"/>
            <a:ext cx="616259" cy="355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ดาว: 5 แฉก 12">
            <a:extLst>
              <a:ext uri="{FF2B5EF4-FFF2-40B4-BE49-F238E27FC236}">
                <a16:creationId xmlns:a16="http://schemas.microsoft.com/office/drawing/2014/main" xmlns="" id="{85062BE8-3543-4D29-9DE2-A301220C9B93}"/>
              </a:ext>
            </a:extLst>
          </p:cNvPr>
          <p:cNvSpPr/>
          <p:nvPr/>
        </p:nvSpPr>
        <p:spPr>
          <a:xfrm>
            <a:off x="821922" y="4800874"/>
            <a:ext cx="616259" cy="355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607692B-030F-4ED5-BC8E-310DCC216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983" y="518755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13F60E3-7B3B-4840-8AAC-E9CCB5C4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C73FDEA0-836A-4376-8251-3B179B5C2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4" t="12519" r="19894" b="6485"/>
          <a:stretch/>
        </p:blipFill>
        <p:spPr>
          <a:xfrm>
            <a:off x="838200" y="213064"/>
            <a:ext cx="10152355" cy="6279812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3B984A4-E9D5-4F6C-A656-74C70494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379" y="518755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3DC67F6-D839-4C26-BE58-8028D0D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2831"/>
          </a:xfrm>
          <a:solidFill>
            <a:srgbClr val="FEBEA4"/>
          </a:solidFill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AC260ECA-F3B5-4EF6-85D6-335EB1F3E570}"/>
              </a:ext>
            </a:extLst>
          </p:cNvPr>
          <p:cNvSpPr/>
          <p:nvPr/>
        </p:nvSpPr>
        <p:spPr>
          <a:xfrm rot="10800000">
            <a:off x="2279373" y="1044810"/>
            <a:ext cx="7845288" cy="5786685"/>
          </a:xfrm>
          <a:prstGeom prst="triangle">
            <a:avLst>
              <a:gd name="adj" fmla="val 49834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252743-EB1D-4849-91CE-96120BBDD838}"/>
              </a:ext>
            </a:extLst>
          </p:cNvPr>
          <p:cNvSpPr txBox="1"/>
          <p:nvPr/>
        </p:nvSpPr>
        <p:spPr>
          <a:xfrm>
            <a:off x="2557670" y="1018307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ปัจจุบันประเทศไทยกำลังเผชิญกับปัญหาเด็กเกิดน้อยด้อยคุณภาพ เนื่องจากหญิงวัยเจริญพันธุ์มีภาวะโลหิตจางจากการได้รับธาตุเหล็กจากการบริโภคอาหารไม่เพียงพต่อวัน ส่งผลกระทบโดยตรงต่อการตั้งครรภ์ มารดาตกเลือดหลังคลอด คลอดก่อนกำหนดและ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ทารกแรกคลอดน้ำหนักน้อยหรือต่ำกว่าเกณฑ์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A031AA5-F620-4238-86A0-A86B079A264A}"/>
              </a:ext>
            </a:extLst>
          </p:cNvPr>
          <p:cNvCxnSpPr>
            <a:cxnSpLocks/>
          </p:cNvCxnSpPr>
          <p:nvPr/>
        </p:nvCxnSpPr>
        <p:spPr>
          <a:xfrm>
            <a:off x="3273286" y="2453718"/>
            <a:ext cx="5883966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348096-B3A1-448A-9751-5251A4E7DC8D}"/>
              </a:ext>
            </a:extLst>
          </p:cNvPr>
          <p:cNvSpPr txBox="1"/>
          <p:nvPr/>
        </p:nvSpPr>
        <p:spPr>
          <a:xfrm>
            <a:off x="3684104" y="2343523"/>
            <a:ext cx="5062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จังหวัดสตูล พบหญิงตั้งครรภ์มีภาวะโลหิตจาง (ปี 2561 – 2563) ร้อยละ 13.71 15.50 และ13.44 และมีทารกเกิดมีชีพอยู่ระหว่าง 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637 – 2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902 คน คาดว่าจะมีเด็กพิการกำเนิด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คลอดใหม่ประมาณ 87-145 รายต่อปี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9C6DED2-79B5-434D-BF38-FDF6A6DB6F8E}"/>
              </a:ext>
            </a:extLst>
          </p:cNvPr>
          <p:cNvCxnSpPr>
            <a:cxnSpLocks/>
          </p:cNvCxnSpPr>
          <p:nvPr/>
        </p:nvCxnSpPr>
        <p:spPr>
          <a:xfrm>
            <a:off x="4098235" y="3737064"/>
            <a:ext cx="415786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692F3E-85CB-403E-AEE8-CCB76BBD7237}"/>
              </a:ext>
            </a:extLst>
          </p:cNvPr>
          <p:cNvSpPr txBox="1"/>
          <p:nvPr/>
        </p:nvSpPr>
        <p:spPr>
          <a:xfrm>
            <a:off x="4479234" y="3681516"/>
            <a:ext cx="34455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ให้หญิงวัยเจริญพันธุ์ได้รับธาตุเหล็กที่เพียงพอมีความรอบรู้ทางด้านสุขภาพเกี่ยวกับการรับประทานยาเม็ดโฟลิก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เพื่อช่วยลดความเสี่ยงของ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ภาวะโลหิตจาง ส่งผล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ต่อการตั้งครรภ์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อย่างมีคุณภาพ 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74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3F1DE1-6FC8-4B7D-B6FC-4AEF45425D4E}"/>
              </a:ext>
            </a:extLst>
          </p:cNvPr>
          <p:cNvSpPr txBox="1"/>
          <p:nvPr/>
        </p:nvSpPr>
        <p:spPr>
          <a:xfrm>
            <a:off x="1974316" y="400281"/>
            <a:ext cx="8097079" cy="1384995"/>
          </a:xfrm>
          <a:prstGeom prst="rect">
            <a:avLst/>
          </a:prstGeom>
          <a:solidFill>
            <a:srgbClr val="FEBEA4"/>
          </a:solidFill>
          <a:ln w="28575">
            <a:solidFill>
              <a:srgbClr val="FD8F63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</a:t>
            </a:r>
            <a:r>
              <a:rPr lang="th-TH" sz="40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เลต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กับหญิงวัยเจริญพันธุ์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100" name="Picture 4" descr="โฟเลตกับหญิงตั้งครรภ์ ลดเสี่ยงลูกพิการแต่กำเนิด - Thaihealth.or.th |  สำนักงานกองทุนสนับสนุนการสร้างเสริมสุขภาพ (สสส.)">
            <a:extLst>
              <a:ext uri="{FF2B5EF4-FFF2-40B4-BE49-F238E27FC236}">
                <a16:creationId xmlns:a16="http://schemas.microsoft.com/office/drawing/2014/main" xmlns="" id="{70B9E83D-CB73-40D7-BC00-B42C0643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55" y="2841581"/>
            <a:ext cx="2490886" cy="1603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AF311614-1D3A-4BB8-9491-E6F396EF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03" y="2378561"/>
            <a:ext cx="2460563" cy="1730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โฟเลต คืออะไร ทำไมคนท้องถึงควรกิน อาหารที่มีโฟเลตสูง มีอะไรบ้าง |  theAsianparent Thailand">
            <a:extLst>
              <a:ext uri="{FF2B5EF4-FFF2-40B4-BE49-F238E27FC236}">
                <a16:creationId xmlns:a16="http://schemas.microsoft.com/office/drawing/2014/main" xmlns="" id="{8434DE78-8734-4538-AB9A-E3436A9B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14" y="3307556"/>
            <a:ext cx="2584251" cy="1603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EDDD046B-1906-409A-B88E-8D796DEF3039}"/>
              </a:ext>
            </a:extLst>
          </p:cNvPr>
          <p:cNvSpPr txBox="1"/>
          <p:nvPr/>
        </p:nvSpPr>
        <p:spPr>
          <a:xfrm>
            <a:off x="7750206" y="5802780"/>
            <a:ext cx="3950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เจนจิรา  นาดำ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นักวิชาการสาธารณสุขชำนาญการ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กลุ่มงานส่งเสริมสุขภาพ สำนักงานสาธารณสุขจังหวัดสตูล</a:t>
            </a:r>
          </a:p>
        </p:txBody>
      </p:sp>
    </p:spTree>
    <p:extLst>
      <p:ext uri="{BB962C8B-B14F-4D97-AF65-F5344CB8AC3E}">
        <p14:creationId xmlns:p14="http://schemas.microsoft.com/office/powerpoint/2010/main" val="923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84DC5A-5565-40F6-B7D6-9B88BA8701E0}"/>
              </a:ext>
            </a:extLst>
          </p:cNvPr>
          <p:cNvSpPr/>
          <p:nvPr/>
        </p:nvSpPr>
        <p:spPr>
          <a:xfrm>
            <a:off x="2882347" y="808215"/>
            <a:ext cx="6427305" cy="725557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ส่งเสริมการได้รับ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ที่เพียงพอ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6B6363-C98F-4E7C-BE14-2DEE63E98009}"/>
              </a:ext>
            </a:extLst>
          </p:cNvPr>
          <p:cNvSpPr txBox="1"/>
          <p:nvPr/>
        </p:nvSpPr>
        <p:spPr>
          <a:xfrm>
            <a:off x="1270861" y="1983783"/>
            <a:ext cx="10213384" cy="22467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โฟเลตเป็นแร่ธาตุอีกตัวหนึ่งที่เกี่ยวข้องกับการสร้างเม็ดเลือดแดง ซึ่งหากขาดก็เป็นสาเหตุหนึ่งของการเกิดภาวะโลหิตจาง นอกจากนี้โฟเลตเป็นสารอาหารที่จำเป็น มีบทบาทหน้าที่สำคัญสำหรับการเจริญเติบโตของเซลล์ในร่างกาย</a:t>
            </a:r>
          </a:p>
          <a:p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1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82ED8CD7-EE8F-4D49-8F68-E9CA6AFAB085}"/>
              </a:ext>
            </a:extLst>
          </p:cNvPr>
          <p:cNvSpPr/>
          <p:nvPr/>
        </p:nvSpPr>
        <p:spPr>
          <a:xfrm>
            <a:off x="1177995" y="726408"/>
            <a:ext cx="2869096" cy="1868557"/>
          </a:xfrm>
          <a:prstGeom prst="cloudCallout">
            <a:avLst>
              <a:gd name="adj1" fmla="val 32663"/>
              <a:gd name="adj2" fmla="val 69911"/>
            </a:avLst>
          </a:prstGeom>
          <a:solidFill>
            <a:srgbClr val="FEBEA4"/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 คืออะไร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Facebook">
            <a:extLst>
              <a:ext uri="{FF2B5EF4-FFF2-40B4-BE49-F238E27FC236}">
                <a16:creationId xmlns:a16="http://schemas.microsoft.com/office/drawing/2014/main" xmlns="" id="{97427B5E-8BF2-4C2D-8E2F-DA06CFC2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3" b="723"/>
          <a:stretch/>
        </p:blipFill>
        <p:spPr bwMode="auto">
          <a:xfrm>
            <a:off x="681660" y="27907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6E7C35-1B7F-4B34-BB13-54CC4C5F340C}"/>
              </a:ext>
            </a:extLst>
          </p:cNvPr>
          <p:cNvSpPr txBox="1"/>
          <p:nvPr/>
        </p:nvSpPr>
        <p:spPr>
          <a:xfrm>
            <a:off x="3022945" y="3220479"/>
            <a:ext cx="3430864" cy="30469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เป็นกลุ่มวิตามินบีที่ละลายน้ำได้ สลายได้ง่ายเมื่อโดนแสง ความร้อนและอากาศ มีความสำคัญต่อการเจริญเติบโตและการสืบพันธุ์เป็นอย่างมาก เนื่องจาก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โฟเลตจะช่วยลดความเสี่ยงในการเกิดโรคโลหิตจาง โรคหลอดประสาท โรคหัวใจ โรคความดันโลหิตสูง โรคมะเร็งและ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โรคสมองเสื่อม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846C2ED9-3312-4782-A6D4-A35081E345F4}"/>
              </a:ext>
            </a:extLst>
          </p:cNvPr>
          <p:cNvSpPr/>
          <p:nvPr/>
        </p:nvSpPr>
        <p:spPr>
          <a:xfrm>
            <a:off x="8144910" y="767177"/>
            <a:ext cx="3167270" cy="1868557"/>
          </a:xfrm>
          <a:prstGeom prst="cloudCallout">
            <a:avLst>
              <a:gd name="adj1" fmla="val -22764"/>
              <a:gd name="adj2" fmla="val 75585"/>
            </a:avLst>
          </a:prstGeom>
          <a:solidFill>
            <a:srgbClr val="FEBEA4"/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โฟเลตกับโฟลิก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ต่างกันอย่างไร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8" name="Picture 4" descr="สมัยนี้ นักเทคนิคการแพทย์ ก็เรียกว่าเป็น &quot;หมอ&quot; แล้วหรือ ? - Pantip">
            <a:extLst>
              <a:ext uri="{FF2B5EF4-FFF2-40B4-BE49-F238E27FC236}">
                <a16:creationId xmlns:a16="http://schemas.microsoft.com/office/drawing/2014/main" xmlns="" id="{22D98CA8-E457-4F8D-BDD1-29225BEE2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/>
          <a:stretch/>
        </p:blipFill>
        <p:spPr bwMode="auto">
          <a:xfrm>
            <a:off x="10068338" y="2635734"/>
            <a:ext cx="1442002" cy="217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2070C0-A580-445F-B2BB-BEB4D984BB7E}"/>
              </a:ext>
            </a:extLst>
          </p:cNvPr>
          <p:cNvSpPr txBox="1"/>
          <p:nvPr/>
        </p:nvSpPr>
        <p:spPr>
          <a:xfrm>
            <a:off x="6765233" y="3220479"/>
            <a:ext cx="3303105" cy="30469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อยู่ในอาหาร ส่วน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โฟลิก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เป็นรูปแบบการสังเคราะห์ของโฟเลต ซึ่งมีความสำคัญในการสังเคราะห์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DNA RNA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โปรตีนและการแบ่งตัวของเซลล์ โดยทั้งโฟเลตและโฟลิกมีความสำคัญในการสร้างหลอดประสาทที่เกิดขึ้นภายใน 28 วัน หลังปฏิสนธิ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21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730CD2-655E-4350-86EC-53A0B168E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8" t="18342" r="27391" b="6259"/>
          <a:stretch/>
        </p:blipFill>
        <p:spPr>
          <a:xfrm>
            <a:off x="2226364" y="3330"/>
            <a:ext cx="9965636" cy="6854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7F4E43-C2C5-4342-A3A0-E98CB6CE9ED7}"/>
              </a:ext>
            </a:extLst>
          </p:cNvPr>
          <p:cNvSpPr txBox="1"/>
          <p:nvPr/>
        </p:nvSpPr>
        <p:spPr>
          <a:xfrm>
            <a:off x="-347306" y="2445251"/>
            <a:ext cx="245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โรคพิการแต่กำเนิด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xmlns="" id="{D765B986-A91A-4103-B717-6E144FF44B8B}"/>
              </a:ext>
            </a:extLst>
          </p:cNvPr>
          <p:cNvSpPr/>
          <p:nvPr/>
        </p:nvSpPr>
        <p:spPr>
          <a:xfrm>
            <a:off x="1690776" y="2520707"/>
            <a:ext cx="509082" cy="362049"/>
          </a:xfrm>
          <a:prstGeom prst="stripedRightArrow">
            <a:avLst>
              <a:gd name="adj1" fmla="val 57321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B44D88-999F-4E79-BDDD-B99A74ECE716}"/>
              </a:ext>
            </a:extLst>
          </p:cNvPr>
          <p:cNvSpPr/>
          <p:nvPr/>
        </p:nvSpPr>
        <p:spPr>
          <a:xfrm>
            <a:off x="2882347" y="808215"/>
            <a:ext cx="6427305" cy="725557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โฟเลตกับหญิงวัยเจริญพันธุ์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D0759D-95BF-421E-8485-F103BF26BB41}"/>
              </a:ext>
            </a:extLst>
          </p:cNvPr>
          <p:cNvSpPr txBox="1"/>
          <p:nvPr/>
        </p:nvSpPr>
        <p:spPr>
          <a:xfrm>
            <a:off x="1425843" y="1983783"/>
            <a:ext cx="9841425" cy="35394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thaiDist"/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หากหญิงวัยเจริญพันธุ์ได้รับโฟเลตไม่เพียงพอ นอกจากทำให้มีภาวะโลหิตจางแล้ว ยังมีผลกระทบต่อการตั้งครรภ์ในอนาคต ซึ่งทารกในครรภ์เสี่ยงต่อความพิการแต่กำเนิด เช่น โรคหัวใจพิการแต่กำเนิด        ปากแหว่งเพดานโหว่ ความพิการของสมองและไขสันหลังจากภาวะความผิดปกติของหลอดประสาท      เป็นต้น โดยเฉพาะในช่วง 1 เดือนแรกของการตั้งครรภ์ เป็นช่วงสำคัญของการพัฒนาสมองและระบบประสารของทารก ดังนั้น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หากหญิงวัยเจริญพันธุ์วางแผนจะมีบุตรควรเตรียมความพร้อมโดยการได้รับธาตุเหล็กและโฟเลตให้เพียงพอ อย่างน้อย 12 สัปดาห์</a:t>
            </a:r>
          </a:p>
          <a:p>
            <a:pPr algn="thaiDist"/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71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C0A9E3-8988-4C50-9197-E4D23A7C59F8}"/>
              </a:ext>
            </a:extLst>
          </p:cNvPr>
          <p:cNvSpPr/>
          <p:nvPr/>
        </p:nvSpPr>
        <p:spPr>
          <a:xfrm>
            <a:off x="2118102" y="370332"/>
            <a:ext cx="8260934" cy="725557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ปริมาณของโฟเลตที่ควรได้รับประจำวัน (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thai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-DRI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022D8D21-6FCE-4224-BE7E-0EE0F2B45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271100"/>
              </p:ext>
            </p:extLst>
          </p:nvPr>
        </p:nvGraphicFramePr>
        <p:xfrm>
          <a:off x="865322" y="1623221"/>
          <a:ext cx="10461356" cy="10363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56122">
                  <a:extLst>
                    <a:ext uri="{9D8B030D-6E8A-4147-A177-3AD203B41FA5}">
                      <a16:colId xmlns:a16="http://schemas.microsoft.com/office/drawing/2014/main" xmlns="" val="3023540538"/>
                    </a:ext>
                  </a:extLst>
                </a:gridCol>
                <a:gridCol w="7005234">
                  <a:extLst>
                    <a:ext uri="{9D8B030D-6E8A-4147-A177-3AD203B41FA5}">
                      <a16:colId xmlns:a16="http://schemas.microsoft.com/office/drawing/2014/main" xmlns="" val="3091407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  <a:endParaRPr lang="en-US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ปริมาณของโฟเลตที่ควรได้รับประจำวัน (ไมโครกรัม</a:t>
                      </a:r>
                      <a:r>
                        <a:rPr lang="en-US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594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หญิงวัยเจริญพันธุ์ 15 – 49 ปี</a:t>
                      </a:r>
                      <a:endParaRPr lang="en-US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400</a:t>
                      </a:r>
                      <a:endParaRPr lang="en-US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23982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99AF24-63CD-4EEE-8E42-3F9B826AD889}"/>
              </a:ext>
            </a:extLst>
          </p:cNvPr>
          <p:cNvSpPr txBox="1"/>
          <p:nvPr/>
        </p:nvSpPr>
        <p:spPr>
          <a:xfrm>
            <a:off x="865322" y="2627429"/>
            <a:ext cx="543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ปริมาณสารอาหารอ้างอิงที่ควรได้รับประจำวันสำหรับคนไทย พ.ศ. 2546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1B332E-B427-4A9F-9B95-18DFB1D1CB04}"/>
              </a:ext>
            </a:extLst>
          </p:cNvPr>
          <p:cNvSpPr txBox="1"/>
          <p:nvPr/>
        </p:nvSpPr>
        <p:spPr>
          <a:xfrm>
            <a:off x="865322" y="3230474"/>
            <a:ext cx="10461356" cy="303159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แหล่งอาหารของโฟเลต</a:t>
            </a:r>
          </a:p>
          <a:p>
            <a:pPr algn="thaiDist"/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แหล่งอาหารหลักของโฟเลต ได้แก่ ผักผลไม้ จากการสำรวจสุขภาพประชาชนโดยการตรวจร่างกายครั้งที่ 5 พ.ศ.2557-2558 (</a:t>
            </a:r>
            <a:r>
              <a:rPr lang="en-US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NHES 5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ถึงปริมาณการบริโภคผักและผลไม้ พบว่า หญิงวัยเจริญพันธุ์ ช่วงอายุ 15-29 ปี บริโภคผักผลไม้เฉลี่ย 3.5 ส่วน/วัน และช่วงอายุ 30-44 ปี บริโภคผักผลไม้ 4.2 ส่วน ซึ่งหญิงวัยเจริญพันธุ์โดยรวมบริโภค   ผักผลไม้เฉลี่ย 4 ส่วน ตามข้อแนะนำขององค์การอนามัยโลกและองค์การอาหารและการเกษตรแห่งสหประชาชาติ (</a:t>
            </a:r>
            <a:r>
              <a:rPr lang="en-US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WHO/FAO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แนะนำให้บริโภคผักผลไม้อย่างน้อย 400 กรัม หรือ 5 ส่วนต่อวัน ซึ่งผลจากการสำรวจการบริโภค     ผักผลไม้ของหญิงวัยเจริญพันธุ์ในประเทศไทยยังบริโภคไม่ถึงปริมาณขั้นต่ำที่ (</a:t>
            </a:r>
            <a:r>
              <a:rPr lang="en-US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WHO/FAO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</a:t>
            </a:r>
          </a:p>
        </p:txBody>
      </p:sp>
    </p:spTree>
    <p:extLst>
      <p:ext uri="{BB962C8B-B14F-4D97-AF65-F5344CB8AC3E}">
        <p14:creationId xmlns:p14="http://schemas.microsoft.com/office/powerpoint/2010/main" val="6789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C84B49-68B5-4F9D-960D-D3F7B1CD379D}"/>
              </a:ext>
            </a:extLst>
          </p:cNvPr>
          <p:cNvSpPr txBox="1"/>
          <p:nvPr/>
        </p:nvSpPr>
        <p:spPr>
          <a:xfrm>
            <a:off x="756834" y="440780"/>
            <a:ext cx="10461356" cy="93871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แหล่งอาหารของโฟเลตนอกจากจะพบในผักผลไม้แล้วยังพบในถั่วเมล็ดแห้ง เครื่องในสัตว์ (ตับไก่ ตับหมู) โดยแหล่งอาหารของโฟเลตและปริมาณโฟเลตในอาหาร ดังตาราง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0FB75338-B30E-428E-9FAE-FD0040890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12779"/>
              </p:ext>
            </p:extLst>
          </p:nvPr>
        </p:nvGraphicFramePr>
        <p:xfrm>
          <a:off x="2032000" y="1583619"/>
          <a:ext cx="8127999" cy="4572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6356704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8213587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90981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ชนิดอาหาร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ปริมาณอาหาร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แหล่งอาหาร (ไมโครกรัม)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419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ฝรั่ง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ครึ่งผล (1 จานรองถ้วยกาแฟ)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144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1685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ส้ม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ผลกลาง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7526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สับปะรด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จานรองถ้วยกาแฟ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57.1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792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หน่อไม้ฝรั่งสุก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ทัพพี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60.8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51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ดอกกุยช่าย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ทัพพี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56.6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152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ผักกาดหอม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ทัพพี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37.8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992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ถั่วเมล็ดแห้ง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ช้อนกินข้าว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 25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591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ตับไก่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ช้อนกินข้าว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 95.5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005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ตับหมู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ช้อนกินข้าว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 17.5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64337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75B817-94C3-4083-A12D-0E370EEF0FA4}"/>
              </a:ext>
            </a:extLst>
          </p:cNvPr>
          <p:cNvSpPr txBox="1"/>
          <p:nvPr/>
        </p:nvSpPr>
        <p:spPr>
          <a:xfrm>
            <a:off x="2032000" y="6232554"/>
            <a:ext cx="762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กลุ่มวิเคราะห์คุณค่าทางโภชนาการ สำนักโภชนาการ กรมอนามัย กระทรวงสาธารณสุข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29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1DBE35D-2780-4157-97C4-D87336340EB1}"/>
              </a:ext>
            </a:extLst>
          </p:cNvPr>
          <p:cNvSpPr/>
          <p:nvPr/>
        </p:nvSpPr>
        <p:spPr>
          <a:xfrm>
            <a:off x="2118102" y="370332"/>
            <a:ext cx="8260934" cy="725557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ทำอย่างไรให้ได้รับโฟเลตให้เพียงพอ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16BF13-6769-42F0-9D68-1CF73CAE1C83}"/>
              </a:ext>
            </a:extLst>
          </p:cNvPr>
          <p:cNvSpPr txBox="1"/>
          <p:nvPr/>
        </p:nvSpPr>
        <p:spPr>
          <a:xfrm>
            <a:off x="1175287" y="1655576"/>
            <a:ext cx="9841425" cy="48320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indent="-514350" algn="thaiDist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ควรกินผัก วันละ 4-6 ทัพพี และกินผลไม้ วันละ 3-5 จานรองแก้วกาแฟ หรือกินผลไม้อย่างน้อย 400 กรัม หรือ 5 ส่วนต่อวัน</a:t>
            </a:r>
          </a:p>
          <a:p>
            <a:pPr marL="514350" indent="-514350" algn="thaiDist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กินอาหารที่อุดมด้วยโฟเลต ซึ่งมีมากในผักและผลไม้ (ผัก เช่น ผักคะน้า แขนงกะหล่ำ กะหล่ำปลี ดอกกะหล่ำ ผักโขม ผักกาดหางหงส์ บรอ</a:t>
            </a:r>
            <a:r>
              <a:rPr lang="th-TH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คโ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คลี ผักกาดหอม ขึ้นฉ่าย ตำลึง มะเขือเทศ ดอกและ   ใบกุยช่าย แตงกวา หน่อไม้ฝรั่ง ถั่วฝักยาว เป็นต้น ผลไม้ เช่น ฝรั่ง ส้ม สับปะรด มะละกอ เป็นต้น นอกจากนี้ยังพบในถั่วเมล็ดแห้งต่างๆ ได้แก่ ถั่วลิสง ถั่วแดงหลวง ถัวเหลือง และโฟเลตยังมีมากในตับไก่ ตับวัว ตับหมู</a:t>
            </a:r>
          </a:p>
          <a:p>
            <a:pPr marL="514350" indent="-514350" algn="thaiDist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เน้นบริโภคผักและผลไม้สด เนื่องจากโฟเลตสามารถถูกทำลายได้ด้วยความร้อน</a:t>
            </a:r>
          </a:p>
          <a:p>
            <a:pPr marL="514350" indent="-514350" algn="thaiDist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ควรหลีกเลี่ยงการดื่มสุรา เพราะแอลกอฮอล์มีผลเสียต่อการดูดซึมและการเผาผลาญของโฟเลต</a:t>
            </a:r>
          </a:p>
          <a:p>
            <a:pPr marL="514350" indent="-514350" algn="thaiDist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หญิงวัยเจริญพันธุ์ควรเสริมด้วยวิตามินธาตุเหล็ก (60 มิลลิกรัม) และโฟเลต (2800 ไมโครกรัม) สัปดาห์ละ 1 ครั้ง ร่วมด้วย</a:t>
            </a:r>
          </a:p>
        </p:txBody>
      </p:sp>
    </p:spTree>
    <p:extLst>
      <p:ext uri="{BB962C8B-B14F-4D97-AF65-F5344CB8AC3E}">
        <p14:creationId xmlns:p14="http://schemas.microsoft.com/office/powerpoint/2010/main" val="8479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47BB70-44F4-4E9B-A21C-3B7FC309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6" t="32317" r="30096" b="15858"/>
          <a:stretch/>
        </p:blipFill>
        <p:spPr>
          <a:xfrm>
            <a:off x="6524790" y="1121310"/>
            <a:ext cx="5470413" cy="3667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9F4745-00FD-4166-9546-CD1434C5E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1" t="18922" r="31305" b="9739"/>
          <a:stretch/>
        </p:blipFill>
        <p:spPr>
          <a:xfrm>
            <a:off x="165012" y="402955"/>
            <a:ext cx="5441323" cy="5858360"/>
          </a:xfrm>
          <a:prstGeom prst="rect">
            <a:avLst/>
          </a:prstGeom>
        </p:spPr>
      </p:pic>
      <p:sp>
        <p:nvSpPr>
          <p:cNvPr id="2" name="Arrow: Striped Right 1">
            <a:extLst>
              <a:ext uri="{FF2B5EF4-FFF2-40B4-BE49-F238E27FC236}">
                <a16:creationId xmlns:a16="http://schemas.microsoft.com/office/drawing/2014/main" xmlns="" id="{9191F82A-AB7B-468C-A3AF-D823692A9C43}"/>
              </a:ext>
            </a:extLst>
          </p:cNvPr>
          <p:cNvSpPr/>
          <p:nvPr/>
        </p:nvSpPr>
        <p:spPr>
          <a:xfrm>
            <a:off x="5778284" y="2867186"/>
            <a:ext cx="635431" cy="449451"/>
          </a:xfrm>
          <a:prstGeom prst="striped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571961-ABAF-4BCB-BA13-22828101B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7" t="20663" r="30761" b="6259"/>
          <a:stretch/>
        </p:blipFill>
        <p:spPr>
          <a:xfrm>
            <a:off x="-1" y="0"/>
            <a:ext cx="636980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6F46D8-B978-48DC-8E18-F46AE1BFE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0" t="65078" r="46575" b="16893"/>
          <a:stretch/>
        </p:blipFill>
        <p:spPr>
          <a:xfrm>
            <a:off x="6958740" y="4224938"/>
            <a:ext cx="4602998" cy="1797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60E85C-309A-470E-80E5-C79A5501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2" t="65078" r="25003" b="16893"/>
          <a:stretch/>
        </p:blipFill>
        <p:spPr>
          <a:xfrm>
            <a:off x="6958739" y="991892"/>
            <a:ext cx="4602998" cy="20163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Arrow: Striped Right 1">
            <a:extLst>
              <a:ext uri="{FF2B5EF4-FFF2-40B4-BE49-F238E27FC236}">
                <a16:creationId xmlns:a16="http://schemas.microsoft.com/office/drawing/2014/main" xmlns="" id="{A444C149-E5B3-41EF-8032-96E4C839BA36}"/>
              </a:ext>
            </a:extLst>
          </p:cNvPr>
          <p:cNvSpPr/>
          <p:nvPr/>
        </p:nvSpPr>
        <p:spPr>
          <a:xfrm rot="5400000">
            <a:off x="9047612" y="3452346"/>
            <a:ext cx="593788" cy="48463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3DC67F6-D839-4C26-BE58-8028D0D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2831"/>
          </a:xfrm>
          <a:solidFill>
            <a:srgbClr val="FEBEA4"/>
          </a:solidFill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วัตถุประสงค์โครงการ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4C49DC-6CC8-4C02-BDE3-E29B4AFA2FD1}"/>
              </a:ext>
            </a:extLst>
          </p:cNvPr>
          <p:cNvSpPr/>
          <p:nvPr/>
        </p:nvSpPr>
        <p:spPr>
          <a:xfrm>
            <a:off x="2610677" y="1404730"/>
            <a:ext cx="8282610" cy="1102871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          เพื่อส่งเสริมให้หญิงวัยเจริญพันธุ์ได้รับยาเม็ดโฟลิกที่เพียงพอ 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57C64FE-F87F-4A80-9DC9-BDF52A3EE12F}"/>
              </a:ext>
            </a:extLst>
          </p:cNvPr>
          <p:cNvSpPr/>
          <p:nvPr/>
        </p:nvSpPr>
        <p:spPr>
          <a:xfrm>
            <a:off x="2610677" y="3505521"/>
            <a:ext cx="8282610" cy="1102871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          เพื่อส่งเสริมให้หญิงวัยเจริญพันธุ์มีความรอบรู้ทางด้านสุขภาพเรื่องวิตามิน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โฟ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เลต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052" name="Picture 4" descr="มะเร็งรังไข่ภัยอันตรายใกล้ตัวที่ผู้หญิงไม่ควรมองข้าม| บทความ บล็อก |  Thaihealth.or.th | สำนักงานกองทุนสนับสนุนการสร้างเสริมสุขภาพ (สสส.)">
            <a:extLst>
              <a:ext uri="{FF2B5EF4-FFF2-40B4-BE49-F238E27FC236}">
                <a16:creationId xmlns:a16="http://schemas.microsoft.com/office/drawing/2014/main" xmlns="" id="{92D38932-B018-49A0-8F86-1D8789C5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8" y="3355501"/>
            <a:ext cx="1510749" cy="138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วัคซีนผู้ใหญ่ ฉีดไว้ห่างไกลโรค">
            <a:extLst>
              <a:ext uri="{FF2B5EF4-FFF2-40B4-BE49-F238E27FC236}">
                <a16:creationId xmlns:a16="http://schemas.microsoft.com/office/drawing/2014/main" xmlns="" id="{527237EC-E670-43F2-842F-960A9B44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8" y="1345375"/>
            <a:ext cx="1510749" cy="122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82686C-FC71-4E12-B83B-F983CCC8DFDE}"/>
              </a:ext>
            </a:extLst>
          </p:cNvPr>
          <p:cNvPicPr/>
          <p:nvPr/>
        </p:nvPicPr>
        <p:blipFill rotWithShape="1">
          <a:blip r:embed="rId2"/>
          <a:srcRect l="21188" t="13858" r="23545" b="17006"/>
          <a:stretch/>
        </p:blipFill>
        <p:spPr bwMode="auto">
          <a:xfrm>
            <a:off x="6394169" y="2864070"/>
            <a:ext cx="1623394" cy="2199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A14376-1E9D-4924-BABA-EF193A4C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33" y="1974795"/>
            <a:ext cx="3147395" cy="3978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04182-13B6-48D3-9FB5-BA41E6CD8A35}"/>
              </a:ext>
            </a:extLst>
          </p:cNvPr>
          <p:cNvPicPr/>
          <p:nvPr/>
        </p:nvPicPr>
        <p:blipFill rotWithShape="1">
          <a:blip r:embed="rId4"/>
          <a:srcRect l="23754" t="19459" r="46106" b="33290"/>
          <a:stretch/>
        </p:blipFill>
        <p:spPr bwMode="auto">
          <a:xfrm>
            <a:off x="954157" y="2139234"/>
            <a:ext cx="3438943" cy="3586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0" descr="เท่ากับสไตล์แทงโก้-เวกเตอร์ปะ-เวกเตอร์ฟรี ดาวน์โหลดฟรี">
            <a:extLst>
              <a:ext uri="{FF2B5EF4-FFF2-40B4-BE49-F238E27FC236}">
                <a16:creationId xmlns:a16="http://schemas.microsoft.com/office/drawing/2014/main" xmlns="" id="{EA206AC6-FC5A-4D2B-9431-7756105A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19" y="3512584"/>
            <a:ext cx="902831" cy="9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EE3EA8-8724-4BE8-8484-D256C1E0995A}"/>
              </a:ext>
            </a:extLst>
          </p:cNvPr>
          <p:cNvSpPr txBox="1"/>
          <p:nvPr/>
        </p:nvSpPr>
        <p:spPr>
          <a:xfrm>
            <a:off x="1378226" y="405705"/>
            <a:ext cx="93692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โครงการส่งเสริมสาวไทยแก้มแดงด้วยยาเม็ดโฟลิก จังหวัดสตูล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พ.ศ.2564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29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3B794A-60BB-4851-AF6C-9144ED48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1391335"/>
            <a:ext cx="3336250" cy="4217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B7E5F5-5FFF-44DD-8246-2E282CDFC340}"/>
              </a:ext>
            </a:extLst>
          </p:cNvPr>
          <p:cNvSpPr txBox="1"/>
          <p:nvPr/>
        </p:nvSpPr>
        <p:spPr>
          <a:xfrm>
            <a:off x="5261113" y="1351508"/>
            <a:ext cx="6241774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วิตามินโฟลิกคืออะไร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โฟลิก (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Folic acid)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เป็นวิตามินบี 9 ที่ช่วยสร้างและแบ่งเซลล์ในตัวอ่อนให้สมบูรณ์ ภายใน 28 วันแรก หลังปฏิสนธิ จึงแนะนำสำหรับหญิงวัยเจริญพันธุ์ โดยเฉพาะคนที่กำลังจะแต่งงานให้กินวิตามินโฟลิก ซึ่งควรกิน 1 เม็ดทุกวัน ในช่วง 3 เดือนก่อนต่อเนื่องจนถึงตั้งท้อง 3 เดือนแรก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การกินวิตามินโฟลิกไม่ใช่แค่ป้องกันการพิการแต่กำเนิดได้เท่านั้น แต่ยังช่วยให้เจริญอาหาร แก้อาการอ่อนเพลีย ป้องกันภาวะซีดหรือโลหิตจาง ป้องกันโรค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NCDs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โรคอัลไซเมอร์ ช่วยบำรุงผิวพรรณและสุขภาพให้เปล่งปลั่งมีน้ำ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มีนวลและประโยชน์อีกมากมาย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xmlns="" id="{D9C94C1E-7C0D-4766-AD7F-0C1B94AD3DD9}"/>
              </a:ext>
            </a:extLst>
          </p:cNvPr>
          <p:cNvSpPr/>
          <p:nvPr/>
        </p:nvSpPr>
        <p:spPr>
          <a:xfrm>
            <a:off x="4305055" y="2984719"/>
            <a:ext cx="752582" cy="515180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3727AD-23CD-456B-B75B-FF7A98C2E5FC}"/>
              </a:ext>
            </a:extLst>
          </p:cNvPr>
          <p:cNvSpPr txBox="1"/>
          <p:nvPr/>
        </p:nvSpPr>
        <p:spPr>
          <a:xfrm>
            <a:off x="5522858" y="1320960"/>
            <a:ext cx="579449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วิตามินโฟลิกพบได้จากที่ไหน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วิตามินโฟลิกยังพบได้ในไข่แดง ตับ ผักใบเขียวเข้ม ผักคะน้า แครอท แคนตาลูป ฟักทอง ถั่ว ผักบุ้ง ตำลึง เอพริคอต 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อะ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โวคาโด เป็นต้น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เพียงแค่การดูดซึมอาจไม่เทียบเท่าการกินวิตามินโฟลิกแบบเม็ดเท่านั้น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การกินวิตามินโฟลิก ไม่มีผลเสียต่อร่างกาย เพราะเป็นวิตามินที่ละลายในน้ำ ไม่สะสมในร่างกาย เพราะแต่ละวันร่างกายจะขับออกมาทางปัสสาวะ</a:t>
            </a:r>
          </a:p>
          <a:p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0F063F-A77C-480B-87F1-77ED16D0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4" y="1409247"/>
            <a:ext cx="3147395" cy="3978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xmlns="" id="{96DE2E3A-C0F5-4944-AE98-8DFA67879A6D}"/>
              </a:ext>
            </a:extLst>
          </p:cNvPr>
          <p:cNvSpPr/>
          <p:nvPr/>
        </p:nvSpPr>
        <p:spPr>
          <a:xfrm>
            <a:off x="4396157" y="2883272"/>
            <a:ext cx="752582" cy="515180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ไอเดีย ขอบคุณค่ะ....ขอโทษนะคะ....เสียใจค่ะ 100+ รายการ ในปี 2021 | ขอบคุณ,  คำคมขอบคุณ, คำคมปีใหม่">
            <a:extLst>
              <a:ext uri="{FF2B5EF4-FFF2-40B4-BE49-F238E27FC236}">
                <a16:creationId xmlns:a16="http://schemas.microsoft.com/office/drawing/2014/main" xmlns="" id="{9B6D82B5-EDDA-4F9D-B1BC-ACDF0270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06" y="1209029"/>
            <a:ext cx="3638388" cy="36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3F1DE1-6FC8-4B7D-B6FC-4AEF45425D4E}"/>
              </a:ext>
            </a:extLst>
          </p:cNvPr>
          <p:cNvSpPr txBox="1"/>
          <p:nvPr/>
        </p:nvSpPr>
        <p:spPr>
          <a:xfrm>
            <a:off x="1775476" y="697403"/>
            <a:ext cx="8938197" cy="1446550"/>
          </a:xfrm>
          <a:prstGeom prst="rect">
            <a:avLst/>
          </a:prstGeom>
          <a:solidFill>
            <a:srgbClr val="FEBEA4"/>
          </a:solidFill>
          <a:ln w="28575">
            <a:solidFill>
              <a:srgbClr val="FD8F63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ภาวะโลหิตจางและธาตุเหล็กกับหญิงวัยเจริญพันธุ์</a:t>
            </a:r>
          </a:p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ภาวะโลหิตจางจากการขาดธาตุเหล็ก - Nature Pharmacare : Inspired by LnwShop.com">
            <a:extLst>
              <a:ext uri="{FF2B5EF4-FFF2-40B4-BE49-F238E27FC236}">
                <a16:creationId xmlns:a16="http://schemas.microsoft.com/office/drawing/2014/main" xmlns="" id="{83F00100-4CE8-4B8C-9A11-3ACB9254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75" y="3180416"/>
            <a:ext cx="3025792" cy="1576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ภาวะโลหิตจางจากการขาดธาตุเหล็ก มีอาการอย่างไร? | MThai.com - Health | LINE  TODAY">
            <a:extLst>
              <a:ext uri="{FF2B5EF4-FFF2-40B4-BE49-F238E27FC236}">
                <a16:creationId xmlns:a16="http://schemas.microsoft.com/office/drawing/2014/main" xmlns="" id="{9475D045-25DA-43DC-93B1-93BB4A29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98" y="2805901"/>
            <a:ext cx="2965552" cy="160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ภาวะโลหิตจางมีผลต่อความฉลาดในเด็กจริงหรือ? | คณะแพทยศาสตร์โรงพยาบาลรามาธิบดี">
            <a:extLst>
              <a:ext uri="{FF2B5EF4-FFF2-40B4-BE49-F238E27FC236}">
                <a16:creationId xmlns:a16="http://schemas.microsoft.com/office/drawing/2014/main" xmlns="" id="{AC2230DD-4D94-4B66-9D3D-A11EF7D7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50" y="3196855"/>
            <a:ext cx="2986323" cy="1544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รอง 2">
            <a:extLst>
              <a:ext uri="{FF2B5EF4-FFF2-40B4-BE49-F238E27FC236}">
                <a16:creationId xmlns:a16="http://schemas.microsoft.com/office/drawing/2014/main" xmlns="" id="{1FE5D848-9607-4552-A0AD-6A4E957A4697}"/>
              </a:ext>
            </a:extLst>
          </p:cNvPr>
          <p:cNvSpPr txBox="1">
            <a:spLocks/>
          </p:cNvSpPr>
          <p:nvPr/>
        </p:nvSpPr>
        <p:spPr>
          <a:xfrm>
            <a:off x="1000218" y="4935535"/>
            <a:ext cx="9786150" cy="17478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th-TH" sz="1100" b="1" dirty="0"/>
          </a:p>
          <a:p>
            <a:pPr algn="r"/>
            <a:endParaRPr lang="th-TH" sz="1100" b="1" dirty="0"/>
          </a:p>
          <a:p>
            <a:pPr marL="0" indent="0" algn="r">
              <a:buNone/>
            </a:pPr>
            <a:r>
              <a:rPr lang="th-TH" sz="1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เบญจวรร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ใจเย็น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indent="0" algn="r">
              <a:buNone/>
            </a:pP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RN,APN</a:t>
            </a:r>
          </a:p>
          <a:p>
            <a:pPr marL="0" indent="0" algn="r">
              <a:buNone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กลุ่มงานส่งเสริมสุขภาพ สำนักงานสาธารณสุขจังหวัดสตูล</a:t>
            </a:r>
          </a:p>
        </p:txBody>
      </p:sp>
    </p:spTree>
    <p:extLst>
      <p:ext uri="{BB962C8B-B14F-4D97-AF65-F5344CB8AC3E}">
        <p14:creationId xmlns:p14="http://schemas.microsoft.com/office/powerpoint/2010/main" val="25758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ตัวแทนเนื้อหา 8">
            <a:extLst>
              <a:ext uri="{FF2B5EF4-FFF2-40B4-BE49-F238E27FC236}">
                <a16:creationId xmlns:a16="http://schemas.microsoft.com/office/drawing/2014/main" xmlns="" id="{BF83A041-F175-4204-8CD0-B3FBE04F4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28" t="47610" r="28846" b="29336"/>
          <a:stretch/>
        </p:blipFill>
        <p:spPr>
          <a:xfrm>
            <a:off x="627148" y="852256"/>
            <a:ext cx="10726652" cy="5042516"/>
          </a:xfr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7B8315D2-CDF4-4C3B-A3AC-75DA7CD7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168995"/>
            <a:ext cx="1889924" cy="16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9001962-E637-4290-92E5-7B9C2A364A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เกณฑ์การวินิจฉัยภาวะโลหิตจาง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153E3AE7-A628-4BE7-9582-418CE5827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28" t="68065" r="25059" b="6223"/>
          <a:stretch/>
        </p:blipFill>
        <p:spPr>
          <a:xfrm>
            <a:off x="702007" y="1707503"/>
            <a:ext cx="10787985" cy="3480048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46BA272-20B1-45EA-B15A-10E5F812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187551"/>
            <a:ext cx="1889924" cy="167044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A077FBA-6A28-4F3D-9154-350B5CD2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07" y="4172505"/>
            <a:ext cx="9800275" cy="25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5A552DB-FCE8-496C-8FD0-C91C09BAF1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สถานการณ์ความชุกภาวะโลหิตจางในหญิงวัยเจริญพันธุ์ของประเทศไทย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D5EC7BD4-D10F-4544-887E-62CF0807B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32" t="53119" r="29419" b="4482"/>
          <a:stretch/>
        </p:blipFill>
        <p:spPr>
          <a:xfrm>
            <a:off x="838200" y="1690688"/>
            <a:ext cx="10515600" cy="4665724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97D4510-5BAD-4DD1-9B0F-7FEB67AB7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5797837"/>
            <a:ext cx="1207364" cy="10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0EEE93C-888B-4CB2-80C0-2C656C36EC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เกณฑ์การประเมิณปัญหาโลหิตจางในกลุ่มประชากร(เชิงสาธารณสุข)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3E6E7240-769B-4C4C-B4F7-65CD880CA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77" t="47610" r="27353" b="28723"/>
          <a:stretch/>
        </p:blipFill>
        <p:spPr>
          <a:xfrm>
            <a:off x="1012054" y="1811045"/>
            <a:ext cx="10429505" cy="3932807"/>
          </a:xfr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352FE03B-BBF7-4F2E-A6E9-3C0FAC6E4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288" y="5187551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7519865-B85F-49BA-BD1B-9449DB1393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4800" b="1" dirty="0"/>
              <a:t>ผลกระทบของภาวะโลหิตจางกลุ่มวัยทำงาน/หญิงวัยเจริญพันธุ์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5D66EA7A-3D39-471F-AFAC-49007F8CD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75" t="43360" r="26206" b="31987"/>
          <a:stretch/>
        </p:blipFill>
        <p:spPr>
          <a:xfrm>
            <a:off x="838200" y="1690688"/>
            <a:ext cx="10515600" cy="4541436"/>
          </a:xfr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6AE29CD-9457-450A-BE72-9B1F3AC0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76" y="5070645"/>
            <a:ext cx="188992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1139</Words>
  <Application>Microsoft Office PowerPoint</Application>
  <PresentationFormat>แบบจอกว้าง</PresentationFormat>
  <Paragraphs>113</Paragraphs>
  <Slides>33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46" baseType="lpstr">
      <vt:lpstr>Angsana New</vt:lpstr>
      <vt:lpstr>Arial</vt:lpstr>
      <vt:lpstr>Arial</vt:lpstr>
      <vt:lpstr>Calibri</vt:lpstr>
      <vt:lpstr>Calibri Light</vt:lpstr>
      <vt:lpstr>Cordia New</vt:lpstr>
      <vt:lpstr>Helvetica</vt:lpstr>
      <vt:lpstr>Open Sans</vt:lpstr>
      <vt:lpstr>TH SarabunIT๙</vt:lpstr>
      <vt:lpstr>TH SarabunPSK</vt:lpstr>
      <vt:lpstr>Office Theme</vt:lpstr>
      <vt:lpstr>Template PresentationGO</vt:lpstr>
      <vt:lpstr>ธีมของ Office</vt:lpstr>
      <vt:lpstr>งานนำเสนอ PowerPoint</vt:lpstr>
      <vt:lpstr>ความเป็นมา</vt:lpstr>
      <vt:lpstr>วัตถุประสงค์โครงการ</vt:lpstr>
      <vt:lpstr>งานนำเสนอ PowerPoint</vt:lpstr>
      <vt:lpstr>งานนำเสนอ PowerPoint</vt:lpstr>
      <vt:lpstr>เกณฑ์การวินิจฉัยภาวะโลหิตจาง</vt:lpstr>
      <vt:lpstr>สถานการณ์ความชุกภาวะโลหิตจางในหญิงวัยเจริญพันธุ์ของประเทศไทย</vt:lpstr>
      <vt:lpstr>เกณฑ์การประเมิณปัญหาโลหิตจางในกลุ่มประชากร(เชิงสาธารณสุข)</vt:lpstr>
      <vt:lpstr>ผลกระทบของภาวะโลหิตจางกลุ่มวัยทำงาน/หญิงวัยเจริญพันธุ์</vt:lpstr>
      <vt:lpstr>ผลกระทบของภาวะโลหิตจางต่อภาวะการตั้งครรภ์</vt:lpstr>
      <vt:lpstr>การลดความเสี่ยงของปัญหาภาวะโลหิตจาง</vt:lpstr>
      <vt:lpstr>ธาตุเหล็กกับหญิงวัยเจริญพันธุ์</vt:lpstr>
      <vt:lpstr>ปริมาณธาตุเหล็กที่ควรได้รับ</vt:lpstr>
      <vt:lpstr>แหล่งอาหารของธาตุเหล็กและการดูดซึม</vt:lpstr>
      <vt:lpstr>งานนำเสนอ PowerPoint</vt:lpstr>
      <vt:lpstr>งานนำเสนอ PowerPoint</vt:lpstr>
      <vt:lpstr>งานนำเสนอ PowerPoint</vt:lpstr>
      <vt:lpstr>สารอาหารที่ยับยั้งและขัดขวางดูดซึมธาตุเหล็กชนิดไม่ใช่ฮีม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การส่งเสริมสุขภาพวัยรุ่น จังหวัดสตูล  ปีงบประมาณ 2563</dc:title>
  <dc:creator>joo</dc:creator>
  <cp:lastModifiedBy>ASUS</cp:lastModifiedBy>
  <cp:revision>448</cp:revision>
  <dcterms:created xsi:type="dcterms:W3CDTF">2020-08-11T04:39:48Z</dcterms:created>
  <dcterms:modified xsi:type="dcterms:W3CDTF">2021-01-28T03:36:23Z</dcterms:modified>
</cp:coreProperties>
</file>